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1773" r:id="rId3"/>
    <p:sldId id="281" r:id="rId4"/>
    <p:sldId id="259" r:id="rId5"/>
    <p:sldId id="1744" r:id="rId6"/>
    <p:sldId id="1774" r:id="rId7"/>
    <p:sldId id="1775" r:id="rId8"/>
    <p:sldId id="1776" r:id="rId9"/>
    <p:sldId id="1777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09254C"/>
    <a:srgbClr val="10345A"/>
    <a:srgbClr val="0B428A"/>
    <a:srgbClr val="0E67B4"/>
    <a:srgbClr val="1A457D"/>
    <a:srgbClr val="0D51AC"/>
    <a:srgbClr val="0C4694"/>
    <a:srgbClr val="0C3E81"/>
    <a:srgbClr val="0E48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81" autoAdjust="0"/>
    <p:restoredTop sz="85569" autoAdjust="0"/>
  </p:normalViewPr>
  <p:slideViewPr>
    <p:cSldViewPr snapToGrid="0">
      <p:cViewPr varScale="1">
        <p:scale>
          <a:sx n="55" d="100"/>
          <a:sy n="55" d="100"/>
        </p:scale>
        <p:origin x="996" y="36"/>
      </p:cViewPr>
      <p:guideLst>
        <p:guide orient="horz" pos="2160"/>
        <p:guide pos="28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54AE3-9050-4229-8159-15C5CAC6848B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19E4E-47DA-4997-8B97-6DB4EED9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8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19E4E-47DA-4997-8B97-6DB4EED903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4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19E4E-47DA-4997-8B97-6DB4EED903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8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2060"/>
                </a:solidFill>
                <a:latin typeface="TW Cen MT"/>
                <a:cs typeface="Arial"/>
              </a:rPr>
              <a:t>All three projects underscore the utility of multidisciplinary teamwork with local experts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19E4E-47DA-4997-8B97-6DB4EED903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73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34D8-5515-634F-9B39-958C5700709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3421-3A26-F548-BF4C-DD2D2852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4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34D8-5515-634F-9B39-958C5700709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3421-3A26-F548-BF4C-DD2D2852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7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34D8-5515-634F-9B39-958C5700709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3421-3A26-F548-BF4C-DD2D2852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5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34D8-5515-634F-9B39-958C5700709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3421-3A26-F548-BF4C-DD2D2852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8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34D8-5515-634F-9B39-958C5700709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3421-3A26-F548-BF4C-DD2D2852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3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34D8-5515-634F-9B39-958C5700709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3421-3A26-F548-BF4C-DD2D2852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6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34D8-5515-634F-9B39-958C5700709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3421-3A26-F548-BF4C-DD2D2852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4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34D8-5515-634F-9B39-958C5700709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3421-3A26-F548-BF4C-DD2D2852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0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34D8-5515-634F-9B39-958C5700709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3421-3A26-F548-BF4C-DD2D2852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0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34D8-5515-634F-9B39-958C5700709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3421-3A26-F548-BF4C-DD2D2852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6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34D8-5515-634F-9B39-958C5700709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3421-3A26-F548-BF4C-DD2D2852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334D8-5515-634F-9B39-958C5700709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23421-3A26-F548-BF4C-DD2D2852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13998" y="0"/>
            <a:ext cx="3657600" cy="6858000"/>
          </a:xfrm>
          <a:prstGeom prst="rect">
            <a:avLst/>
          </a:prstGeom>
          <a:solidFill>
            <a:srgbClr val="0925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76200" y="520862"/>
            <a:ext cx="9144000" cy="3745600"/>
          </a:xfrm>
          <a:prstGeom prst="rect">
            <a:avLst/>
          </a:prstGeom>
          <a:solidFill>
            <a:srgbClr val="0B428A">
              <a:alpha val="9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851" y="584773"/>
            <a:ext cx="8189972" cy="155653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Co-Designing Solutions to Complex Community Problems via Participatory Action Research</a:t>
            </a:r>
          </a:p>
          <a:p>
            <a:pPr algn="l">
              <a:spcBef>
                <a:spcPts val="0"/>
              </a:spcBef>
            </a:pPr>
            <a:endParaRPr lang="en-US" sz="8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l">
              <a:spcBef>
                <a:spcPts val="0"/>
              </a:spcBef>
            </a:pP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513999" y="4479404"/>
            <a:ext cx="3657599" cy="2126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FFFFFF"/>
                </a:solidFill>
                <a:latin typeface="Arial"/>
                <a:cs typeface="Arial"/>
              </a:rPr>
              <a:t>Symposium </a:t>
            </a:r>
          </a:p>
          <a:p>
            <a:r>
              <a:rPr lang="en-US" sz="1800" dirty="0">
                <a:solidFill>
                  <a:srgbClr val="FFFFFF"/>
                </a:solidFill>
                <a:latin typeface="Arial"/>
                <a:cs typeface="Arial"/>
              </a:rPr>
              <a:t>11:30am-12:30pm EDT</a:t>
            </a:r>
          </a:p>
          <a:p>
            <a:r>
              <a:rPr lang="en-US" sz="1800" dirty="0">
                <a:solidFill>
                  <a:srgbClr val="FFFFFF"/>
                </a:solidFill>
                <a:latin typeface="Arial"/>
                <a:cs typeface="Arial"/>
              </a:rPr>
              <a:t>Thursday, June 19, 2025</a:t>
            </a:r>
          </a:p>
          <a:p>
            <a:endParaRPr lang="en-US" sz="800" dirty="0">
              <a:solidFill>
                <a:srgbClr val="FFFFFF"/>
              </a:solidFill>
              <a:latin typeface="Arial"/>
              <a:cs typeface="Arial"/>
            </a:endParaRPr>
          </a:p>
          <a:p>
            <a:r>
              <a:rPr lang="en-US" sz="1800" b="1" dirty="0">
                <a:solidFill>
                  <a:srgbClr val="FFFFFF"/>
                </a:solidFill>
                <a:latin typeface="Arial"/>
                <a:cs typeface="Arial"/>
              </a:rPr>
              <a:t>SCRA 2025 Biennial Conference</a:t>
            </a:r>
          </a:p>
          <a:p>
            <a:r>
              <a:rPr lang="en-US" sz="1800" dirty="0">
                <a:solidFill>
                  <a:srgbClr val="FFFFFF"/>
                </a:solidFill>
                <a:latin typeface="Arial"/>
                <a:cs typeface="Arial"/>
              </a:rPr>
              <a:t>Michigan State University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076E94-E3FD-5352-D547-FB79685DA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233867"/>
              </p:ext>
            </p:extLst>
          </p:nvPr>
        </p:nvGraphicFramePr>
        <p:xfrm>
          <a:off x="702196" y="2149346"/>
          <a:ext cx="768945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427">
                  <a:extLst>
                    <a:ext uri="{9D8B030D-6E8A-4147-A177-3AD203B41FA5}">
                      <a16:colId xmlns:a16="http://schemas.microsoft.com/office/drawing/2014/main" val="2130263706"/>
                    </a:ext>
                  </a:extLst>
                </a:gridCol>
                <a:gridCol w="4653023">
                  <a:extLst>
                    <a:ext uri="{9D8B030D-6E8A-4147-A177-3AD203B41FA5}">
                      <a16:colId xmlns:a16="http://schemas.microsoft.com/office/drawing/2014/main" val="1401844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David W. Lounsbury, PhD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Albert Einstein College of Medicine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581302"/>
                  </a:ext>
                </a:extLst>
              </a:tr>
              <a:tr h="287956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Aamna Qamar, PhD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Eastern Michigan University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14448"/>
                  </a:ext>
                </a:extLst>
              </a:tr>
              <a:tr h="287956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Bruce Rapkin, PhD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Albert Einstein College of Medicine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353832"/>
                  </a:ext>
                </a:extLst>
              </a:tr>
              <a:tr h="287956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Adam Lyman, PhD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Burro Tech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228117"/>
                  </a:ext>
                </a:extLst>
              </a:tr>
              <a:tr h="287956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Kimberly Chung, PhD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Michigan State University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379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078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B409A-6432-7C08-2817-8F919F014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39E9653-9DB4-2E0F-E407-8B4BD749A971}"/>
              </a:ext>
            </a:extLst>
          </p:cNvPr>
          <p:cNvSpPr/>
          <p:nvPr/>
        </p:nvSpPr>
        <p:spPr>
          <a:xfrm>
            <a:off x="513998" y="0"/>
            <a:ext cx="3657600" cy="4343400"/>
          </a:xfrm>
          <a:prstGeom prst="rect">
            <a:avLst/>
          </a:prstGeom>
          <a:solidFill>
            <a:srgbClr val="0925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15AE-6A3A-EA5D-01DD-EF6203F50048}"/>
              </a:ext>
            </a:extLst>
          </p:cNvPr>
          <p:cNvSpPr/>
          <p:nvPr/>
        </p:nvSpPr>
        <p:spPr>
          <a:xfrm>
            <a:off x="0" y="1166438"/>
            <a:ext cx="9144000" cy="1987776"/>
          </a:xfrm>
          <a:prstGeom prst="rect">
            <a:avLst/>
          </a:prstGeom>
          <a:solidFill>
            <a:srgbClr val="0B428A">
              <a:alpha val="9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9F39AD-19F9-8632-3DD4-3155F9DC62B8}"/>
              </a:ext>
            </a:extLst>
          </p:cNvPr>
          <p:cNvSpPr/>
          <p:nvPr/>
        </p:nvSpPr>
        <p:spPr>
          <a:xfrm>
            <a:off x="324414" y="3556"/>
            <a:ext cx="1856124" cy="6854444"/>
          </a:xfrm>
          <a:prstGeom prst="rect">
            <a:avLst/>
          </a:prstGeom>
          <a:solidFill>
            <a:srgbClr val="0D51AC">
              <a:alpha val="1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B0CCF-16E4-4AB2-702C-05B63D12D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7765" y="1530468"/>
            <a:ext cx="5188688" cy="122336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5357CB9-DD51-601D-AD7F-2A849FCE7A1A}"/>
              </a:ext>
            </a:extLst>
          </p:cNvPr>
          <p:cNvSpPr txBox="1">
            <a:spLocks/>
          </p:cNvSpPr>
          <p:nvPr/>
        </p:nvSpPr>
        <p:spPr>
          <a:xfrm>
            <a:off x="513999" y="3400836"/>
            <a:ext cx="3657599" cy="767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F4503C0-B716-C78A-7E71-781A5C8C8BBD}"/>
              </a:ext>
            </a:extLst>
          </p:cNvPr>
          <p:cNvSpPr txBox="1">
            <a:spLocks/>
          </p:cNvSpPr>
          <p:nvPr/>
        </p:nvSpPr>
        <p:spPr>
          <a:xfrm>
            <a:off x="616229" y="1439729"/>
            <a:ext cx="3424143" cy="1622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4000" b="1">
                <a:solidFill>
                  <a:schemeClr val="bg1"/>
                </a:solidFill>
                <a:latin typeface="Arial"/>
                <a:cs typeface="Arial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9676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FCE6C-8478-8DB5-112D-90938E78B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7E2A79B-607A-8D3C-8327-BFD006FF37FF}"/>
              </a:ext>
            </a:extLst>
          </p:cNvPr>
          <p:cNvSpPr/>
          <p:nvPr/>
        </p:nvSpPr>
        <p:spPr>
          <a:xfrm>
            <a:off x="1" y="227766"/>
            <a:ext cx="572901" cy="1219347"/>
          </a:xfrm>
          <a:prstGeom prst="rect">
            <a:avLst/>
          </a:prstGeom>
          <a:solidFill>
            <a:srgbClr val="0E67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384788-8917-881B-9684-DDB16C2F8821}"/>
              </a:ext>
            </a:extLst>
          </p:cNvPr>
          <p:cNvSpPr/>
          <p:nvPr/>
        </p:nvSpPr>
        <p:spPr>
          <a:xfrm>
            <a:off x="0" y="1202711"/>
            <a:ext cx="9144000" cy="89726"/>
          </a:xfrm>
          <a:prstGeom prst="rect">
            <a:avLst/>
          </a:prstGeom>
          <a:solidFill>
            <a:srgbClr val="09254C">
              <a:alpha val="9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8E46815-739F-D80E-7CCB-DBBEADB4B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21" y="1483934"/>
            <a:ext cx="7919097" cy="474692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Bef>
                <a:spcPts val="1200"/>
              </a:spcBef>
              <a:buClr>
                <a:srgbClr val="0E67B4"/>
              </a:buClr>
            </a:pPr>
            <a:r>
              <a:rPr lang="en-US" sz="2400" dirty="0">
                <a:solidFill>
                  <a:srgbClr val="002060"/>
                </a:solidFill>
                <a:latin typeface="TW Cen MT"/>
                <a:cs typeface="Arial"/>
              </a:rPr>
              <a:t>Effective PAR supports strategies that foster </a:t>
            </a:r>
            <a:r>
              <a:rPr lang="en-US" sz="2400" u="sng" dirty="0">
                <a:solidFill>
                  <a:srgbClr val="002060"/>
                </a:solidFill>
                <a:latin typeface="TW Cen MT"/>
                <a:cs typeface="Arial"/>
              </a:rPr>
              <a:t>co-learning and co-design</a:t>
            </a:r>
            <a:r>
              <a:rPr lang="en-US" sz="2400" dirty="0">
                <a:solidFill>
                  <a:srgbClr val="002060"/>
                </a:solidFill>
                <a:latin typeface="TW Cen MT"/>
                <a:cs typeface="Arial"/>
              </a:rPr>
              <a:t> among researchers and community partners, with the intention of yielding </a:t>
            </a:r>
            <a:r>
              <a:rPr lang="en-US" sz="2400" u="sng" dirty="0">
                <a:solidFill>
                  <a:srgbClr val="002060"/>
                </a:solidFill>
                <a:latin typeface="TW Cen MT"/>
                <a:cs typeface="Arial"/>
              </a:rPr>
              <a:t>mutually useful products</a:t>
            </a:r>
            <a:r>
              <a:rPr lang="en-US" sz="2400" dirty="0">
                <a:solidFill>
                  <a:srgbClr val="002060"/>
                </a:solidFill>
                <a:latin typeface="TW Cen MT"/>
                <a:cs typeface="Arial"/>
              </a:rPr>
              <a:t> that impact the stated </a:t>
            </a:r>
            <a:r>
              <a:rPr lang="en-US" sz="2400" u="sng" dirty="0">
                <a:solidFill>
                  <a:srgbClr val="002060"/>
                </a:solidFill>
                <a:latin typeface="TW Cen MT"/>
                <a:cs typeface="Arial"/>
              </a:rPr>
              <a:t>community problem</a:t>
            </a:r>
            <a:r>
              <a:rPr lang="en-US" sz="2400" dirty="0">
                <a:solidFill>
                  <a:srgbClr val="002060"/>
                </a:solidFill>
                <a:latin typeface="TW Cen MT"/>
                <a:cs typeface="Arial"/>
              </a:rPr>
              <a:t>. </a:t>
            </a:r>
          </a:p>
          <a:p>
            <a:pPr algn="l">
              <a:spcBef>
                <a:spcPts val="1200"/>
              </a:spcBef>
              <a:buClr>
                <a:srgbClr val="0E67B4"/>
              </a:buClr>
            </a:pPr>
            <a:r>
              <a:rPr lang="en-US" sz="2400" u="sng" dirty="0">
                <a:solidFill>
                  <a:srgbClr val="002060"/>
                </a:solidFill>
                <a:latin typeface="TW Cen MT"/>
                <a:cs typeface="Arial"/>
              </a:rPr>
              <a:t>Working collaboratively</a:t>
            </a:r>
            <a:r>
              <a:rPr lang="en-US" sz="2400" dirty="0">
                <a:solidFill>
                  <a:srgbClr val="002060"/>
                </a:solidFill>
                <a:latin typeface="TW Cen MT"/>
                <a:cs typeface="Arial"/>
              </a:rPr>
              <a:t> with other disciplines and partners with different skill sets allows opportunities for co-learning. </a:t>
            </a:r>
          </a:p>
          <a:p>
            <a:pPr algn="l">
              <a:spcBef>
                <a:spcPts val="1200"/>
              </a:spcBef>
              <a:buClr>
                <a:srgbClr val="0E67B4"/>
              </a:buClr>
            </a:pPr>
            <a:r>
              <a:rPr lang="en-US" sz="2400" dirty="0">
                <a:solidFill>
                  <a:srgbClr val="002060"/>
                </a:solidFill>
                <a:latin typeface="TW Cen MT"/>
                <a:cs typeface="Arial"/>
              </a:rPr>
              <a:t>Impactful PAR begins with identifying what’s important to community partners. </a:t>
            </a:r>
          </a:p>
          <a:p>
            <a:pPr algn="l">
              <a:spcBef>
                <a:spcPts val="1200"/>
              </a:spcBef>
              <a:buClr>
                <a:srgbClr val="0E67B4"/>
              </a:buClr>
            </a:pPr>
            <a:r>
              <a:rPr lang="en-US" sz="2400" u="sng" dirty="0">
                <a:solidFill>
                  <a:srgbClr val="002060"/>
                </a:solidFill>
                <a:latin typeface="TW Cen MT"/>
                <a:cs typeface="Arial"/>
              </a:rPr>
              <a:t>Understanding community priorities</a:t>
            </a:r>
            <a:r>
              <a:rPr lang="en-US" sz="2400" dirty="0">
                <a:solidFill>
                  <a:srgbClr val="002060"/>
                </a:solidFill>
                <a:latin typeface="TW Cen MT"/>
                <a:cs typeface="Arial"/>
              </a:rPr>
              <a:t> helps incentivize participation and </a:t>
            </a:r>
            <a:r>
              <a:rPr lang="en-US" sz="2400" u="sng" dirty="0">
                <a:solidFill>
                  <a:srgbClr val="002060"/>
                </a:solidFill>
                <a:latin typeface="TW Cen MT"/>
                <a:cs typeface="Arial"/>
              </a:rPr>
              <a:t>informs the design of solutions</a:t>
            </a:r>
            <a:r>
              <a:rPr lang="en-US" sz="2400" dirty="0">
                <a:solidFill>
                  <a:srgbClr val="002060"/>
                </a:solidFill>
                <a:latin typeface="TW Cen MT"/>
                <a:cs typeface="Arial"/>
              </a:rPr>
              <a:t> to complex socio-cultural problems in the community.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11D0EC-DB5D-206C-9C4E-439615010E5D}"/>
              </a:ext>
            </a:extLst>
          </p:cNvPr>
          <p:cNvSpPr txBox="1"/>
          <p:nvPr/>
        </p:nvSpPr>
        <p:spPr>
          <a:xfrm>
            <a:off x="714170" y="158115"/>
            <a:ext cx="8134751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TW Cen MT"/>
                <a:cs typeface="Arial"/>
              </a:rPr>
              <a:t>KEY CONCEPTS IN PARTICIPATORY ACTION RESEARCH (PAR)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713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44AA2-D107-F4F2-6ACF-A895B0F5B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0A2FABB-90FA-F8DD-3D6D-C0F8E5BBE7F8}"/>
              </a:ext>
            </a:extLst>
          </p:cNvPr>
          <p:cNvSpPr/>
          <p:nvPr/>
        </p:nvSpPr>
        <p:spPr>
          <a:xfrm>
            <a:off x="1" y="227766"/>
            <a:ext cx="572901" cy="1219347"/>
          </a:xfrm>
          <a:prstGeom prst="rect">
            <a:avLst/>
          </a:prstGeom>
          <a:solidFill>
            <a:srgbClr val="0E67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C411BC-F67C-0D14-726A-62B25EB9114D}"/>
              </a:ext>
            </a:extLst>
          </p:cNvPr>
          <p:cNvSpPr/>
          <p:nvPr/>
        </p:nvSpPr>
        <p:spPr>
          <a:xfrm>
            <a:off x="0" y="1202711"/>
            <a:ext cx="9144000" cy="89726"/>
          </a:xfrm>
          <a:prstGeom prst="rect">
            <a:avLst/>
          </a:prstGeom>
          <a:solidFill>
            <a:srgbClr val="09254C">
              <a:alpha val="9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A2A381-48EB-D5B4-0C17-0FE5DED2AD2E}"/>
              </a:ext>
            </a:extLst>
          </p:cNvPr>
          <p:cNvSpPr txBox="1"/>
          <p:nvPr/>
        </p:nvSpPr>
        <p:spPr>
          <a:xfrm>
            <a:off x="714169" y="422851"/>
            <a:ext cx="8134751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TW Cen MT"/>
                <a:cs typeface="Arial"/>
              </a:rPr>
              <a:t>THREE QUESTIONS</a:t>
            </a:r>
            <a:endParaRPr lang="en-US" sz="3200" dirty="0">
              <a:solidFill>
                <a:srgbClr val="002060"/>
              </a:solidFill>
              <a:latin typeface="TW Cen MT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F25BE1C6-B713-27A7-9957-7039BEEE0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296" y="1666755"/>
            <a:ext cx="7858902" cy="31483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 indent="-457200" algn="l">
              <a:spcBef>
                <a:spcPts val="600"/>
              </a:spcBef>
              <a:buClr>
                <a:srgbClr val="0E67B4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W Cen MT"/>
                <a:cs typeface="Arial"/>
              </a:rPr>
              <a:t>What does co-design look and feel like in effective community-based PAR? </a:t>
            </a:r>
          </a:p>
          <a:p>
            <a:pPr lvl="1" indent="-457200" algn="l">
              <a:spcBef>
                <a:spcPts val="600"/>
              </a:spcBef>
              <a:buClr>
                <a:srgbClr val="0E67B4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W Cen MT"/>
                <a:cs typeface="Arial"/>
              </a:rPr>
              <a:t>How is the goal of co-design aligned with co-learning and co-ownership of the processes and products of a community-based PAR project? </a:t>
            </a:r>
          </a:p>
          <a:p>
            <a:pPr lvl="1" indent="-457200" algn="l">
              <a:spcBef>
                <a:spcPts val="600"/>
              </a:spcBef>
              <a:buClr>
                <a:srgbClr val="0E67B4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W Cen MT"/>
                <a:cs typeface="Arial"/>
              </a:rPr>
              <a:t>What are lessons learned about how to support effective co-design processes in community-based PAR?</a:t>
            </a:r>
          </a:p>
        </p:txBody>
      </p:sp>
    </p:spTree>
    <p:extLst>
      <p:ext uri="{BB962C8B-B14F-4D97-AF65-F5344CB8AC3E}">
        <p14:creationId xmlns:p14="http://schemas.microsoft.com/office/powerpoint/2010/main" val="114297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" y="227766"/>
            <a:ext cx="572901" cy="1219347"/>
          </a:xfrm>
          <a:prstGeom prst="rect">
            <a:avLst/>
          </a:prstGeom>
          <a:solidFill>
            <a:srgbClr val="0E67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1202711"/>
            <a:ext cx="9144000" cy="89726"/>
          </a:xfrm>
          <a:prstGeom prst="rect">
            <a:avLst/>
          </a:prstGeom>
          <a:solidFill>
            <a:srgbClr val="09254C">
              <a:alpha val="9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76721" y="1483934"/>
            <a:ext cx="7676028" cy="51631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Bef>
                <a:spcPts val="1200"/>
              </a:spcBef>
              <a:buClr>
                <a:srgbClr val="0E67B4"/>
              </a:buClr>
            </a:pPr>
            <a:r>
              <a:rPr lang="en-US" sz="2400" dirty="0">
                <a:solidFill>
                  <a:srgbClr val="002060"/>
                </a:solidFill>
                <a:latin typeface="TW Cen MT"/>
                <a:cs typeface="Arial"/>
              </a:rPr>
              <a:t>Selected projects feature co-design of various products:</a:t>
            </a:r>
          </a:p>
          <a:p>
            <a:pPr algn="l">
              <a:spcBef>
                <a:spcPts val="1200"/>
              </a:spcBef>
              <a:buClr>
                <a:srgbClr val="0E67B4"/>
              </a:buClr>
            </a:pPr>
            <a:r>
              <a:rPr lang="en-US" sz="2400" u="sng" dirty="0">
                <a:solidFill>
                  <a:srgbClr val="002060"/>
                </a:solidFill>
                <a:latin typeface="TW Cen MT"/>
                <a:cs typeface="Arial"/>
              </a:rPr>
              <a:t>Project 1</a:t>
            </a:r>
            <a:r>
              <a:rPr lang="en-US" sz="2400" dirty="0">
                <a:solidFill>
                  <a:srgbClr val="002060"/>
                </a:solidFill>
                <a:latin typeface="TW Cen MT"/>
                <a:cs typeface="Arial"/>
              </a:rPr>
              <a:t>: A system dynamics model to support community HIV care action planning (Weeks &amp; Lounsbury)</a:t>
            </a:r>
          </a:p>
          <a:p>
            <a:pPr algn="l">
              <a:spcBef>
                <a:spcPts val="1200"/>
              </a:spcBef>
              <a:buClr>
                <a:srgbClr val="0E67B4"/>
              </a:buClr>
            </a:pPr>
            <a:r>
              <a:rPr lang="en-US" sz="2400" u="sng" dirty="0">
                <a:solidFill>
                  <a:srgbClr val="002060"/>
                </a:solidFill>
                <a:latin typeface="TW Cen MT"/>
                <a:cs typeface="Arial"/>
              </a:rPr>
              <a:t>Project 2</a:t>
            </a:r>
            <a:r>
              <a:rPr lang="en-US" sz="2400" dirty="0">
                <a:solidFill>
                  <a:srgbClr val="002060"/>
                </a:solidFill>
                <a:latin typeface="TW Cen MT"/>
                <a:cs typeface="Arial"/>
              </a:rPr>
              <a:t>: A repertoire of co-designed outreach and educational programs to increase participation in cancer clinical trials (Bickell, Hubbard, Terry, &amp; Rapkin) </a:t>
            </a:r>
          </a:p>
          <a:p>
            <a:pPr algn="l">
              <a:spcBef>
                <a:spcPts val="1200"/>
              </a:spcBef>
              <a:buClr>
                <a:srgbClr val="0E67B4"/>
              </a:buClr>
            </a:pPr>
            <a:r>
              <a:rPr lang="en-US" sz="2400" u="sng" dirty="0">
                <a:solidFill>
                  <a:srgbClr val="002060"/>
                </a:solidFill>
                <a:latin typeface="TW Cen MT"/>
                <a:cs typeface="Arial"/>
              </a:rPr>
              <a:t>Project 3</a:t>
            </a:r>
            <a:r>
              <a:rPr lang="en-US" sz="2400" dirty="0">
                <a:solidFill>
                  <a:srgbClr val="002060"/>
                </a:solidFill>
                <a:latin typeface="TW Cen MT"/>
                <a:cs typeface="Arial"/>
              </a:rPr>
              <a:t>: A multi-use cart engineered to improve quality of life and economic wellbeing of many in a rural Zambia village (Lyman &amp; Chung)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EE4E1-6A43-7501-3CB0-053F152543F1}"/>
              </a:ext>
            </a:extLst>
          </p:cNvPr>
          <p:cNvSpPr txBox="1"/>
          <p:nvPr/>
        </p:nvSpPr>
        <p:spPr>
          <a:xfrm>
            <a:off x="714170" y="459058"/>
            <a:ext cx="8134751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TW Cen MT"/>
                <a:cs typeface="Arial"/>
              </a:rPr>
              <a:t>THREE PROJECTS</a:t>
            </a:r>
            <a:endParaRPr lang="en-US" dirty="0"/>
          </a:p>
          <a:p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970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A1D0A-A4BA-1389-675B-74F740FE5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3B4C006-751A-49DF-41D0-B35982E40FC2}"/>
              </a:ext>
            </a:extLst>
          </p:cNvPr>
          <p:cNvSpPr/>
          <p:nvPr/>
        </p:nvSpPr>
        <p:spPr>
          <a:xfrm>
            <a:off x="324414" y="0"/>
            <a:ext cx="8819586" cy="6854444"/>
          </a:xfrm>
          <a:prstGeom prst="rect">
            <a:avLst/>
          </a:prstGeom>
          <a:solidFill>
            <a:srgbClr val="0D51AC">
              <a:alpha val="1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5BCDB0-4B13-623D-134B-B9D84EF98DF8}"/>
              </a:ext>
            </a:extLst>
          </p:cNvPr>
          <p:cNvSpPr/>
          <p:nvPr/>
        </p:nvSpPr>
        <p:spPr>
          <a:xfrm>
            <a:off x="1" y="0"/>
            <a:ext cx="572901" cy="6854444"/>
          </a:xfrm>
          <a:prstGeom prst="rect">
            <a:avLst/>
          </a:prstGeom>
          <a:solidFill>
            <a:srgbClr val="0E67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2DEA5D-57A3-6E3C-E2B1-FFE0F433B0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W Cen MT"/>
                <a:cs typeface="Arial"/>
              </a:rPr>
              <a:t>PROJECT 1</a:t>
            </a:r>
            <a:endParaRPr lang="en-US" sz="3600" dirty="0">
              <a:latin typeface="TW Cen M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702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72DF4-AA52-8DC2-4304-738EE2351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B3D7F35-F820-D4B3-1E44-1444F6D3510A}"/>
              </a:ext>
            </a:extLst>
          </p:cNvPr>
          <p:cNvSpPr/>
          <p:nvPr/>
        </p:nvSpPr>
        <p:spPr>
          <a:xfrm>
            <a:off x="324414" y="0"/>
            <a:ext cx="8819586" cy="6854444"/>
          </a:xfrm>
          <a:prstGeom prst="rect">
            <a:avLst/>
          </a:prstGeom>
          <a:solidFill>
            <a:srgbClr val="0D51AC">
              <a:alpha val="1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DC471B-AF4A-C56C-AAA9-733D6C38B9FC}"/>
              </a:ext>
            </a:extLst>
          </p:cNvPr>
          <p:cNvSpPr/>
          <p:nvPr/>
        </p:nvSpPr>
        <p:spPr>
          <a:xfrm>
            <a:off x="1" y="0"/>
            <a:ext cx="572901" cy="6854444"/>
          </a:xfrm>
          <a:prstGeom prst="rect">
            <a:avLst/>
          </a:prstGeom>
          <a:solidFill>
            <a:srgbClr val="0E67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1011BD-7C01-3380-4635-DEDA5CC026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W Cen MT"/>
                <a:cs typeface="Arial"/>
              </a:rPr>
              <a:t>PROJECT 2</a:t>
            </a:r>
            <a:endParaRPr lang="en-US" sz="3600" dirty="0">
              <a:latin typeface="TW Cen M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5359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B9E90-542A-B4F5-CFC5-40421D6ED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6CF2818-8A50-EAAD-BAE4-506736B8FB96}"/>
              </a:ext>
            </a:extLst>
          </p:cNvPr>
          <p:cNvSpPr/>
          <p:nvPr/>
        </p:nvSpPr>
        <p:spPr>
          <a:xfrm>
            <a:off x="324414" y="0"/>
            <a:ext cx="8819586" cy="6854444"/>
          </a:xfrm>
          <a:prstGeom prst="rect">
            <a:avLst/>
          </a:prstGeom>
          <a:solidFill>
            <a:srgbClr val="0D51AC">
              <a:alpha val="1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FF387-FCDA-60EC-8099-1CC8D5E58485}"/>
              </a:ext>
            </a:extLst>
          </p:cNvPr>
          <p:cNvSpPr/>
          <p:nvPr/>
        </p:nvSpPr>
        <p:spPr>
          <a:xfrm>
            <a:off x="1" y="0"/>
            <a:ext cx="572901" cy="6854444"/>
          </a:xfrm>
          <a:prstGeom prst="rect">
            <a:avLst/>
          </a:prstGeom>
          <a:solidFill>
            <a:srgbClr val="0E67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195131-070F-173D-42A7-2E2695720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W Cen MT"/>
                <a:cs typeface="Arial"/>
              </a:rPr>
              <a:t>PROJECT 3</a:t>
            </a:r>
            <a:endParaRPr lang="en-US" sz="3600" dirty="0">
              <a:latin typeface="TW Cen M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062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76DC7-514F-8629-39E8-0CDD61155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46A17-C9D4-A6B5-56AD-0A69742CF996}"/>
              </a:ext>
            </a:extLst>
          </p:cNvPr>
          <p:cNvSpPr/>
          <p:nvPr/>
        </p:nvSpPr>
        <p:spPr>
          <a:xfrm>
            <a:off x="324414" y="0"/>
            <a:ext cx="8819586" cy="6854444"/>
          </a:xfrm>
          <a:prstGeom prst="rect">
            <a:avLst/>
          </a:prstGeom>
          <a:solidFill>
            <a:srgbClr val="0D51AC">
              <a:alpha val="1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2FCF46-3A80-9F2B-883D-CA518173E058}"/>
              </a:ext>
            </a:extLst>
          </p:cNvPr>
          <p:cNvSpPr/>
          <p:nvPr/>
        </p:nvSpPr>
        <p:spPr>
          <a:xfrm>
            <a:off x="1" y="0"/>
            <a:ext cx="572901" cy="6854444"/>
          </a:xfrm>
          <a:prstGeom prst="rect">
            <a:avLst/>
          </a:prstGeom>
          <a:solidFill>
            <a:srgbClr val="0E67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21B396-7E71-9320-8309-A8C83B97A0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W Cen MT"/>
                <a:cs typeface="Arial"/>
              </a:rPr>
              <a:t>DISCUSSION</a:t>
            </a:r>
            <a:endParaRPr lang="en-US" sz="3600" dirty="0">
              <a:latin typeface="TW Cen M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0862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C6723-85BB-60D0-B364-0E39FA19F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8078A3D-9E17-9E40-4801-D5B65BF4E191}"/>
              </a:ext>
            </a:extLst>
          </p:cNvPr>
          <p:cNvSpPr/>
          <p:nvPr/>
        </p:nvSpPr>
        <p:spPr>
          <a:xfrm>
            <a:off x="1" y="227766"/>
            <a:ext cx="572901" cy="1219347"/>
          </a:xfrm>
          <a:prstGeom prst="rect">
            <a:avLst/>
          </a:prstGeom>
          <a:solidFill>
            <a:srgbClr val="0E67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C1B8DA-0A51-0A0D-0D26-113E1E48F664}"/>
              </a:ext>
            </a:extLst>
          </p:cNvPr>
          <p:cNvSpPr/>
          <p:nvPr/>
        </p:nvSpPr>
        <p:spPr>
          <a:xfrm>
            <a:off x="0" y="1202711"/>
            <a:ext cx="9144000" cy="89726"/>
          </a:xfrm>
          <a:prstGeom prst="rect">
            <a:avLst/>
          </a:prstGeom>
          <a:solidFill>
            <a:srgbClr val="09254C">
              <a:alpha val="9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BCC2142-7312-B957-72E0-C3C0F327B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21" y="1483934"/>
            <a:ext cx="7676028" cy="51631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Bef>
                <a:spcPts val="1200"/>
              </a:spcBef>
              <a:buClr>
                <a:srgbClr val="0E67B4"/>
              </a:buClr>
            </a:pPr>
            <a:r>
              <a:rPr lang="en-US" sz="2400" dirty="0">
                <a:solidFill>
                  <a:srgbClr val="002060"/>
                </a:solidFill>
                <a:latin typeface="TW Cen MT"/>
                <a:cs typeface="Arial"/>
              </a:rPr>
              <a:t>Projects supported an iterative process of participatory design, testing, and evaluation. </a:t>
            </a:r>
          </a:p>
          <a:p>
            <a:pPr algn="l">
              <a:spcBef>
                <a:spcPts val="1200"/>
              </a:spcBef>
              <a:buClr>
                <a:srgbClr val="0E67B4"/>
              </a:buClr>
            </a:pPr>
            <a:r>
              <a:rPr lang="en-US" sz="2400" dirty="0">
                <a:solidFill>
                  <a:srgbClr val="002060"/>
                </a:solidFill>
                <a:latin typeface="TW Cen MT"/>
                <a:cs typeface="Arial"/>
              </a:rPr>
              <a:t>Results informed researchers about ways of improving upon their participatory research activities:</a:t>
            </a:r>
          </a:p>
          <a:p>
            <a:pPr marL="457200" indent="-457200" algn="l">
              <a:spcBef>
                <a:spcPts val="1200"/>
              </a:spcBef>
              <a:buClr>
                <a:srgbClr val="0E67B4"/>
              </a:buClr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W Cen MT"/>
                <a:cs typeface="Arial"/>
              </a:rPr>
              <a:t>How do our own roles, biases, and assumptions serve to diminish (or expand) co-learning?</a:t>
            </a:r>
          </a:p>
          <a:p>
            <a:pPr marL="457200" indent="-457200" algn="l">
              <a:spcBef>
                <a:spcPts val="1200"/>
              </a:spcBef>
              <a:buClr>
                <a:srgbClr val="0E67B4"/>
              </a:buClr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W Cen MT"/>
                <a:cs typeface="Arial"/>
              </a:rPr>
              <a:t>How do we understand if our PAR is (or is not) supporting culturally responsive and feasible co-learning and co-design?</a:t>
            </a:r>
          </a:p>
          <a:p>
            <a:pPr marL="457200" indent="-457200" algn="l">
              <a:spcBef>
                <a:spcPts val="1200"/>
              </a:spcBef>
              <a:buClr>
                <a:srgbClr val="0E67B4"/>
              </a:buClr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W Cen MT"/>
                <a:cs typeface="Arial"/>
              </a:rPr>
              <a:t>How are is our PAR helping to address root causes of social issues?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A0EBC-DD7A-0056-8B23-F5FBCC8DED64}"/>
              </a:ext>
            </a:extLst>
          </p:cNvPr>
          <p:cNvSpPr txBox="1"/>
          <p:nvPr/>
        </p:nvSpPr>
        <p:spPr>
          <a:xfrm>
            <a:off x="714170" y="459058"/>
            <a:ext cx="8134751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TW Cen MT"/>
                <a:cs typeface="Arial"/>
              </a:rPr>
              <a:t>DISCUSSION</a:t>
            </a:r>
            <a:endParaRPr lang="en-US" dirty="0"/>
          </a:p>
          <a:p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4060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395</Words>
  <Application>Microsoft Office PowerPoint</Application>
  <PresentationFormat>On-screen Show (4:3)</PresentationFormat>
  <Paragraphs>46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PROJECT 1</vt:lpstr>
      <vt:lpstr>PROJECT 2</vt:lpstr>
      <vt:lpstr>PROJECT 3</vt:lpstr>
      <vt:lpstr>DISCUSSION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Kelly Stiles</dc:creator>
  <cp:lastModifiedBy>David Lounsbury</cp:lastModifiedBy>
  <cp:revision>138</cp:revision>
  <dcterms:created xsi:type="dcterms:W3CDTF">2018-03-02T17:41:25Z</dcterms:created>
  <dcterms:modified xsi:type="dcterms:W3CDTF">2025-06-18T11:44:19Z</dcterms:modified>
</cp:coreProperties>
</file>