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sldIdLst>
    <p:sldId id="257" r:id="rId2"/>
    <p:sldId id="287" r:id="rId3"/>
    <p:sldId id="279" r:id="rId4"/>
    <p:sldId id="280" r:id="rId5"/>
    <p:sldId id="258" r:id="rId6"/>
    <p:sldId id="259" r:id="rId7"/>
    <p:sldId id="260" r:id="rId8"/>
    <p:sldId id="261" r:id="rId9"/>
    <p:sldId id="278" r:id="rId10"/>
    <p:sldId id="264" r:id="rId11"/>
    <p:sldId id="265" r:id="rId12"/>
    <p:sldId id="281" r:id="rId13"/>
    <p:sldId id="282" r:id="rId14"/>
    <p:sldId id="266" r:id="rId15"/>
    <p:sldId id="267" r:id="rId16"/>
    <p:sldId id="268" r:id="rId17"/>
    <p:sldId id="269" r:id="rId18"/>
    <p:sldId id="285" r:id="rId19"/>
    <p:sldId id="271" r:id="rId20"/>
    <p:sldId id="272" r:id="rId21"/>
    <p:sldId id="273" r:id="rId22"/>
    <p:sldId id="275" r:id="rId23"/>
    <p:sldId id="286" r:id="rId24"/>
    <p:sldId id="262" r:id="rId25"/>
    <p:sldId id="263" r:id="rId26"/>
    <p:sldId id="277" r:id="rId27"/>
    <p:sldId id="276" r:id="rId28"/>
    <p:sldId id="284" r:id="rId29"/>
    <p:sldId id="283"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00ED6C3-7065-4B86-894C-FAC561102D63}">
          <p14:sldIdLst>
            <p14:sldId id="257"/>
            <p14:sldId id="287"/>
            <p14:sldId id="279"/>
            <p14:sldId id="280"/>
          </p14:sldIdLst>
        </p14:section>
        <p14:section name="Untitled Section" id="{40902D79-7F39-49E1-84E1-D45848E281DE}">
          <p14:sldIdLst>
            <p14:sldId id="258"/>
            <p14:sldId id="259"/>
            <p14:sldId id="260"/>
            <p14:sldId id="261"/>
            <p14:sldId id="278"/>
            <p14:sldId id="264"/>
            <p14:sldId id="265"/>
            <p14:sldId id="281"/>
            <p14:sldId id="282"/>
            <p14:sldId id="266"/>
            <p14:sldId id="267"/>
            <p14:sldId id="268"/>
            <p14:sldId id="269"/>
            <p14:sldId id="285"/>
            <p14:sldId id="271"/>
            <p14:sldId id="272"/>
            <p14:sldId id="273"/>
            <p14:sldId id="275"/>
            <p14:sldId id="286"/>
            <p14:sldId id="262"/>
            <p14:sldId id="263"/>
            <p14:sldId id="277"/>
            <p14:sldId id="276"/>
            <p14:sldId id="284"/>
            <p14:sldId id="28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613" autoAdjust="0"/>
    <p:restoredTop sz="94660"/>
  </p:normalViewPr>
  <p:slideViewPr>
    <p:cSldViewPr snapToGrid="0">
      <p:cViewPr varScale="1">
        <p:scale>
          <a:sx n="114" d="100"/>
          <a:sy n="114" d="100"/>
        </p:scale>
        <p:origin x="1872"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2382" y="6400800"/>
            <a:ext cx="9141619"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645152"/>
            <a:ext cx="75438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905744" y="4474741"/>
            <a:ext cx="740664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3/5/2021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3/5/2021</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2382" y="6400800"/>
            <a:ext cx="9141619"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3/5/2021</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22960" y="286605"/>
            <a:ext cx="7543800" cy="846160"/>
          </a:xfrm>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3/5/2021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2382" y="6400800"/>
            <a:ext cx="9141619"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663440"/>
            <a:ext cx="75438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905744" y="4485132"/>
            <a:ext cx="740664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3/5/2021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2120900"/>
            <a:ext cx="3479802"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86958" y="2120900"/>
            <a:ext cx="3479802"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3/5/2021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2057400"/>
            <a:ext cx="3479802"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958275"/>
            <a:ext cx="3479802"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86958" y="2057400"/>
            <a:ext cx="3479802"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886958" y="2958274"/>
            <a:ext cx="3479802"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3/5/2021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3/5/2021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2382" y="6400800"/>
            <a:ext cx="9141619"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3/5/2021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2" y="0"/>
            <a:ext cx="3490722"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82600" y="786384"/>
            <a:ext cx="2638175"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094238" y="812800"/>
            <a:ext cx="4446258"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82599" y="3043051"/>
            <a:ext cx="2638175"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82598" y="6446521"/>
            <a:ext cx="2638176" cy="365125"/>
          </a:xfrm>
        </p:spPr>
        <p:txBody>
          <a:bodyPr/>
          <a:lstStyle>
            <a:lvl1pPr algn="l">
              <a:defRPr/>
            </a:lvl1pPr>
          </a:lstStyle>
          <a:p>
            <a:fld id="{92BEA474-078D-4E9B-9B14-09A87B19DC46}" type="datetime1">
              <a:rPr lang="en-US" smtClean="0"/>
              <a:t>3/5/2021</a:t>
            </a:fld>
            <a:endParaRPr lang="en-US" dirty="0"/>
          </a:p>
        </p:txBody>
      </p:sp>
      <p:sp>
        <p:nvSpPr>
          <p:cNvPr id="6" name="Footer Placeholder 5"/>
          <p:cNvSpPr>
            <a:spLocks noGrp="1"/>
          </p:cNvSpPr>
          <p:nvPr>
            <p:ph type="ftr" sz="quarter" idx="11"/>
          </p:nvPr>
        </p:nvSpPr>
        <p:spPr>
          <a:xfrm>
            <a:off x="4094238" y="6446521"/>
            <a:ext cx="4000514"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9141619"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2" y="0"/>
            <a:ext cx="9143989"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22960" y="4799362"/>
            <a:ext cx="7585234"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22959" y="5715000"/>
            <a:ext cx="7584948"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3/5/2021</a:t>
            </a:fld>
            <a:endParaRPr lang="en-US" dirty="0"/>
          </a:p>
        </p:txBody>
      </p:sp>
      <p:sp>
        <p:nvSpPr>
          <p:cNvPr id="6" name="Footer Placeholder 5"/>
          <p:cNvSpPr>
            <a:spLocks noGrp="1"/>
          </p:cNvSpPr>
          <p:nvPr>
            <p:ph type="ftr" sz="quarter" idx="11"/>
          </p:nvPr>
        </p:nvSpPr>
        <p:spPr>
          <a:xfrm>
            <a:off x="822959" y="6446839"/>
            <a:ext cx="5113697"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2382" y="6400800"/>
            <a:ext cx="9141619"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36608" y="286605"/>
            <a:ext cx="7543800" cy="81886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60" y="1297216"/>
            <a:ext cx="7543800" cy="487157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163819" y="6446839"/>
            <a:ext cx="1938638"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3/5/2021</a:t>
            </a:fld>
            <a:endParaRPr lang="en-US" dirty="0"/>
          </a:p>
        </p:txBody>
      </p:sp>
      <p:sp>
        <p:nvSpPr>
          <p:cNvPr id="5" name="Footer Placeholder 4"/>
          <p:cNvSpPr>
            <a:spLocks noGrp="1"/>
          </p:cNvSpPr>
          <p:nvPr>
            <p:ph type="ftr" sz="quarter" idx="3"/>
          </p:nvPr>
        </p:nvSpPr>
        <p:spPr>
          <a:xfrm>
            <a:off x="822959" y="6446839"/>
            <a:ext cx="5113697"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8245186" y="6446839"/>
            <a:ext cx="585008"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895149" y="1201342"/>
            <a:ext cx="74752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orldpopulationreview.com/state-rankings/alcohol-consumption-by-stat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000" y="2"/>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3329024" y="639098"/>
            <a:ext cx="6253317" cy="3686015"/>
          </a:xfrm>
        </p:spPr>
        <p:txBody>
          <a:bodyPr>
            <a:noAutofit/>
          </a:bodyPr>
          <a:lstStyle/>
          <a:p>
            <a:pPr algn="ctr"/>
            <a:r>
              <a:rPr lang="en-US" sz="4400" dirty="0"/>
              <a:t>Budweiser</a:t>
            </a:r>
            <a:br>
              <a:rPr lang="en-US" sz="4400" dirty="0"/>
            </a:br>
            <a:r>
              <a:rPr lang="en-US" sz="2400" dirty="0"/>
              <a:t>EDA &amp; Initial Analytics</a:t>
            </a:r>
            <a:br>
              <a:rPr lang="en-US" sz="4400" dirty="0"/>
            </a:br>
            <a:r>
              <a:rPr lang="en-US" sz="2400" dirty="0"/>
              <a:t>Report Out #1</a:t>
            </a:r>
            <a:endParaRPr lang="en-US" sz="4400" dirty="0"/>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3329023" y="4672739"/>
            <a:ext cx="6269347" cy="1021498"/>
          </a:xfrm>
        </p:spPr>
        <p:txBody>
          <a:bodyPr>
            <a:normAutofit/>
          </a:bodyPr>
          <a:lstStyle/>
          <a:p>
            <a:pPr algn="ctr"/>
            <a:r>
              <a:rPr lang="en-US" sz="1200" dirty="0" err="1">
                <a:solidFill>
                  <a:schemeClr val="tx1">
                    <a:lumMod val="85000"/>
                    <a:lumOff val="15000"/>
                  </a:schemeClr>
                </a:solidFill>
              </a:rPr>
              <a:t>Brewtastic</a:t>
            </a:r>
            <a:r>
              <a:rPr lang="en-US" sz="1200" dirty="0">
                <a:solidFill>
                  <a:schemeClr val="tx1">
                    <a:lumMod val="85000"/>
                    <a:lumOff val="15000"/>
                  </a:schemeClr>
                </a:solidFill>
              </a:rPr>
              <a:t> Analytics LLC</a:t>
            </a:r>
          </a:p>
          <a:p>
            <a:pPr algn="ctr"/>
            <a:r>
              <a:rPr lang="en-US" sz="1200" dirty="0">
                <a:solidFill>
                  <a:schemeClr val="tx1">
                    <a:lumMod val="85000"/>
                    <a:lumOff val="15000"/>
                  </a:schemeClr>
                </a:solidFill>
              </a:rPr>
              <a:t>February 2021</a:t>
            </a:r>
          </a:p>
          <a:p>
            <a:pPr algn="ctr"/>
            <a:endParaRPr lang="en-US" sz="1200" dirty="0">
              <a:solidFill>
                <a:schemeClr val="tx1">
                  <a:lumMod val="85000"/>
                  <a:lumOff val="15000"/>
                </a:schemeClr>
              </a:solidFill>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524001" y="2"/>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03755"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4A9F339-2733-4BD5-82E6-0E5ECCE997D9}"/>
              </a:ext>
            </a:extLst>
          </p:cNvPr>
          <p:cNvPicPr>
            <a:picLocks noChangeAspect="1"/>
          </p:cNvPicPr>
          <p:nvPr/>
        </p:nvPicPr>
        <p:blipFill rotWithShape="1">
          <a:blip r:embed="rId2"/>
          <a:srcRect l="6269" t="23969" r="1278" b="29803"/>
          <a:stretch/>
        </p:blipFill>
        <p:spPr>
          <a:xfrm>
            <a:off x="1010131" y="4714843"/>
            <a:ext cx="2983119" cy="1491560"/>
          </a:xfrm>
          <a:prstGeom prst="rect">
            <a:avLst/>
          </a:prstGeom>
        </p:spPr>
      </p:pic>
      <p:pic>
        <p:nvPicPr>
          <p:cNvPr id="11" name="Picture 10">
            <a:extLst>
              <a:ext uri="{FF2B5EF4-FFF2-40B4-BE49-F238E27FC236}">
                <a16:creationId xmlns:a16="http://schemas.microsoft.com/office/drawing/2014/main" id="{2E039F65-0E10-45E9-B160-94E8FC9A336B}"/>
              </a:ext>
            </a:extLst>
          </p:cNvPr>
          <p:cNvPicPr>
            <a:picLocks noChangeAspect="1"/>
          </p:cNvPicPr>
          <p:nvPr/>
        </p:nvPicPr>
        <p:blipFill>
          <a:blip r:embed="rId3"/>
          <a:stretch>
            <a:fillRect/>
          </a:stretch>
        </p:blipFill>
        <p:spPr>
          <a:xfrm>
            <a:off x="3993250" y="1503947"/>
            <a:ext cx="4730563" cy="4730563"/>
          </a:xfrm>
          <a:prstGeom prst="rect">
            <a:avLst/>
          </a:prstGeom>
        </p:spPr>
      </p:pic>
      <p:sp>
        <p:nvSpPr>
          <p:cNvPr id="14" name="Title 9">
            <a:extLst>
              <a:ext uri="{FF2B5EF4-FFF2-40B4-BE49-F238E27FC236}">
                <a16:creationId xmlns:a16="http://schemas.microsoft.com/office/drawing/2014/main" id="{E28860C0-433D-41BD-B499-D898F9C11F4B}"/>
              </a:ext>
            </a:extLst>
          </p:cNvPr>
          <p:cNvSpPr>
            <a:spLocks noGrp="1"/>
          </p:cNvSpPr>
          <p:nvPr>
            <p:ph type="title"/>
          </p:nvPr>
        </p:nvSpPr>
        <p:spPr>
          <a:xfrm>
            <a:off x="822960" y="286605"/>
            <a:ext cx="7543800" cy="846160"/>
          </a:xfrm>
        </p:spPr>
        <p:txBody>
          <a:bodyPr>
            <a:normAutofit fontScale="90000"/>
          </a:bodyPr>
          <a:lstStyle/>
          <a:p>
            <a:r>
              <a:rPr lang="en-US" sz="2800" dirty="0"/>
              <a:t>EDA Visualization #6</a:t>
            </a:r>
            <a:br>
              <a:rPr lang="en-US" sz="2800" dirty="0"/>
            </a:br>
            <a:r>
              <a:rPr lang="en-US" sz="2800" i="1" dirty="0"/>
              <a:t>Median Alcohol by Volume (ABV)</a:t>
            </a:r>
            <a:endParaRPr lang="en-US" i="1" dirty="0"/>
          </a:p>
        </p:txBody>
      </p:sp>
      <p:sp>
        <p:nvSpPr>
          <p:cNvPr id="17" name="Rectangle 16">
            <a:extLst>
              <a:ext uri="{FF2B5EF4-FFF2-40B4-BE49-F238E27FC236}">
                <a16:creationId xmlns:a16="http://schemas.microsoft.com/office/drawing/2014/main" id="{983A414F-8FB9-4420-A28A-F9BA4A46382B}"/>
              </a:ext>
            </a:extLst>
          </p:cNvPr>
          <p:cNvSpPr/>
          <p:nvPr/>
        </p:nvSpPr>
        <p:spPr>
          <a:xfrm>
            <a:off x="892662" y="1294937"/>
            <a:ext cx="3039177" cy="228355"/>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Visualizations</a:t>
            </a:r>
            <a:endParaRPr lang="en-US" dirty="0"/>
          </a:p>
        </p:txBody>
      </p:sp>
      <p:sp>
        <p:nvSpPr>
          <p:cNvPr id="18" name="TextBox 17">
            <a:extLst>
              <a:ext uri="{FF2B5EF4-FFF2-40B4-BE49-F238E27FC236}">
                <a16:creationId xmlns:a16="http://schemas.microsoft.com/office/drawing/2014/main" id="{419CFB2C-5BE8-4E07-BB86-F8E428C4DA98}"/>
              </a:ext>
            </a:extLst>
          </p:cNvPr>
          <p:cNvSpPr txBox="1"/>
          <p:nvPr/>
        </p:nvSpPr>
        <p:spPr>
          <a:xfrm>
            <a:off x="900253" y="1547229"/>
            <a:ext cx="3023995" cy="769441"/>
          </a:xfrm>
          <a:prstGeom prst="rect">
            <a:avLst/>
          </a:prstGeom>
          <a:noFill/>
        </p:spPr>
        <p:txBody>
          <a:bodyPr wrap="square" rtlCol="0">
            <a:spAutoFit/>
          </a:bodyPr>
          <a:lstStyle/>
          <a:p>
            <a:pPr marL="228600" indent="-228600">
              <a:buFont typeface="Arial" panose="020B0604020202020204" pitchFamily="34" charset="0"/>
              <a:buChar char="•"/>
            </a:pPr>
            <a:r>
              <a:rPr lang="en-US" sz="1100" dirty="0"/>
              <a:t>Histogram showing the top 10 states with the highest median ABV for all labels which are produced by breweries in their state</a:t>
            </a:r>
          </a:p>
          <a:p>
            <a:pPr marL="228600" indent="-228600">
              <a:buAutoNum type="alphaUcParenR"/>
            </a:pPr>
            <a:endParaRPr lang="en-US" sz="1100" dirty="0"/>
          </a:p>
        </p:txBody>
      </p:sp>
      <p:sp>
        <p:nvSpPr>
          <p:cNvPr id="21" name="Rectangle 20">
            <a:extLst>
              <a:ext uri="{FF2B5EF4-FFF2-40B4-BE49-F238E27FC236}">
                <a16:creationId xmlns:a16="http://schemas.microsoft.com/office/drawing/2014/main" id="{395DA568-6ACD-402F-88C7-5D953CE15F31}"/>
              </a:ext>
            </a:extLst>
          </p:cNvPr>
          <p:cNvSpPr/>
          <p:nvPr/>
        </p:nvSpPr>
        <p:spPr>
          <a:xfrm>
            <a:off x="892662" y="2230341"/>
            <a:ext cx="3039177" cy="228355"/>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Observations</a:t>
            </a:r>
            <a:endParaRPr lang="en-US" dirty="0"/>
          </a:p>
        </p:txBody>
      </p:sp>
      <p:sp>
        <p:nvSpPr>
          <p:cNvPr id="22" name="TextBox 21">
            <a:extLst>
              <a:ext uri="{FF2B5EF4-FFF2-40B4-BE49-F238E27FC236}">
                <a16:creationId xmlns:a16="http://schemas.microsoft.com/office/drawing/2014/main" id="{1B476588-A1BB-46A5-A2F6-91C9DF75D0CE}"/>
              </a:ext>
            </a:extLst>
          </p:cNvPr>
          <p:cNvSpPr txBox="1"/>
          <p:nvPr/>
        </p:nvSpPr>
        <p:spPr>
          <a:xfrm>
            <a:off x="900253" y="2482633"/>
            <a:ext cx="3023995" cy="1615827"/>
          </a:xfrm>
          <a:prstGeom prst="rect">
            <a:avLst/>
          </a:prstGeom>
          <a:noFill/>
        </p:spPr>
        <p:txBody>
          <a:bodyPr wrap="square" rtlCol="0">
            <a:spAutoFit/>
          </a:bodyPr>
          <a:lstStyle/>
          <a:p>
            <a:pPr marL="228600" indent="-228600">
              <a:buFont typeface="Arial" panose="020B0604020202020204" pitchFamily="34" charset="0"/>
              <a:buChar char="•"/>
            </a:pPr>
            <a:r>
              <a:rPr lang="en-US" sz="1100" dirty="0"/>
              <a:t>Top 10 largely comprised of states which do not stand out in the earlier consumption &amp; brewery visualizations (exceptions CO, MI).</a:t>
            </a:r>
          </a:p>
          <a:p>
            <a:pPr marL="228600" indent="-228600">
              <a:buFont typeface="Arial" panose="020B0604020202020204" pitchFamily="34" charset="0"/>
              <a:buChar char="•"/>
            </a:pPr>
            <a:endParaRPr lang="en-US" sz="1100" dirty="0"/>
          </a:p>
          <a:p>
            <a:pPr marL="228600" indent="-228600">
              <a:buFont typeface="Arial" panose="020B0604020202020204" pitchFamily="34" charset="0"/>
              <a:buChar char="•"/>
            </a:pPr>
            <a:r>
              <a:rPr lang="en-US" sz="1100" dirty="0"/>
              <a:t>Strict state laws concerning alcohol content are known to exist and vary state-to-state which may explain lack of variance within the top 10.</a:t>
            </a:r>
          </a:p>
          <a:p>
            <a:pPr marL="228600" indent="-228600">
              <a:buAutoNum type="alphaUcParenR"/>
            </a:pPr>
            <a:endParaRPr lang="en-US" sz="1100" dirty="0"/>
          </a:p>
        </p:txBody>
      </p:sp>
      <p:sp>
        <p:nvSpPr>
          <p:cNvPr id="23" name="Rectangle 22">
            <a:extLst>
              <a:ext uri="{FF2B5EF4-FFF2-40B4-BE49-F238E27FC236}">
                <a16:creationId xmlns:a16="http://schemas.microsoft.com/office/drawing/2014/main" id="{0F5318F9-89E1-4837-B919-01AF2386A08F}"/>
              </a:ext>
            </a:extLst>
          </p:cNvPr>
          <p:cNvSpPr/>
          <p:nvPr/>
        </p:nvSpPr>
        <p:spPr>
          <a:xfrm>
            <a:off x="892662" y="3981132"/>
            <a:ext cx="3039177" cy="228355"/>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Note</a:t>
            </a:r>
            <a:endParaRPr lang="en-US" dirty="0"/>
          </a:p>
        </p:txBody>
      </p:sp>
      <p:sp>
        <p:nvSpPr>
          <p:cNvPr id="24" name="TextBox 23">
            <a:extLst>
              <a:ext uri="{FF2B5EF4-FFF2-40B4-BE49-F238E27FC236}">
                <a16:creationId xmlns:a16="http://schemas.microsoft.com/office/drawing/2014/main" id="{BA76AA91-DC12-4A8C-A52A-7AD5099394D9}"/>
              </a:ext>
            </a:extLst>
          </p:cNvPr>
          <p:cNvSpPr txBox="1"/>
          <p:nvPr/>
        </p:nvSpPr>
        <p:spPr>
          <a:xfrm>
            <a:off x="900253" y="4238278"/>
            <a:ext cx="3023995" cy="600164"/>
          </a:xfrm>
          <a:prstGeom prst="rect">
            <a:avLst/>
          </a:prstGeom>
          <a:noFill/>
        </p:spPr>
        <p:txBody>
          <a:bodyPr wrap="square" rtlCol="0">
            <a:spAutoFit/>
          </a:bodyPr>
          <a:lstStyle/>
          <a:p>
            <a:pPr marL="228600" indent="-228600">
              <a:buFont typeface="Arial" panose="020B0604020202020204" pitchFamily="34" charset="0"/>
              <a:buChar char="•"/>
            </a:pPr>
            <a:r>
              <a:rPr lang="en-US" sz="1100" dirty="0"/>
              <a:t>Histogram showing all 50 states is included in the appendix</a:t>
            </a:r>
          </a:p>
          <a:p>
            <a:endParaRPr lang="en-US" sz="1100" dirty="0"/>
          </a:p>
        </p:txBody>
      </p:sp>
    </p:spTree>
    <p:extLst>
      <p:ext uri="{BB962C8B-B14F-4D97-AF65-F5344CB8AC3E}">
        <p14:creationId xmlns:p14="http://schemas.microsoft.com/office/powerpoint/2010/main" val="27120990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74E1C8B-9BF9-481A-A5B6-68E5A544397C}"/>
              </a:ext>
            </a:extLst>
          </p:cNvPr>
          <p:cNvPicPr>
            <a:picLocks noChangeAspect="1"/>
          </p:cNvPicPr>
          <p:nvPr/>
        </p:nvPicPr>
        <p:blipFill rotWithShape="1">
          <a:blip r:embed="rId2"/>
          <a:srcRect l="5817" t="24350" r="1920" b="29613"/>
          <a:stretch/>
        </p:blipFill>
        <p:spPr>
          <a:xfrm>
            <a:off x="1049383" y="4731767"/>
            <a:ext cx="2975986" cy="1484945"/>
          </a:xfrm>
          <a:prstGeom prst="rect">
            <a:avLst/>
          </a:prstGeom>
        </p:spPr>
      </p:pic>
      <p:pic>
        <p:nvPicPr>
          <p:cNvPr id="11" name="Picture 10">
            <a:extLst>
              <a:ext uri="{FF2B5EF4-FFF2-40B4-BE49-F238E27FC236}">
                <a16:creationId xmlns:a16="http://schemas.microsoft.com/office/drawing/2014/main" id="{802AE0F6-C82A-484F-BDDA-9C078F23EB7C}"/>
              </a:ext>
            </a:extLst>
          </p:cNvPr>
          <p:cNvPicPr>
            <a:picLocks noChangeAspect="1"/>
          </p:cNvPicPr>
          <p:nvPr/>
        </p:nvPicPr>
        <p:blipFill>
          <a:blip r:embed="rId3"/>
          <a:stretch>
            <a:fillRect/>
          </a:stretch>
        </p:blipFill>
        <p:spPr>
          <a:xfrm>
            <a:off x="4025369" y="1409114"/>
            <a:ext cx="4714374" cy="4714374"/>
          </a:xfrm>
          <a:prstGeom prst="rect">
            <a:avLst/>
          </a:prstGeom>
        </p:spPr>
      </p:pic>
      <p:sp>
        <p:nvSpPr>
          <p:cNvPr id="12" name="Title 9">
            <a:extLst>
              <a:ext uri="{FF2B5EF4-FFF2-40B4-BE49-F238E27FC236}">
                <a16:creationId xmlns:a16="http://schemas.microsoft.com/office/drawing/2014/main" id="{942031B1-A0F6-4097-8B2F-64DBF454F11D}"/>
              </a:ext>
            </a:extLst>
          </p:cNvPr>
          <p:cNvSpPr>
            <a:spLocks noGrp="1"/>
          </p:cNvSpPr>
          <p:nvPr>
            <p:ph type="title"/>
          </p:nvPr>
        </p:nvSpPr>
        <p:spPr>
          <a:xfrm>
            <a:off x="822960" y="286605"/>
            <a:ext cx="7543800" cy="846160"/>
          </a:xfrm>
        </p:spPr>
        <p:txBody>
          <a:bodyPr>
            <a:normAutofit/>
          </a:bodyPr>
          <a:lstStyle/>
          <a:p>
            <a:r>
              <a:rPr lang="en-US" sz="2800" dirty="0"/>
              <a:t>EDA Visualization #7</a:t>
            </a:r>
            <a:br>
              <a:rPr lang="en-US" sz="2800" dirty="0"/>
            </a:br>
            <a:r>
              <a:rPr lang="en-US" sz="2200" i="1" dirty="0"/>
              <a:t>Median International Bitterness Unit Score (IBU)</a:t>
            </a:r>
            <a:endParaRPr lang="en-US" i="1" dirty="0"/>
          </a:p>
        </p:txBody>
      </p:sp>
      <p:sp>
        <p:nvSpPr>
          <p:cNvPr id="13" name="Rectangle 12">
            <a:extLst>
              <a:ext uri="{FF2B5EF4-FFF2-40B4-BE49-F238E27FC236}">
                <a16:creationId xmlns:a16="http://schemas.microsoft.com/office/drawing/2014/main" id="{0E66A244-DC55-48B7-B6B4-818EC9DFF308}"/>
              </a:ext>
            </a:extLst>
          </p:cNvPr>
          <p:cNvSpPr/>
          <p:nvPr/>
        </p:nvSpPr>
        <p:spPr>
          <a:xfrm>
            <a:off x="892662" y="1294937"/>
            <a:ext cx="3039177" cy="228355"/>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Visualizations</a:t>
            </a:r>
            <a:endParaRPr lang="en-US" dirty="0"/>
          </a:p>
        </p:txBody>
      </p:sp>
      <p:sp>
        <p:nvSpPr>
          <p:cNvPr id="14" name="TextBox 13">
            <a:extLst>
              <a:ext uri="{FF2B5EF4-FFF2-40B4-BE49-F238E27FC236}">
                <a16:creationId xmlns:a16="http://schemas.microsoft.com/office/drawing/2014/main" id="{4405094F-3A73-4481-ABC9-AF6E223A132A}"/>
              </a:ext>
            </a:extLst>
          </p:cNvPr>
          <p:cNvSpPr txBox="1"/>
          <p:nvPr/>
        </p:nvSpPr>
        <p:spPr>
          <a:xfrm>
            <a:off x="900253" y="1547229"/>
            <a:ext cx="3023995" cy="769441"/>
          </a:xfrm>
          <a:prstGeom prst="rect">
            <a:avLst/>
          </a:prstGeom>
          <a:noFill/>
        </p:spPr>
        <p:txBody>
          <a:bodyPr wrap="square" rtlCol="0">
            <a:spAutoFit/>
          </a:bodyPr>
          <a:lstStyle/>
          <a:p>
            <a:pPr marL="228600" indent="-228600">
              <a:buFont typeface="Arial" panose="020B0604020202020204" pitchFamily="34" charset="0"/>
              <a:buChar char="•"/>
            </a:pPr>
            <a:r>
              <a:rPr lang="en-US" sz="1100" dirty="0"/>
              <a:t>Histogram showing the top 10 states with the highest median IBU for all labels which are produced by breweries in their state</a:t>
            </a:r>
          </a:p>
          <a:p>
            <a:pPr marL="228600" indent="-228600">
              <a:buAutoNum type="alphaUcParenR"/>
            </a:pPr>
            <a:endParaRPr lang="en-US" sz="1100" dirty="0"/>
          </a:p>
        </p:txBody>
      </p:sp>
      <p:sp>
        <p:nvSpPr>
          <p:cNvPr id="15" name="Rectangle 14">
            <a:extLst>
              <a:ext uri="{FF2B5EF4-FFF2-40B4-BE49-F238E27FC236}">
                <a16:creationId xmlns:a16="http://schemas.microsoft.com/office/drawing/2014/main" id="{B6B4DA9A-68BB-41D9-B4BE-3C0486597953}"/>
              </a:ext>
            </a:extLst>
          </p:cNvPr>
          <p:cNvSpPr/>
          <p:nvPr/>
        </p:nvSpPr>
        <p:spPr>
          <a:xfrm>
            <a:off x="892662" y="2230341"/>
            <a:ext cx="3039177" cy="228355"/>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Observations</a:t>
            </a:r>
            <a:endParaRPr lang="en-US" dirty="0"/>
          </a:p>
        </p:txBody>
      </p:sp>
      <p:sp>
        <p:nvSpPr>
          <p:cNvPr id="16" name="TextBox 15">
            <a:extLst>
              <a:ext uri="{FF2B5EF4-FFF2-40B4-BE49-F238E27FC236}">
                <a16:creationId xmlns:a16="http://schemas.microsoft.com/office/drawing/2014/main" id="{F8688B4B-2841-43B8-A990-F07D68D8F6F2}"/>
              </a:ext>
            </a:extLst>
          </p:cNvPr>
          <p:cNvSpPr txBox="1"/>
          <p:nvPr/>
        </p:nvSpPr>
        <p:spPr>
          <a:xfrm>
            <a:off x="900253" y="2482633"/>
            <a:ext cx="3023995" cy="1615827"/>
          </a:xfrm>
          <a:prstGeom prst="rect">
            <a:avLst/>
          </a:prstGeom>
          <a:noFill/>
        </p:spPr>
        <p:txBody>
          <a:bodyPr wrap="square" rtlCol="0">
            <a:spAutoFit/>
          </a:bodyPr>
          <a:lstStyle/>
          <a:p>
            <a:pPr marL="228600" indent="-228600">
              <a:buFont typeface="Arial" panose="020B0604020202020204" pitchFamily="34" charset="0"/>
              <a:buChar char="•"/>
            </a:pPr>
            <a:r>
              <a:rPr lang="en-US" sz="1100" dirty="0"/>
              <a:t>Top 10 largely comprised of states which do not stand out in the earlier consumption &amp; brewery visualizations.</a:t>
            </a:r>
          </a:p>
          <a:p>
            <a:pPr marL="228600" indent="-228600">
              <a:buFont typeface="Arial" panose="020B0604020202020204" pitchFamily="34" charset="0"/>
              <a:buChar char="•"/>
            </a:pPr>
            <a:endParaRPr lang="en-US" sz="1100" dirty="0"/>
          </a:p>
          <a:p>
            <a:pPr marL="228600" indent="-228600">
              <a:buFont typeface="Arial" panose="020B0604020202020204" pitchFamily="34" charset="0"/>
              <a:buChar char="•"/>
            </a:pPr>
            <a:r>
              <a:rPr lang="en-US" sz="1100" dirty="0"/>
              <a:t>As there are likely not many regulations concerning bitterness, we see much more variability across the top 10 and total population.</a:t>
            </a:r>
          </a:p>
          <a:p>
            <a:pPr marL="228600" indent="-228600">
              <a:buAutoNum type="alphaUcParenR"/>
            </a:pPr>
            <a:endParaRPr lang="en-US" sz="1100" dirty="0"/>
          </a:p>
        </p:txBody>
      </p:sp>
      <p:sp>
        <p:nvSpPr>
          <p:cNvPr id="17" name="Rectangle 16">
            <a:extLst>
              <a:ext uri="{FF2B5EF4-FFF2-40B4-BE49-F238E27FC236}">
                <a16:creationId xmlns:a16="http://schemas.microsoft.com/office/drawing/2014/main" id="{5F70AD1D-92BE-4E53-96D6-31E997AD9FF1}"/>
              </a:ext>
            </a:extLst>
          </p:cNvPr>
          <p:cNvSpPr/>
          <p:nvPr/>
        </p:nvSpPr>
        <p:spPr>
          <a:xfrm>
            <a:off x="892662" y="3981132"/>
            <a:ext cx="3039177" cy="228355"/>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Note</a:t>
            </a:r>
            <a:endParaRPr lang="en-US" dirty="0"/>
          </a:p>
        </p:txBody>
      </p:sp>
      <p:sp>
        <p:nvSpPr>
          <p:cNvPr id="18" name="TextBox 17">
            <a:extLst>
              <a:ext uri="{FF2B5EF4-FFF2-40B4-BE49-F238E27FC236}">
                <a16:creationId xmlns:a16="http://schemas.microsoft.com/office/drawing/2014/main" id="{D6155CE4-800C-4045-8FE8-CFCBD85FF834}"/>
              </a:ext>
            </a:extLst>
          </p:cNvPr>
          <p:cNvSpPr txBox="1"/>
          <p:nvPr/>
        </p:nvSpPr>
        <p:spPr>
          <a:xfrm>
            <a:off x="900253" y="4238278"/>
            <a:ext cx="3023995" cy="600164"/>
          </a:xfrm>
          <a:prstGeom prst="rect">
            <a:avLst/>
          </a:prstGeom>
          <a:noFill/>
        </p:spPr>
        <p:txBody>
          <a:bodyPr wrap="square" rtlCol="0">
            <a:spAutoFit/>
          </a:bodyPr>
          <a:lstStyle/>
          <a:p>
            <a:pPr marL="228600" indent="-228600">
              <a:buFont typeface="Arial" panose="020B0604020202020204" pitchFamily="34" charset="0"/>
              <a:buChar char="•"/>
            </a:pPr>
            <a:r>
              <a:rPr lang="en-US" sz="1100" dirty="0"/>
              <a:t>Histogram showing all 50 states is included in the appendix</a:t>
            </a:r>
          </a:p>
          <a:p>
            <a:endParaRPr lang="en-US" sz="1100" dirty="0"/>
          </a:p>
        </p:txBody>
      </p:sp>
    </p:spTree>
    <p:extLst>
      <p:ext uri="{BB962C8B-B14F-4D97-AF65-F5344CB8AC3E}">
        <p14:creationId xmlns:p14="http://schemas.microsoft.com/office/powerpoint/2010/main" val="23473789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27EC7DD-FC19-461F-AA4A-C314ACA5F34F}"/>
              </a:ext>
            </a:extLst>
          </p:cNvPr>
          <p:cNvPicPr>
            <a:picLocks noChangeAspect="1"/>
          </p:cNvPicPr>
          <p:nvPr/>
        </p:nvPicPr>
        <p:blipFill>
          <a:blip r:embed="rId2"/>
          <a:stretch>
            <a:fillRect/>
          </a:stretch>
        </p:blipFill>
        <p:spPr>
          <a:xfrm>
            <a:off x="3968886" y="1409114"/>
            <a:ext cx="4625520" cy="4625520"/>
          </a:xfrm>
          <a:prstGeom prst="rect">
            <a:avLst/>
          </a:prstGeom>
        </p:spPr>
      </p:pic>
      <p:pic>
        <p:nvPicPr>
          <p:cNvPr id="11" name="Picture 10">
            <a:extLst>
              <a:ext uri="{FF2B5EF4-FFF2-40B4-BE49-F238E27FC236}">
                <a16:creationId xmlns:a16="http://schemas.microsoft.com/office/drawing/2014/main" id="{C60983DB-4136-4CEE-984C-AF729319CB30}"/>
              </a:ext>
            </a:extLst>
          </p:cNvPr>
          <p:cNvPicPr>
            <a:picLocks noChangeAspect="1"/>
          </p:cNvPicPr>
          <p:nvPr/>
        </p:nvPicPr>
        <p:blipFill rotWithShape="1">
          <a:blip r:embed="rId3"/>
          <a:srcRect l="6056" t="22797" r="1490" b="29455"/>
          <a:stretch/>
        </p:blipFill>
        <p:spPr>
          <a:xfrm>
            <a:off x="863206" y="4675893"/>
            <a:ext cx="3061042" cy="1580908"/>
          </a:xfrm>
          <a:prstGeom prst="rect">
            <a:avLst/>
          </a:prstGeom>
        </p:spPr>
      </p:pic>
      <p:sp>
        <p:nvSpPr>
          <p:cNvPr id="12" name="Title 9">
            <a:extLst>
              <a:ext uri="{FF2B5EF4-FFF2-40B4-BE49-F238E27FC236}">
                <a16:creationId xmlns:a16="http://schemas.microsoft.com/office/drawing/2014/main" id="{10DF94F7-9B20-4246-B543-5BD2ED5B2580}"/>
              </a:ext>
            </a:extLst>
          </p:cNvPr>
          <p:cNvSpPr>
            <a:spLocks noGrp="1"/>
          </p:cNvSpPr>
          <p:nvPr>
            <p:ph type="title"/>
          </p:nvPr>
        </p:nvSpPr>
        <p:spPr>
          <a:xfrm>
            <a:off x="822960" y="286605"/>
            <a:ext cx="7543800" cy="846160"/>
          </a:xfrm>
        </p:spPr>
        <p:txBody>
          <a:bodyPr>
            <a:normAutofit fontScale="90000"/>
          </a:bodyPr>
          <a:lstStyle/>
          <a:p>
            <a:r>
              <a:rPr lang="en-US" sz="2800" dirty="0"/>
              <a:t>EDA Visualization #8</a:t>
            </a:r>
            <a:br>
              <a:rPr lang="en-US" sz="2800" dirty="0"/>
            </a:br>
            <a:r>
              <a:rPr lang="en-US" sz="2800" i="1" dirty="0"/>
              <a:t>Maximum Alcohol by Volume (ABV)</a:t>
            </a:r>
            <a:endParaRPr lang="en-US" i="1" dirty="0"/>
          </a:p>
        </p:txBody>
      </p:sp>
      <p:sp>
        <p:nvSpPr>
          <p:cNvPr id="13" name="Rectangle 12">
            <a:extLst>
              <a:ext uri="{FF2B5EF4-FFF2-40B4-BE49-F238E27FC236}">
                <a16:creationId xmlns:a16="http://schemas.microsoft.com/office/drawing/2014/main" id="{0119EB2B-E5A6-4EA3-8053-3CB5F0356CEF}"/>
              </a:ext>
            </a:extLst>
          </p:cNvPr>
          <p:cNvSpPr/>
          <p:nvPr/>
        </p:nvSpPr>
        <p:spPr>
          <a:xfrm>
            <a:off x="892662" y="1294937"/>
            <a:ext cx="3039177" cy="228355"/>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Visualizations</a:t>
            </a:r>
            <a:endParaRPr lang="en-US" dirty="0"/>
          </a:p>
        </p:txBody>
      </p:sp>
      <p:sp>
        <p:nvSpPr>
          <p:cNvPr id="14" name="TextBox 13">
            <a:extLst>
              <a:ext uri="{FF2B5EF4-FFF2-40B4-BE49-F238E27FC236}">
                <a16:creationId xmlns:a16="http://schemas.microsoft.com/office/drawing/2014/main" id="{A3CE2BD0-A721-41CB-A539-E3BF3495D427}"/>
              </a:ext>
            </a:extLst>
          </p:cNvPr>
          <p:cNvSpPr txBox="1"/>
          <p:nvPr/>
        </p:nvSpPr>
        <p:spPr>
          <a:xfrm>
            <a:off x="900253" y="1547229"/>
            <a:ext cx="3023995" cy="769441"/>
          </a:xfrm>
          <a:prstGeom prst="rect">
            <a:avLst/>
          </a:prstGeom>
          <a:noFill/>
        </p:spPr>
        <p:txBody>
          <a:bodyPr wrap="square" rtlCol="0">
            <a:spAutoFit/>
          </a:bodyPr>
          <a:lstStyle/>
          <a:p>
            <a:pPr marL="228600" indent="-228600">
              <a:buFont typeface="Arial" panose="020B0604020202020204" pitchFamily="34" charset="0"/>
              <a:buChar char="•"/>
            </a:pPr>
            <a:r>
              <a:rPr lang="en-US" sz="1100" dirty="0"/>
              <a:t>Histogram showing the top 10 states with the highest maximum ABV for any label produced by a brewery in their state</a:t>
            </a:r>
          </a:p>
          <a:p>
            <a:pPr marL="228600" indent="-228600">
              <a:buAutoNum type="alphaUcParenR"/>
            </a:pPr>
            <a:endParaRPr lang="en-US" sz="1100" dirty="0"/>
          </a:p>
        </p:txBody>
      </p:sp>
      <p:sp>
        <p:nvSpPr>
          <p:cNvPr id="15" name="Rectangle 14">
            <a:extLst>
              <a:ext uri="{FF2B5EF4-FFF2-40B4-BE49-F238E27FC236}">
                <a16:creationId xmlns:a16="http://schemas.microsoft.com/office/drawing/2014/main" id="{9A06F4E4-C21C-4280-8972-68E3259A956B}"/>
              </a:ext>
            </a:extLst>
          </p:cNvPr>
          <p:cNvSpPr/>
          <p:nvPr/>
        </p:nvSpPr>
        <p:spPr>
          <a:xfrm>
            <a:off x="892662" y="2230341"/>
            <a:ext cx="3039177" cy="228355"/>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Observations</a:t>
            </a:r>
            <a:endParaRPr lang="en-US" dirty="0"/>
          </a:p>
        </p:txBody>
      </p:sp>
      <p:sp>
        <p:nvSpPr>
          <p:cNvPr id="16" name="TextBox 15">
            <a:extLst>
              <a:ext uri="{FF2B5EF4-FFF2-40B4-BE49-F238E27FC236}">
                <a16:creationId xmlns:a16="http://schemas.microsoft.com/office/drawing/2014/main" id="{296D8856-BF7E-4C46-A599-AAE29C39E39D}"/>
              </a:ext>
            </a:extLst>
          </p:cNvPr>
          <p:cNvSpPr txBox="1"/>
          <p:nvPr/>
        </p:nvSpPr>
        <p:spPr>
          <a:xfrm>
            <a:off x="900253" y="2482633"/>
            <a:ext cx="3023995" cy="1715854"/>
          </a:xfrm>
          <a:prstGeom prst="rect">
            <a:avLst/>
          </a:prstGeom>
          <a:noFill/>
        </p:spPr>
        <p:txBody>
          <a:bodyPr wrap="square" rtlCol="0">
            <a:spAutoFit/>
          </a:bodyPr>
          <a:lstStyle/>
          <a:p>
            <a:pPr marL="228600" indent="-228600">
              <a:buFont typeface="Arial" panose="020B0604020202020204" pitchFamily="34" charset="0"/>
              <a:buChar char="•"/>
            </a:pPr>
            <a:r>
              <a:rPr lang="en-US" sz="1050" dirty="0"/>
              <a:t>Laws and regulations likely introduce much noise to these data.  Many states impose upper limits on the ABV for which a beer can possess, so breweries may utilize names for higher alcohol content labels to get around (</a:t>
            </a:r>
            <a:r>
              <a:rPr lang="en-US" sz="1050" dirty="0" err="1"/>
              <a:t>ie“barley</a:t>
            </a:r>
            <a:r>
              <a:rPr lang="en-US" sz="1050" dirty="0"/>
              <a:t> wine”).</a:t>
            </a:r>
          </a:p>
          <a:p>
            <a:endParaRPr lang="en-US" sz="1050" dirty="0"/>
          </a:p>
          <a:p>
            <a:pPr marL="228600" indent="-228600">
              <a:buFont typeface="Arial" panose="020B0604020202020204" pitchFamily="34" charset="0"/>
              <a:buChar char="•"/>
            </a:pPr>
            <a:r>
              <a:rPr lang="en-US" sz="1050" dirty="0"/>
              <a:t>Perhaps this is best interpreted as identifying the states with the least strict ABV regulations</a:t>
            </a:r>
          </a:p>
          <a:p>
            <a:pPr marL="228600" indent="-228600">
              <a:buAutoNum type="alphaUcParenR"/>
            </a:pPr>
            <a:endParaRPr lang="en-US" sz="1100" dirty="0"/>
          </a:p>
        </p:txBody>
      </p:sp>
      <p:sp>
        <p:nvSpPr>
          <p:cNvPr id="17" name="Rectangle 16">
            <a:extLst>
              <a:ext uri="{FF2B5EF4-FFF2-40B4-BE49-F238E27FC236}">
                <a16:creationId xmlns:a16="http://schemas.microsoft.com/office/drawing/2014/main" id="{6F8C46A5-4A32-4678-B974-4FA2F48B5C79}"/>
              </a:ext>
            </a:extLst>
          </p:cNvPr>
          <p:cNvSpPr/>
          <p:nvPr/>
        </p:nvSpPr>
        <p:spPr>
          <a:xfrm>
            <a:off x="892662" y="3981132"/>
            <a:ext cx="3039177" cy="228355"/>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Note</a:t>
            </a:r>
            <a:endParaRPr lang="en-US" dirty="0"/>
          </a:p>
        </p:txBody>
      </p:sp>
      <p:sp>
        <p:nvSpPr>
          <p:cNvPr id="18" name="TextBox 17">
            <a:extLst>
              <a:ext uri="{FF2B5EF4-FFF2-40B4-BE49-F238E27FC236}">
                <a16:creationId xmlns:a16="http://schemas.microsoft.com/office/drawing/2014/main" id="{9038A4B0-77DF-46E1-9E2E-3E897352E980}"/>
              </a:ext>
            </a:extLst>
          </p:cNvPr>
          <p:cNvSpPr txBox="1"/>
          <p:nvPr/>
        </p:nvSpPr>
        <p:spPr>
          <a:xfrm>
            <a:off x="900253" y="4238278"/>
            <a:ext cx="3023995" cy="600164"/>
          </a:xfrm>
          <a:prstGeom prst="rect">
            <a:avLst/>
          </a:prstGeom>
          <a:noFill/>
        </p:spPr>
        <p:txBody>
          <a:bodyPr wrap="square" rtlCol="0">
            <a:spAutoFit/>
          </a:bodyPr>
          <a:lstStyle/>
          <a:p>
            <a:pPr marL="228600" indent="-228600">
              <a:buFont typeface="Arial" panose="020B0604020202020204" pitchFamily="34" charset="0"/>
              <a:buChar char="•"/>
            </a:pPr>
            <a:r>
              <a:rPr lang="en-US" sz="1100" dirty="0"/>
              <a:t>Histogram showing all 50 states is included in the appendix</a:t>
            </a:r>
          </a:p>
          <a:p>
            <a:endParaRPr lang="en-US" sz="1100" dirty="0"/>
          </a:p>
        </p:txBody>
      </p:sp>
    </p:spTree>
    <p:extLst>
      <p:ext uri="{BB962C8B-B14F-4D97-AF65-F5344CB8AC3E}">
        <p14:creationId xmlns:p14="http://schemas.microsoft.com/office/powerpoint/2010/main" val="40743037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B67E8CA-9DDE-4E28-AD08-56456A101925}"/>
              </a:ext>
            </a:extLst>
          </p:cNvPr>
          <p:cNvPicPr>
            <a:picLocks noChangeAspect="1"/>
          </p:cNvPicPr>
          <p:nvPr/>
        </p:nvPicPr>
        <p:blipFill rotWithShape="1">
          <a:blip r:embed="rId2"/>
          <a:srcRect l="6121" t="24004" r="1425" b="29389"/>
          <a:stretch/>
        </p:blipFill>
        <p:spPr>
          <a:xfrm>
            <a:off x="1031904" y="4718282"/>
            <a:ext cx="3040620" cy="1532807"/>
          </a:xfrm>
          <a:prstGeom prst="rect">
            <a:avLst/>
          </a:prstGeom>
        </p:spPr>
      </p:pic>
      <p:sp>
        <p:nvSpPr>
          <p:cNvPr id="12" name="Title 9">
            <a:extLst>
              <a:ext uri="{FF2B5EF4-FFF2-40B4-BE49-F238E27FC236}">
                <a16:creationId xmlns:a16="http://schemas.microsoft.com/office/drawing/2014/main" id="{00FCFE74-6AC2-4EEB-9816-F5B562CC0585}"/>
              </a:ext>
            </a:extLst>
          </p:cNvPr>
          <p:cNvSpPr>
            <a:spLocks noGrp="1"/>
          </p:cNvSpPr>
          <p:nvPr>
            <p:ph type="title"/>
          </p:nvPr>
        </p:nvSpPr>
        <p:spPr>
          <a:xfrm>
            <a:off x="822960" y="286605"/>
            <a:ext cx="7543800" cy="846160"/>
          </a:xfrm>
        </p:spPr>
        <p:txBody>
          <a:bodyPr>
            <a:normAutofit/>
          </a:bodyPr>
          <a:lstStyle/>
          <a:p>
            <a:r>
              <a:rPr lang="en-US" sz="2800" dirty="0"/>
              <a:t>EDA Visualization #9</a:t>
            </a:r>
            <a:br>
              <a:rPr lang="en-US" sz="2800" dirty="0"/>
            </a:br>
            <a:r>
              <a:rPr lang="en-US" sz="2200" i="1" dirty="0"/>
              <a:t>Maximum International Bitterness Unit Score (IBU)</a:t>
            </a:r>
            <a:endParaRPr lang="en-US" i="1" dirty="0"/>
          </a:p>
        </p:txBody>
      </p:sp>
      <p:sp>
        <p:nvSpPr>
          <p:cNvPr id="13" name="Rectangle 12">
            <a:extLst>
              <a:ext uri="{FF2B5EF4-FFF2-40B4-BE49-F238E27FC236}">
                <a16:creationId xmlns:a16="http://schemas.microsoft.com/office/drawing/2014/main" id="{A1C8DA5D-5359-46D2-8949-9B870771CA56}"/>
              </a:ext>
            </a:extLst>
          </p:cNvPr>
          <p:cNvSpPr/>
          <p:nvPr/>
        </p:nvSpPr>
        <p:spPr>
          <a:xfrm>
            <a:off x="892662" y="1294937"/>
            <a:ext cx="3039177" cy="228355"/>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Visualizations</a:t>
            </a:r>
            <a:endParaRPr lang="en-US" dirty="0"/>
          </a:p>
        </p:txBody>
      </p:sp>
      <p:sp>
        <p:nvSpPr>
          <p:cNvPr id="14" name="TextBox 13">
            <a:extLst>
              <a:ext uri="{FF2B5EF4-FFF2-40B4-BE49-F238E27FC236}">
                <a16:creationId xmlns:a16="http://schemas.microsoft.com/office/drawing/2014/main" id="{70ED6088-397A-4141-B99D-78BD4786F3F8}"/>
              </a:ext>
            </a:extLst>
          </p:cNvPr>
          <p:cNvSpPr txBox="1"/>
          <p:nvPr/>
        </p:nvSpPr>
        <p:spPr>
          <a:xfrm>
            <a:off x="900253" y="1547229"/>
            <a:ext cx="3023995" cy="769441"/>
          </a:xfrm>
          <a:prstGeom prst="rect">
            <a:avLst/>
          </a:prstGeom>
          <a:noFill/>
        </p:spPr>
        <p:txBody>
          <a:bodyPr wrap="square" rtlCol="0">
            <a:spAutoFit/>
          </a:bodyPr>
          <a:lstStyle/>
          <a:p>
            <a:pPr marL="228600" indent="-228600">
              <a:buFont typeface="Arial" panose="020B0604020202020204" pitchFamily="34" charset="0"/>
              <a:buChar char="•"/>
            </a:pPr>
            <a:r>
              <a:rPr lang="en-US" sz="1100" dirty="0"/>
              <a:t>Histogram showing the top 10 states with the highest maximum IBU for any label produced by a brewery in their state</a:t>
            </a:r>
          </a:p>
          <a:p>
            <a:pPr marL="228600" indent="-228600">
              <a:buAutoNum type="alphaUcParenR"/>
            </a:pPr>
            <a:endParaRPr lang="en-US" sz="1100" dirty="0"/>
          </a:p>
        </p:txBody>
      </p:sp>
      <p:sp>
        <p:nvSpPr>
          <p:cNvPr id="15" name="Rectangle 14">
            <a:extLst>
              <a:ext uri="{FF2B5EF4-FFF2-40B4-BE49-F238E27FC236}">
                <a16:creationId xmlns:a16="http://schemas.microsoft.com/office/drawing/2014/main" id="{320AC246-9C1E-4552-83A1-057DB6717EC2}"/>
              </a:ext>
            </a:extLst>
          </p:cNvPr>
          <p:cNvSpPr/>
          <p:nvPr/>
        </p:nvSpPr>
        <p:spPr>
          <a:xfrm>
            <a:off x="892662" y="2230341"/>
            <a:ext cx="3039177" cy="228355"/>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Observations</a:t>
            </a:r>
            <a:endParaRPr lang="en-US" dirty="0"/>
          </a:p>
        </p:txBody>
      </p:sp>
      <p:sp>
        <p:nvSpPr>
          <p:cNvPr id="17" name="Rectangle 16">
            <a:extLst>
              <a:ext uri="{FF2B5EF4-FFF2-40B4-BE49-F238E27FC236}">
                <a16:creationId xmlns:a16="http://schemas.microsoft.com/office/drawing/2014/main" id="{886A5FC9-CF04-4C9C-8304-E1374413A49F}"/>
              </a:ext>
            </a:extLst>
          </p:cNvPr>
          <p:cNvSpPr/>
          <p:nvPr/>
        </p:nvSpPr>
        <p:spPr>
          <a:xfrm>
            <a:off x="892662" y="3981132"/>
            <a:ext cx="3039177" cy="228355"/>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Note</a:t>
            </a:r>
            <a:endParaRPr lang="en-US" dirty="0"/>
          </a:p>
        </p:txBody>
      </p:sp>
      <p:sp>
        <p:nvSpPr>
          <p:cNvPr id="18" name="TextBox 17">
            <a:extLst>
              <a:ext uri="{FF2B5EF4-FFF2-40B4-BE49-F238E27FC236}">
                <a16:creationId xmlns:a16="http://schemas.microsoft.com/office/drawing/2014/main" id="{8C9EAFD1-7134-40C9-BAEA-CA4600FACA9A}"/>
              </a:ext>
            </a:extLst>
          </p:cNvPr>
          <p:cNvSpPr txBox="1"/>
          <p:nvPr/>
        </p:nvSpPr>
        <p:spPr>
          <a:xfrm>
            <a:off x="900253" y="4238278"/>
            <a:ext cx="3023995" cy="600164"/>
          </a:xfrm>
          <a:prstGeom prst="rect">
            <a:avLst/>
          </a:prstGeom>
          <a:noFill/>
        </p:spPr>
        <p:txBody>
          <a:bodyPr wrap="square" rtlCol="0">
            <a:spAutoFit/>
          </a:bodyPr>
          <a:lstStyle/>
          <a:p>
            <a:pPr marL="228600" indent="-228600">
              <a:buFont typeface="Arial" panose="020B0604020202020204" pitchFamily="34" charset="0"/>
              <a:buChar char="•"/>
            </a:pPr>
            <a:r>
              <a:rPr lang="en-US" sz="1100" dirty="0"/>
              <a:t>Histogram showing all 50 states is included in the appendix</a:t>
            </a:r>
          </a:p>
          <a:p>
            <a:endParaRPr lang="en-US" sz="1100" dirty="0"/>
          </a:p>
        </p:txBody>
      </p:sp>
      <p:pic>
        <p:nvPicPr>
          <p:cNvPr id="22" name="Picture 21">
            <a:extLst>
              <a:ext uri="{FF2B5EF4-FFF2-40B4-BE49-F238E27FC236}">
                <a16:creationId xmlns:a16="http://schemas.microsoft.com/office/drawing/2014/main" id="{DB51AD7F-8495-4515-9809-CE886D75EFF3}"/>
              </a:ext>
            </a:extLst>
          </p:cNvPr>
          <p:cNvPicPr>
            <a:picLocks noChangeAspect="1"/>
          </p:cNvPicPr>
          <p:nvPr/>
        </p:nvPicPr>
        <p:blipFill>
          <a:blip r:embed="rId3"/>
          <a:stretch>
            <a:fillRect/>
          </a:stretch>
        </p:blipFill>
        <p:spPr>
          <a:xfrm>
            <a:off x="4002786" y="1406502"/>
            <a:ext cx="4553712" cy="4553712"/>
          </a:xfrm>
          <a:prstGeom prst="rect">
            <a:avLst/>
          </a:prstGeom>
        </p:spPr>
      </p:pic>
    </p:spTree>
    <p:extLst>
      <p:ext uri="{BB962C8B-B14F-4D97-AF65-F5344CB8AC3E}">
        <p14:creationId xmlns:p14="http://schemas.microsoft.com/office/powerpoint/2010/main" val="42797737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D9EFFBF8-CBD3-4572-AF1D-42682C9CC453}"/>
              </a:ext>
            </a:extLst>
          </p:cNvPr>
          <p:cNvPicPr>
            <a:picLocks noChangeAspect="1"/>
          </p:cNvPicPr>
          <p:nvPr/>
        </p:nvPicPr>
        <p:blipFill>
          <a:blip r:embed="rId2"/>
          <a:stretch>
            <a:fillRect/>
          </a:stretch>
        </p:blipFill>
        <p:spPr>
          <a:xfrm>
            <a:off x="926592" y="1301415"/>
            <a:ext cx="3668268" cy="3668268"/>
          </a:xfrm>
          <a:prstGeom prst="rect">
            <a:avLst/>
          </a:prstGeom>
        </p:spPr>
      </p:pic>
      <p:pic>
        <p:nvPicPr>
          <p:cNvPr id="15" name="Picture 14">
            <a:extLst>
              <a:ext uri="{FF2B5EF4-FFF2-40B4-BE49-F238E27FC236}">
                <a16:creationId xmlns:a16="http://schemas.microsoft.com/office/drawing/2014/main" id="{F7FBC745-356B-4C2F-AEC9-43AFE8D311C2}"/>
              </a:ext>
            </a:extLst>
          </p:cNvPr>
          <p:cNvPicPr>
            <a:picLocks noChangeAspect="1"/>
          </p:cNvPicPr>
          <p:nvPr/>
        </p:nvPicPr>
        <p:blipFill>
          <a:blip r:embed="rId3"/>
          <a:stretch>
            <a:fillRect/>
          </a:stretch>
        </p:blipFill>
        <p:spPr>
          <a:xfrm>
            <a:off x="4698494" y="1301415"/>
            <a:ext cx="3668268" cy="3668268"/>
          </a:xfrm>
          <a:prstGeom prst="rect">
            <a:avLst/>
          </a:prstGeom>
        </p:spPr>
      </p:pic>
      <p:sp>
        <p:nvSpPr>
          <p:cNvPr id="16" name="Rectangle 15">
            <a:extLst>
              <a:ext uri="{FF2B5EF4-FFF2-40B4-BE49-F238E27FC236}">
                <a16:creationId xmlns:a16="http://schemas.microsoft.com/office/drawing/2014/main" id="{6AF3A4B0-501A-438B-A531-87D2D39035F7}"/>
              </a:ext>
            </a:extLst>
          </p:cNvPr>
          <p:cNvSpPr/>
          <p:nvPr/>
        </p:nvSpPr>
        <p:spPr>
          <a:xfrm>
            <a:off x="1162627" y="5065748"/>
            <a:ext cx="3039177" cy="228355"/>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Visualizations</a:t>
            </a:r>
            <a:endParaRPr lang="en-US" dirty="0"/>
          </a:p>
        </p:txBody>
      </p:sp>
      <p:sp>
        <p:nvSpPr>
          <p:cNvPr id="17" name="TextBox 16">
            <a:extLst>
              <a:ext uri="{FF2B5EF4-FFF2-40B4-BE49-F238E27FC236}">
                <a16:creationId xmlns:a16="http://schemas.microsoft.com/office/drawing/2014/main" id="{49D766B6-E744-4E02-992A-C887750970C3}"/>
              </a:ext>
            </a:extLst>
          </p:cNvPr>
          <p:cNvSpPr txBox="1"/>
          <p:nvPr/>
        </p:nvSpPr>
        <p:spPr>
          <a:xfrm>
            <a:off x="1170218" y="5318040"/>
            <a:ext cx="3023995" cy="1015663"/>
          </a:xfrm>
          <a:prstGeom prst="rect">
            <a:avLst/>
          </a:prstGeom>
          <a:noFill/>
        </p:spPr>
        <p:txBody>
          <a:bodyPr wrap="square" rtlCol="0">
            <a:spAutoFit/>
          </a:bodyPr>
          <a:lstStyle/>
          <a:p>
            <a:pPr marL="228600" indent="-228600">
              <a:buAutoNum type="alphaUcParenR"/>
            </a:pPr>
            <a:r>
              <a:rPr lang="en-US" sz="1000" dirty="0"/>
              <a:t>Density distributions for ABV by beer style, for all breweries, co-plotted to evaluate relationship between peaks for top 10 most popular styles</a:t>
            </a:r>
          </a:p>
          <a:p>
            <a:pPr marL="228600" indent="-228600">
              <a:buAutoNum type="alphaUcParenR"/>
            </a:pPr>
            <a:r>
              <a:rPr lang="en-US" sz="1000" dirty="0"/>
              <a:t>Density distributions for ABV by beer styles plotted independently to visualize specific distribution shapes</a:t>
            </a:r>
          </a:p>
        </p:txBody>
      </p:sp>
      <p:sp>
        <p:nvSpPr>
          <p:cNvPr id="18" name="Rectangle 17">
            <a:extLst>
              <a:ext uri="{FF2B5EF4-FFF2-40B4-BE49-F238E27FC236}">
                <a16:creationId xmlns:a16="http://schemas.microsoft.com/office/drawing/2014/main" id="{7D3F4A20-057B-42CB-B801-DA3AADB73E38}"/>
              </a:ext>
            </a:extLst>
          </p:cNvPr>
          <p:cNvSpPr/>
          <p:nvPr/>
        </p:nvSpPr>
        <p:spPr>
          <a:xfrm>
            <a:off x="4934605" y="5065748"/>
            <a:ext cx="3039177" cy="228355"/>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Observations</a:t>
            </a:r>
            <a:endParaRPr lang="en-US" dirty="0"/>
          </a:p>
        </p:txBody>
      </p:sp>
      <p:sp>
        <p:nvSpPr>
          <p:cNvPr id="20" name="TextBox 19">
            <a:extLst>
              <a:ext uri="{FF2B5EF4-FFF2-40B4-BE49-F238E27FC236}">
                <a16:creationId xmlns:a16="http://schemas.microsoft.com/office/drawing/2014/main" id="{DDC21170-05AE-4125-831C-10CC71ECA4C8}"/>
              </a:ext>
            </a:extLst>
          </p:cNvPr>
          <p:cNvSpPr txBox="1"/>
          <p:nvPr/>
        </p:nvSpPr>
        <p:spPr>
          <a:xfrm>
            <a:off x="4934605" y="5318040"/>
            <a:ext cx="3023995" cy="1107996"/>
          </a:xfrm>
          <a:prstGeom prst="rect">
            <a:avLst/>
          </a:prstGeom>
          <a:noFill/>
        </p:spPr>
        <p:txBody>
          <a:bodyPr wrap="square" rtlCol="0">
            <a:spAutoFit/>
          </a:bodyPr>
          <a:lstStyle/>
          <a:p>
            <a:pPr marL="228600" indent="-228600">
              <a:buAutoNum type="alphaUcParenR"/>
            </a:pPr>
            <a:r>
              <a:rPr lang="en-US" sz="1100" dirty="0"/>
              <a:t>Generally, ABV distributions appear to be normally distributed for each beer type but standard deviations change.</a:t>
            </a:r>
          </a:p>
          <a:p>
            <a:pPr marL="228600" indent="-228600">
              <a:buAutoNum type="alphaUcParenR"/>
            </a:pPr>
            <a:r>
              <a:rPr lang="en-US" sz="1100" dirty="0"/>
              <a:t>Median ABV’s do vary but most fall within the range 0.045 to 0.055.</a:t>
            </a:r>
          </a:p>
          <a:p>
            <a:pPr marL="228600" indent="-228600">
              <a:buAutoNum type="alphaUcParenR"/>
            </a:pPr>
            <a:endParaRPr lang="en-US" sz="1100" dirty="0"/>
          </a:p>
        </p:txBody>
      </p:sp>
      <p:sp>
        <p:nvSpPr>
          <p:cNvPr id="21" name="TextBox 20">
            <a:extLst>
              <a:ext uri="{FF2B5EF4-FFF2-40B4-BE49-F238E27FC236}">
                <a16:creationId xmlns:a16="http://schemas.microsoft.com/office/drawing/2014/main" id="{E4ACF131-F5C3-4F00-B86F-356B2F2D7A80}"/>
              </a:ext>
            </a:extLst>
          </p:cNvPr>
          <p:cNvSpPr txBox="1"/>
          <p:nvPr/>
        </p:nvSpPr>
        <p:spPr>
          <a:xfrm>
            <a:off x="838227" y="1451138"/>
            <a:ext cx="308098" cy="369332"/>
          </a:xfrm>
          <a:prstGeom prst="rect">
            <a:avLst/>
          </a:prstGeom>
          <a:noFill/>
        </p:spPr>
        <p:txBody>
          <a:bodyPr wrap="none" rtlCol="0">
            <a:spAutoFit/>
          </a:bodyPr>
          <a:lstStyle/>
          <a:p>
            <a:r>
              <a:rPr lang="en-US" dirty="0"/>
              <a:t>A</a:t>
            </a:r>
          </a:p>
        </p:txBody>
      </p:sp>
      <p:sp>
        <p:nvSpPr>
          <p:cNvPr id="22" name="TextBox 21">
            <a:extLst>
              <a:ext uri="{FF2B5EF4-FFF2-40B4-BE49-F238E27FC236}">
                <a16:creationId xmlns:a16="http://schemas.microsoft.com/office/drawing/2014/main" id="{6E436F82-C853-4026-8E50-6FC9B15B1168}"/>
              </a:ext>
            </a:extLst>
          </p:cNvPr>
          <p:cNvSpPr txBox="1"/>
          <p:nvPr/>
        </p:nvSpPr>
        <p:spPr>
          <a:xfrm>
            <a:off x="4521161" y="1451138"/>
            <a:ext cx="324128" cy="369332"/>
          </a:xfrm>
          <a:prstGeom prst="rect">
            <a:avLst/>
          </a:prstGeom>
          <a:noFill/>
        </p:spPr>
        <p:txBody>
          <a:bodyPr wrap="none" rtlCol="0">
            <a:spAutoFit/>
          </a:bodyPr>
          <a:lstStyle/>
          <a:p>
            <a:r>
              <a:rPr lang="en-US" dirty="0"/>
              <a:t>B</a:t>
            </a:r>
          </a:p>
        </p:txBody>
      </p:sp>
      <p:sp>
        <p:nvSpPr>
          <p:cNvPr id="23" name="Title 9">
            <a:extLst>
              <a:ext uri="{FF2B5EF4-FFF2-40B4-BE49-F238E27FC236}">
                <a16:creationId xmlns:a16="http://schemas.microsoft.com/office/drawing/2014/main" id="{BEB0FA6B-CFBD-47FB-8CD8-F1385FD0547F}"/>
              </a:ext>
            </a:extLst>
          </p:cNvPr>
          <p:cNvSpPr>
            <a:spLocks noGrp="1"/>
          </p:cNvSpPr>
          <p:nvPr>
            <p:ph type="title"/>
          </p:nvPr>
        </p:nvSpPr>
        <p:spPr>
          <a:xfrm>
            <a:off x="822960" y="286605"/>
            <a:ext cx="7543800" cy="846160"/>
          </a:xfrm>
        </p:spPr>
        <p:txBody>
          <a:bodyPr>
            <a:normAutofit/>
          </a:bodyPr>
          <a:lstStyle/>
          <a:p>
            <a:r>
              <a:rPr lang="en-US" sz="2800" dirty="0"/>
              <a:t>EDA Visualization #10</a:t>
            </a:r>
            <a:br>
              <a:rPr lang="en-US" sz="2800" dirty="0"/>
            </a:br>
            <a:r>
              <a:rPr lang="en-US" sz="2200" i="1" dirty="0"/>
              <a:t>ABV Distributions by Popular Beer Styles</a:t>
            </a:r>
            <a:endParaRPr lang="en-US" i="1" dirty="0"/>
          </a:p>
        </p:txBody>
      </p:sp>
    </p:spTree>
    <p:extLst>
      <p:ext uri="{BB962C8B-B14F-4D97-AF65-F5344CB8AC3E}">
        <p14:creationId xmlns:p14="http://schemas.microsoft.com/office/powerpoint/2010/main" val="35538482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7FE3D78-C71B-49F0-B665-F5AE047F9BED}"/>
              </a:ext>
            </a:extLst>
          </p:cNvPr>
          <p:cNvPicPr>
            <a:picLocks noChangeAspect="1"/>
          </p:cNvPicPr>
          <p:nvPr/>
        </p:nvPicPr>
        <p:blipFill>
          <a:blip r:embed="rId2"/>
          <a:stretch>
            <a:fillRect/>
          </a:stretch>
        </p:blipFill>
        <p:spPr>
          <a:xfrm>
            <a:off x="782051" y="1301623"/>
            <a:ext cx="3668268" cy="3668268"/>
          </a:xfrm>
          <a:prstGeom prst="rect">
            <a:avLst/>
          </a:prstGeom>
        </p:spPr>
      </p:pic>
      <p:pic>
        <p:nvPicPr>
          <p:cNvPr id="7" name="Picture 6">
            <a:extLst>
              <a:ext uri="{FF2B5EF4-FFF2-40B4-BE49-F238E27FC236}">
                <a16:creationId xmlns:a16="http://schemas.microsoft.com/office/drawing/2014/main" id="{893A310C-E15B-4D53-8CC4-E1C7587E5864}"/>
              </a:ext>
            </a:extLst>
          </p:cNvPr>
          <p:cNvPicPr>
            <a:picLocks noChangeAspect="1"/>
          </p:cNvPicPr>
          <p:nvPr/>
        </p:nvPicPr>
        <p:blipFill>
          <a:blip r:embed="rId3"/>
          <a:stretch>
            <a:fillRect/>
          </a:stretch>
        </p:blipFill>
        <p:spPr>
          <a:xfrm>
            <a:off x="4693681" y="1333233"/>
            <a:ext cx="3668268" cy="3668268"/>
          </a:xfrm>
          <a:prstGeom prst="rect">
            <a:avLst/>
          </a:prstGeom>
        </p:spPr>
      </p:pic>
      <p:sp>
        <p:nvSpPr>
          <p:cNvPr id="8" name="Rectangle 7">
            <a:extLst>
              <a:ext uri="{FF2B5EF4-FFF2-40B4-BE49-F238E27FC236}">
                <a16:creationId xmlns:a16="http://schemas.microsoft.com/office/drawing/2014/main" id="{370CF8C9-6CCF-4D0D-A367-8ECC11873BA9}"/>
              </a:ext>
            </a:extLst>
          </p:cNvPr>
          <p:cNvSpPr/>
          <p:nvPr/>
        </p:nvSpPr>
        <p:spPr>
          <a:xfrm>
            <a:off x="1162627" y="5065748"/>
            <a:ext cx="3039177" cy="228355"/>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Visualizations</a:t>
            </a:r>
            <a:endParaRPr lang="en-US" dirty="0"/>
          </a:p>
        </p:txBody>
      </p:sp>
      <p:sp>
        <p:nvSpPr>
          <p:cNvPr id="9" name="TextBox 8">
            <a:extLst>
              <a:ext uri="{FF2B5EF4-FFF2-40B4-BE49-F238E27FC236}">
                <a16:creationId xmlns:a16="http://schemas.microsoft.com/office/drawing/2014/main" id="{A5B2937D-9AEB-43C7-B505-FFCCFC2220DE}"/>
              </a:ext>
            </a:extLst>
          </p:cNvPr>
          <p:cNvSpPr txBox="1"/>
          <p:nvPr/>
        </p:nvSpPr>
        <p:spPr>
          <a:xfrm>
            <a:off x="1170218" y="5318040"/>
            <a:ext cx="3023995" cy="938719"/>
          </a:xfrm>
          <a:prstGeom prst="rect">
            <a:avLst/>
          </a:prstGeom>
          <a:noFill/>
        </p:spPr>
        <p:txBody>
          <a:bodyPr wrap="square" rtlCol="0">
            <a:spAutoFit/>
          </a:bodyPr>
          <a:lstStyle/>
          <a:p>
            <a:pPr marL="228600" indent="-228600">
              <a:buAutoNum type="alphaUcParenR"/>
            </a:pPr>
            <a:r>
              <a:rPr lang="en-US" sz="1100" dirty="0"/>
              <a:t>Density distributions co-plotted for ABV for American IPA’s by the top 5 producing states (count of unique labels)</a:t>
            </a:r>
          </a:p>
          <a:p>
            <a:pPr marL="228600" indent="-228600">
              <a:buFontTx/>
              <a:buAutoNum type="alphaUcParenR"/>
            </a:pPr>
            <a:r>
              <a:rPr lang="en-US" sz="1100" dirty="0"/>
              <a:t>Density distributions independently plotted for ABV for American IPA’s only by state</a:t>
            </a:r>
          </a:p>
        </p:txBody>
      </p:sp>
      <p:sp>
        <p:nvSpPr>
          <p:cNvPr id="10" name="Rectangle 9">
            <a:extLst>
              <a:ext uri="{FF2B5EF4-FFF2-40B4-BE49-F238E27FC236}">
                <a16:creationId xmlns:a16="http://schemas.microsoft.com/office/drawing/2014/main" id="{405C8A29-5F6D-4A33-808B-6706B29515C3}"/>
              </a:ext>
            </a:extLst>
          </p:cNvPr>
          <p:cNvSpPr/>
          <p:nvPr/>
        </p:nvSpPr>
        <p:spPr>
          <a:xfrm>
            <a:off x="4934605" y="5065748"/>
            <a:ext cx="3039177" cy="228355"/>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Observations</a:t>
            </a:r>
            <a:endParaRPr lang="en-US" dirty="0"/>
          </a:p>
        </p:txBody>
      </p:sp>
      <p:sp>
        <p:nvSpPr>
          <p:cNvPr id="11" name="TextBox 10">
            <a:extLst>
              <a:ext uri="{FF2B5EF4-FFF2-40B4-BE49-F238E27FC236}">
                <a16:creationId xmlns:a16="http://schemas.microsoft.com/office/drawing/2014/main" id="{3C58BEC8-786C-4C49-9F37-B1A35D288AC5}"/>
              </a:ext>
            </a:extLst>
          </p:cNvPr>
          <p:cNvSpPr txBox="1"/>
          <p:nvPr/>
        </p:nvSpPr>
        <p:spPr>
          <a:xfrm>
            <a:off x="4934605" y="5286236"/>
            <a:ext cx="3023995" cy="1277273"/>
          </a:xfrm>
          <a:prstGeom prst="rect">
            <a:avLst/>
          </a:prstGeom>
          <a:noFill/>
        </p:spPr>
        <p:txBody>
          <a:bodyPr wrap="square" rtlCol="0">
            <a:spAutoFit/>
          </a:bodyPr>
          <a:lstStyle/>
          <a:p>
            <a:pPr marL="228600" indent="-228600">
              <a:buAutoNum type="alphaUcParenR"/>
            </a:pPr>
            <a:r>
              <a:rPr lang="en-US" sz="1100" dirty="0"/>
              <a:t>Some states may show bi-modal distributions – further investigation recommended.</a:t>
            </a:r>
          </a:p>
          <a:p>
            <a:pPr marL="228600" indent="-228600">
              <a:buAutoNum type="alphaUcParenR"/>
            </a:pPr>
            <a:r>
              <a:rPr lang="en-US" sz="1100" dirty="0"/>
              <a:t>Median ABV’s vary but fall within the range 0.05 to 0.075 but standard deviations appear to be similar between states.</a:t>
            </a:r>
          </a:p>
          <a:p>
            <a:pPr marL="228600" indent="-228600">
              <a:buAutoNum type="alphaUcParenR"/>
            </a:pPr>
            <a:endParaRPr lang="en-US" sz="1100" dirty="0"/>
          </a:p>
        </p:txBody>
      </p:sp>
      <p:sp>
        <p:nvSpPr>
          <p:cNvPr id="12" name="Title 9">
            <a:extLst>
              <a:ext uri="{FF2B5EF4-FFF2-40B4-BE49-F238E27FC236}">
                <a16:creationId xmlns:a16="http://schemas.microsoft.com/office/drawing/2014/main" id="{A79A1AE1-6914-491E-B4C4-F52D1FCDC2E5}"/>
              </a:ext>
            </a:extLst>
          </p:cNvPr>
          <p:cNvSpPr>
            <a:spLocks noGrp="1"/>
          </p:cNvSpPr>
          <p:nvPr>
            <p:ph type="title"/>
          </p:nvPr>
        </p:nvSpPr>
        <p:spPr>
          <a:xfrm>
            <a:off x="822960" y="286605"/>
            <a:ext cx="7543800" cy="846160"/>
          </a:xfrm>
        </p:spPr>
        <p:txBody>
          <a:bodyPr>
            <a:normAutofit/>
          </a:bodyPr>
          <a:lstStyle/>
          <a:p>
            <a:r>
              <a:rPr lang="en-US" sz="2800" dirty="0"/>
              <a:t>EDA Visualization #11</a:t>
            </a:r>
            <a:br>
              <a:rPr lang="en-US" sz="2800" dirty="0"/>
            </a:br>
            <a:r>
              <a:rPr lang="en-US" sz="2200" i="1" dirty="0"/>
              <a:t>American IPA ABV Distributions by Top Producing States </a:t>
            </a:r>
            <a:endParaRPr lang="en-US" i="1" dirty="0"/>
          </a:p>
        </p:txBody>
      </p:sp>
    </p:spTree>
    <p:extLst>
      <p:ext uri="{BB962C8B-B14F-4D97-AF65-F5344CB8AC3E}">
        <p14:creationId xmlns:p14="http://schemas.microsoft.com/office/powerpoint/2010/main" val="22780282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4607985-4CBA-4E1D-8258-649F4927A606}"/>
              </a:ext>
            </a:extLst>
          </p:cNvPr>
          <p:cNvPicPr>
            <a:picLocks noChangeAspect="1"/>
          </p:cNvPicPr>
          <p:nvPr/>
        </p:nvPicPr>
        <p:blipFill>
          <a:blip r:embed="rId2"/>
          <a:stretch>
            <a:fillRect/>
          </a:stretch>
        </p:blipFill>
        <p:spPr>
          <a:xfrm>
            <a:off x="519362" y="1566842"/>
            <a:ext cx="4680204" cy="4680204"/>
          </a:xfrm>
          <a:prstGeom prst="rect">
            <a:avLst/>
          </a:prstGeom>
        </p:spPr>
      </p:pic>
      <p:sp>
        <p:nvSpPr>
          <p:cNvPr id="8" name="Rectangle 7">
            <a:extLst>
              <a:ext uri="{FF2B5EF4-FFF2-40B4-BE49-F238E27FC236}">
                <a16:creationId xmlns:a16="http://schemas.microsoft.com/office/drawing/2014/main" id="{F4FB0739-8FF8-4AEF-9D34-D0B76AA41786}"/>
              </a:ext>
            </a:extLst>
          </p:cNvPr>
          <p:cNvSpPr/>
          <p:nvPr/>
        </p:nvSpPr>
        <p:spPr>
          <a:xfrm>
            <a:off x="5281862" y="1311686"/>
            <a:ext cx="3039177" cy="228355"/>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Visualizations</a:t>
            </a:r>
            <a:endParaRPr lang="en-US" dirty="0"/>
          </a:p>
        </p:txBody>
      </p:sp>
      <p:sp>
        <p:nvSpPr>
          <p:cNvPr id="9" name="Rectangle 8">
            <a:extLst>
              <a:ext uri="{FF2B5EF4-FFF2-40B4-BE49-F238E27FC236}">
                <a16:creationId xmlns:a16="http://schemas.microsoft.com/office/drawing/2014/main" id="{ABB37EAD-D6AA-462F-BB91-2A74F43B9E0E}"/>
              </a:ext>
            </a:extLst>
          </p:cNvPr>
          <p:cNvSpPr/>
          <p:nvPr/>
        </p:nvSpPr>
        <p:spPr>
          <a:xfrm>
            <a:off x="5271417" y="3486540"/>
            <a:ext cx="3039177" cy="228355"/>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Observations</a:t>
            </a:r>
            <a:endParaRPr lang="en-US" dirty="0"/>
          </a:p>
        </p:txBody>
      </p:sp>
      <p:sp>
        <p:nvSpPr>
          <p:cNvPr id="10" name="TextBox 9">
            <a:extLst>
              <a:ext uri="{FF2B5EF4-FFF2-40B4-BE49-F238E27FC236}">
                <a16:creationId xmlns:a16="http://schemas.microsoft.com/office/drawing/2014/main" id="{851ABC48-D175-4242-BE0F-E93F3C903C94}"/>
              </a:ext>
            </a:extLst>
          </p:cNvPr>
          <p:cNvSpPr txBox="1"/>
          <p:nvPr/>
        </p:nvSpPr>
        <p:spPr>
          <a:xfrm>
            <a:off x="5285928" y="3447600"/>
            <a:ext cx="3023995" cy="769441"/>
          </a:xfrm>
          <a:prstGeom prst="rect">
            <a:avLst/>
          </a:prstGeom>
          <a:noFill/>
        </p:spPr>
        <p:txBody>
          <a:bodyPr wrap="square" rtlCol="0">
            <a:spAutoFit/>
          </a:bodyPr>
          <a:lstStyle/>
          <a:p>
            <a:pPr marL="228600" indent="-228600">
              <a:buFont typeface="Arial" panose="020B0604020202020204" pitchFamily="34" charset="0"/>
              <a:buChar char="•"/>
            </a:pPr>
            <a:endParaRPr lang="en-US" sz="1100" dirty="0"/>
          </a:p>
          <a:p>
            <a:endParaRPr lang="en-US" sz="1100" dirty="0"/>
          </a:p>
          <a:p>
            <a:pPr marL="228600" indent="-228600">
              <a:buFont typeface="Arial" panose="020B0604020202020204" pitchFamily="34" charset="0"/>
              <a:buChar char="•"/>
            </a:pPr>
            <a:endParaRPr lang="en-US" sz="1100" dirty="0"/>
          </a:p>
          <a:p>
            <a:endParaRPr lang="en-US" sz="1100" dirty="0"/>
          </a:p>
        </p:txBody>
      </p:sp>
      <p:sp>
        <p:nvSpPr>
          <p:cNvPr id="11" name="TextBox 10">
            <a:extLst>
              <a:ext uri="{FF2B5EF4-FFF2-40B4-BE49-F238E27FC236}">
                <a16:creationId xmlns:a16="http://schemas.microsoft.com/office/drawing/2014/main" id="{CAB18B52-18F5-49C6-9335-6BB219FF51AF}"/>
              </a:ext>
            </a:extLst>
          </p:cNvPr>
          <p:cNvSpPr txBox="1"/>
          <p:nvPr/>
        </p:nvSpPr>
        <p:spPr>
          <a:xfrm>
            <a:off x="5285928" y="3743686"/>
            <a:ext cx="3023995" cy="1277273"/>
          </a:xfrm>
          <a:prstGeom prst="rect">
            <a:avLst/>
          </a:prstGeom>
          <a:noFill/>
        </p:spPr>
        <p:txBody>
          <a:bodyPr wrap="square" rtlCol="0">
            <a:spAutoFit/>
          </a:bodyPr>
          <a:lstStyle/>
          <a:p>
            <a:pPr marL="228600" indent="-228600">
              <a:buFont typeface="Arial" panose="020B0604020202020204" pitchFamily="34" charset="0"/>
              <a:buChar char="•"/>
            </a:pPr>
            <a:r>
              <a:rPr lang="en-US" sz="1100" dirty="0"/>
              <a:t>Strong positive relationship between ABV and IBU for all beer styles.</a:t>
            </a:r>
          </a:p>
          <a:p>
            <a:pPr marL="228600" indent="-228600">
              <a:buFont typeface="Arial" panose="020B0604020202020204" pitchFamily="34" charset="0"/>
              <a:buChar char="•"/>
            </a:pPr>
            <a:endParaRPr lang="en-US" sz="1100" dirty="0"/>
          </a:p>
          <a:p>
            <a:pPr marL="228600" indent="-228600">
              <a:buFont typeface="Arial" panose="020B0604020202020204" pitchFamily="34" charset="0"/>
              <a:buChar char="•"/>
            </a:pPr>
            <a:r>
              <a:rPr lang="en-US" sz="1100" dirty="0"/>
              <a:t>Generally high variance across all ranges with some quite exceptional outliers.</a:t>
            </a:r>
          </a:p>
          <a:p>
            <a:pPr marL="228600" indent="-228600">
              <a:buFont typeface="Arial" panose="020B0604020202020204" pitchFamily="34" charset="0"/>
              <a:buChar char="•"/>
            </a:pPr>
            <a:endParaRPr lang="en-US" sz="1100" dirty="0"/>
          </a:p>
          <a:p>
            <a:endParaRPr lang="en-US" sz="1100" dirty="0"/>
          </a:p>
        </p:txBody>
      </p:sp>
      <p:sp>
        <p:nvSpPr>
          <p:cNvPr id="12" name="TextBox 11">
            <a:extLst>
              <a:ext uri="{FF2B5EF4-FFF2-40B4-BE49-F238E27FC236}">
                <a16:creationId xmlns:a16="http://schemas.microsoft.com/office/drawing/2014/main" id="{FC17CCF7-3684-4F41-94D1-3E32A2D78CE5}"/>
              </a:ext>
            </a:extLst>
          </p:cNvPr>
          <p:cNvSpPr txBox="1"/>
          <p:nvPr/>
        </p:nvSpPr>
        <p:spPr>
          <a:xfrm>
            <a:off x="5285927" y="1563978"/>
            <a:ext cx="3023995" cy="1615827"/>
          </a:xfrm>
          <a:prstGeom prst="rect">
            <a:avLst/>
          </a:prstGeom>
          <a:noFill/>
        </p:spPr>
        <p:txBody>
          <a:bodyPr wrap="square" rtlCol="0">
            <a:spAutoFit/>
          </a:bodyPr>
          <a:lstStyle/>
          <a:p>
            <a:pPr marL="228600" indent="-228600">
              <a:buFont typeface="Arial" panose="020B0604020202020204" pitchFamily="34" charset="0"/>
              <a:buChar char="•"/>
            </a:pPr>
            <a:r>
              <a:rPr lang="en-US" sz="1100" dirty="0"/>
              <a:t>Scatterplot showing ABV vs IBU for entire dataset colored by beer style.  Note legend purposefully not included for aesthetic considerations – will be discussed later in presentation.</a:t>
            </a:r>
          </a:p>
          <a:p>
            <a:pPr marL="228600" indent="-228600">
              <a:buFont typeface="Arial" panose="020B0604020202020204" pitchFamily="34" charset="0"/>
              <a:buChar char="•"/>
            </a:pPr>
            <a:r>
              <a:rPr lang="en-US" sz="1100" dirty="0"/>
              <a:t>Some artifacts (striping) apparent from the strategy used to fill in missing data, mainly IBU’s (see blue arrows as examples of worst offenders).</a:t>
            </a:r>
          </a:p>
        </p:txBody>
      </p:sp>
      <p:sp>
        <p:nvSpPr>
          <p:cNvPr id="13" name="Arrow: Right 12">
            <a:extLst>
              <a:ext uri="{FF2B5EF4-FFF2-40B4-BE49-F238E27FC236}">
                <a16:creationId xmlns:a16="http://schemas.microsoft.com/office/drawing/2014/main" id="{5BAEFFE3-7AD3-497D-AAE4-504F6E0346AD}"/>
              </a:ext>
            </a:extLst>
          </p:cNvPr>
          <p:cNvSpPr/>
          <p:nvPr/>
        </p:nvSpPr>
        <p:spPr>
          <a:xfrm>
            <a:off x="993912" y="3751896"/>
            <a:ext cx="504562" cy="166977"/>
          </a:xfrm>
          <a:prstGeom prst="rightArrow">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Right 13">
            <a:extLst>
              <a:ext uri="{FF2B5EF4-FFF2-40B4-BE49-F238E27FC236}">
                <a16:creationId xmlns:a16="http://schemas.microsoft.com/office/drawing/2014/main" id="{69AD2925-0DD8-4212-91DB-384A654D6210}"/>
              </a:ext>
            </a:extLst>
          </p:cNvPr>
          <p:cNvSpPr/>
          <p:nvPr/>
        </p:nvSpPr>
        <p:spPr>
          <a:xfrm>
            <a:off x="834077" y="4468839"/>
            <a:ext cx="504562" cy="166977"/>
          </a:xfrm>
          <a:prstGeom prst="rightArrow">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Right 14">
            <a:extLst>
              <a:ext uri="{FF2B5EF4-FFF2-40B4-BE49-F238E27FC236}">
                <a16:creationId xmlns:a16="http://schemas.microsoft.com/office/drawing/2014/main" id="{A7810D63-B6A7-4A2D-805E-B183C133F796}"/>
              </a:ext>
            </a:extLst>
          </p:cNvPr>
          <p:cNvSpPr/>
          <p:nvPr/>
        </p:nvSpPr>
        <p:spPr>
          <a:xfrm>
            <a:off x="822960" y="4832494"/>
            <a:ext cx="504562" cy="166977"/>
          </a:xfrm>
          <a:prstGeom prst="rightArrow">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Right 15">
            <a:extLst>
              <a:ext uri="{FF2B5EF4-FFF2-40B4-BE49-F238E27FC236}">
                <a16:creationId xmlns:a16="http://schemas.microsoft.com/office/drawing/2014/main" id="{2F78636A-DF47-4C02-A8F1-6F39A8A47697}"/>
              </a:ext>
            </a:extLst>
          </p:cNvPr>
          <p:cNvSpPr/>
          <p:nvPr/>
        </p:nvSpPr>
        <p:spPr>
          <a:xfrm>
            <a:off x="826126" y="5223571"/>
            <a:ext cx="504562" cy="166977"/>
          </a:xfrm>
          <a:prstGeom prst="rightArrow">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Right 16">
            <a:extLst>
              <a:ext uri="{FF2B5EF4-FFF2-40B4-BE49-F238E27FC236}">
                <a16:creationId xmlns:a16="http://schemas.microsoft.com/office/drawing/2014/main" id="{0FDFF293-037C-45CC-B939-53D1999F8912}"/>
              </a:ext>
            </a:extLst>
          </p:cNvPr>
          <p:cNvSpPr/>
          <p:nvPr/>
        </p:nvSpPr>
        <p:spPr>
          <a:xfrm rot="10800000">
            <a:off x="4067438" y="3092954"/>
            <a:ext cx="504562" cy="166977"/>
          </a:xfrm>
          <a:prstGeom prst="rightArrow">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rrow: Right 17">
            <a:extLst>
              <a:ext uri="{FF2B5EF4-FFF2-40B4-BE49-F238E27FC236}">
                <a16:creationId xmlns:a16="http://schemas.microsoft.com/office/drawing/2014/main" id="{A336D4AB-16AE-44C0-80EA-FCE5C5024B57}"/>
              </a:ext>
            </a:extLst>
          </p:cNvPr>
          <p:cNvSpPr/>
          <p:nvPr/>
        </p:nvSpPr>
        <p:spPr>
          <a:xfrm rot="5400000">
            <a:off x="3591685" y="2051646"/>
            <a:ext cx="504562" cy="166977"/>
          </a:xfrm>
          <a:prstGeom prst="rightArrow">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row: Right 18">
            <a:extLst>
              <a:ext uri="{FF2B5EF4-FFF2-40B4-BE49-F238E27FC236}">
                <a16:creationId xmlns:a16="http://schemas.microsoft.com/office/drawing/2014/main" id="{DCA3699D-EA98-4827-9E54-DF6CFF02BC45}"/>
              </a:ext>
            </a:extLst>
          </p:cNvPr>
          <p:cNvSpPr/>
          <p:nvPr/>
        </p:nvSpPr>
        <p:spPr>
          <a:xfrm rot="5400000">
            <a:off x="2861490" y="2540684"/>
            <a:ext cx="504562" cy="166977"/>
          </a:xfrm>
          <a:prstGeom prst="rightArrow">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itle 9">
            <a:extLst>
              <a:ext uri="{FF2B5EF4-FFF2-40B4-BE49-F238E27FC236}">
                <a16:creationId xmlns:a16="http://schemas.microsoft.com/office/drawing/2014/main" id="{9F07182F-840D-4A8E-82E1-05F7DCD37B61}"/>
              </a:ext>
            </a:extLst>
          </p:cNvPr>
          <p:cNvSpPr>
            <a:spLocks noGrp="1"/>
          </p:cNvSpPr>
          <p:nvPr>
            <p:ph type="title"/>
          </p:nvPr>
        </p:nvSpPr>
        <p:spPr>
          <a:xfrm>
            <a:off x="822960" y="286605"/>
            <a:ext cx="7543800" cy="846160"/>
          </a:xfrm>
        </p:spPr>
        <p:txBody>
          <a:bodyPr>
            <a:normAutofit/>
          </a:bodyPr>
          <a:lstStyle/>
          <a:p>
            <a:r>
              <a:rPr lang="en-US" sz="2800" dirty="0"/>
              <a:t>EDA Visualization #11</a:t>
            </a:r>
            <a:br>
              <a:rPr lang="en-US" sz="2800" dirty="0"/>
            </a:br>
            <a:r>
              <a:rPr lang="en-US" sz="2200" i="1" dirty="0"/>
              <a:t>ABV &amp; IBU Relationship for All Styles</a:t>
            </a:r>
            <a:endParaRPr lang="en-US" i="1" dirty="0"/>
          </a:p>
        </p:txBody>
      </p:sp>
    </p:spTree>
    <p:extLst>
      <p:ext uri="{BB962C8B-B14F-4D97-AF65-F5344CB8AC3E}">
        <p14:creationId xmlns:p14="http://schemas.microsoft.com/office/powerpoint/2010/main" val="40801544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3AE663C-5060-4E5D-9078-3101E2B297CC}"/>
              </a:ext>
            </a:extLst>
          </p:cNvPr>
          <p:cNvPicPr>
            <a:picLocks noChangeAspect="1"/>
          </p:cNvPicPr>
          <p:nvPr/>
        </p:nvPicPr>
        <p:blipFill>
          <a:blip r:embed="rId2"/>
          <a:stretch>
            <a:fillRect/>
          </a:stretch>
        </p:blipFill>
        <p:spPr>
          <a:xfrm>
            <a:off x="531578" y="1523841"/>
            <a:ext cx="4616958" cy="4616958"/>
          </a:xfrm>
          <a:prstGeom prst="rect">
            <a:avLst/>
          </a:prstGeom>
        </p:spPr>
      </p:pic>
      <p:sp>
        <p:nvSpPr>
          <p:cNvPr id="11" name="Rectangle 10">
            <a:extLst>
              <a:ext uri="{FF2B5EF4-FFF2-40B4-BE49-F238E27FC236}">
                <a16:creationId xmlns:a16="http://schemas.microsoft.com/office/drawing/2014/main" id="{1F9E7292-5669-4E89-956E-DBD151106DFB}"/>
              </a:ext>
            </a:extLst>
          </p:cNvPr>
          <p:cNvSpPr/>
          <p:nvPr/>
        </p:nvSpPr>
        <p:spPr>
          <a:xfrm>
            <a:off x="5281862" y="1311686"/>
            <a:ext cx="3039177" cy="228355"/>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Visualizations</a:t>
            </a:r>
            <a:endParaRPr lang="en-US" dirty="0"/>
          </a:p>
        </p:txBody>
      </p:sp>
      <p:sp>
        <p:nvSpPr>
          <p:cNvPr id="12" name="Rectangle 11">
            <a:extLst>
              <a:ext uri="{FF2B5EF4-FFF2-40B4-BE49-F238E27FC236}">
                <a16:creationId xmlns:a16="http://schemas.microsoft.com/office/drawing/2014/main" id="{CC1C51AE-084B-46FF-83CC-8A2D494A5930}"/>
              </a:ext>
            </a:extLst>
          </p:cNvPr>
          <p:cNvSpPr/>
          <p:nvPr/>
        </p:nvSpPr>
        <p:spPr>
          <a:xfrm>
            <a:off x="5271417" y="3733028"/>
            <a:ext cx="3039177" cy="228355"/>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Observations</a:t>
            </a:r>
            <a:endParaRPr lang="en-US" dirty="0"/>
          </a:p>
        </p:txBody>
      </p:sp>
      <p:sp>
        <p:nvSpPr>
          <p:cNvPr id="13" name="TextBox 12">
            <a:extLst>
              <a:ext uri="{FF2B5EF4-FFF2-40B4-BE49-F238E27FC236}">
                <a16:creationId xmlns:a16="http://schemas.microsoft.com/office/drawing/2014/main" id="{ADB7308C-E055-4358-A6D8-FCB6E75CA048}"/>
              </a:ext>
            </a:extLst>
          </p:cNvPr>
          <p:cNvSpPr txBox="1"/>
          <p:nvPr/>
        </p:nvSpPr>
        <p:spPr>
          <a:xfrm>
            <a:off x="5285928" y="3694088"/>
            <a:ext cx="3023995" cy="769441"/>
          </a:xfrm>
          <a:prstGeom prst="rect">
            <a:avLst/>
          </a:prstGeom>
          <a:noFill/>
        </p:spPr>
        <p:txBody>
          <a:bodyPr wrap="square" rtlCol="0">
            <a:spAutoFit/>
          </a:bodyPr>
          <a:lstStyle/>
          <a:p>
            <a:pPr marL="228600" indent="-228600">
              <a:buFont typeface="Arial" panose="020B0604020202020204" pitchFamily="34" charset="0"/>
              <a:buChar char="•"/>
            </a:pPr>
            <a:endParaRPr lang="en-US" sz="1100" dirty="0"/>
          </a:p>
          <a:p>
            <a:endParaRPr lang="en-US" sz="1100" dirty="0"/>
          </a:p>
          <a:p>
            <a:pPr marL="228600" indent="-228600">
              <a:buFont typeface="Arial" panose="020B0604020202020204" pitchFamily="34" charset="0"/>
              <a:buChar char="•"/>
            </a:pPr>
            <a:endParaRPr lang="en-US" sz="1100" dirty="0"/>
          </a:p>
          <a:p>
            <a:endParaRPr lang="en-US" sz="1100" dirty="0"/>
          </a:p>
        </p:txBody>
      </p:sp>
      <p:sp>
        <p:nvSpPr>
          <p:cNvPr id="14" name="TextBox 13">
            <a:extLst>
              <a:ext uri="{FF2B5EF4-FFF2-40B4-BE49-F238E27FC236}">
                <a16:creationId xmlns:a16="http://schemas.microsoft.com/office/drawing/2014/main" id="{48A708DB-0DD7-43CD-8DBE-D1490ABA8C88}"/>
              </a:ext>
            </a:extLst>
          </p:cNvPr>
          <p:cNvSpPr txBox="1"/>
          <p:nvPr/>
        </p:nvSpPr>
        <p:spPr>
          <a:xfrm>
            <a:off x="5285928" y="3990174"/>
            <a:ext cx="3023995" cy="2123658"/>
          </a:xfrm>
          <a:prstGeom prst="rect">
            <a:avLst/>
          </a:prstGeom>
          <a:noFill/>
        </p:spPr>
        <p:txBody>
          <a:bodyPr wrap="square" rtlCol="0">
            <a:spAutoFit/>
          </a:bodyPr>
          <a:lstStyle/>
          <a:p>
            <a:pPr marL="228600" indent="-228600">
              <a:buFont typeface="Arial" panose="020B0604020202020204" pitchFamily="34" charset="0"/>
              <a:buChar char="•"/>
            </a:pPr>
            <a:r>
              <a:rPr lang="en-US" sz="1100" dirty="0"/>
              <a:t>Generally positive relationship between ABV and IBU for all ‘Ale’ beer styles though each style likely possess its own unique relationship.  Some styles do not show much contrast in IBU’s but do have wide range of ABV’s (ex </a:t>
            </a:r>
            <a:r>
              <a:rPr lang="en-US" sz="1100" dirty="0" err="1"/>
              <a:t>Witbier</a:t>
            </a:r>
            <a:r>
              <a:rPr lang="en-US" sz="1100" dirty="0"/>
              <a:t>, Saison, Porter…)</a:t>
            </a:r>
          </a:p>
          <a:p>
            <a:pPr marL="228600" indent="-228600">
              <a:buFont typeface="Arial" panose="020B0604020202020204" pitchFamily="34" charset="0"/>
              <a:buChar char="•"/>
            </a:pPr>
            <a:endParaRPr lang="en-US" sz="1100" dirty="0"/>
          </a:p>
          <a:p>
            <a:pPr marL="228600" indent="-228600">
              <a:buFont typeface="Arial" panose="020B0604020202020204" pitchFamily="34" charset="0"/>
              <a:buChar char="•"/>
            </a:pPr>
            <a:r>
              <a:rPr lang="en-US" sz="1100" dirty="0"/>
              <a:t>Visually obvious that significant variances exist for all styles but difficult to quantify due to artifact effects. </a:t>
            </a:r>
          </a:p>
          <a:p>
            <a:pPr marL="228600" indent="-228600">
              <a:buFont typeface="Arial" panose="020B0604020202020204" pitchFamily="34" charset="0"/>
              <a:buChar char="•"/>
            </a:pPr>
            <a:endParaRPr lang="en-US" sz="1100" dirty="0"/>
          </a:p>
          <a:p>
            <a:endParaRPr lang="en-US" sz="1100" dirty="0"/>
          </a:p>
        </p:txBody>
      </p:sp>
      <p:sp>
        <p:nvSpPr>
          <p:cNvPr id="15" name="TextBox 14">
            <a:extLst>
              <a:ext uri="{FF2B5EF4-FFF2-40B4-BE49-F238E27FC236}">
                <a16:creationId xmlns:a16="http://schemas.microsoft.com/office/drawing/2014/main" id="{E2119F15-85EC-48ED-B970-7B961AE97413}"/>
              </a:ext>
            </a:extLst>
          </p:cNvPr>
          <p:cNvSpPr txBox="1"/>
          <p:nvPr/>
        </p:nvSpPr>
        <p:spPr>
          <a:xfrm>
            <a:off x="5285927" y="1563978"/>
            <a:ext cx="3023995" cy="2123658"/>
          </a:xfrm>
          <a:prstGeom prst="rect">
            <a:avLst/>
          </a:prstGeom>
          <a:noFill/>
        </p:spPr>
        <p:txBody>
          <a:bodyPr wrap="square" rtlCol="0">
            <a:spAutoFit/>
          </a:bodyPr>
          <a:lstStyle/>
          <a:p>
            <a:pPr marL="228600" indent="-228600">
              <a:buFont typeface="Arial" panose="020B0604020202020204" pitchFamily="34" charset="0"/>
              <a:buChar char="•"/>
            </a:pPr>
            <a:r>
              <a:rPr lang="en-US" sz="1100" dirty="0"/>
              <a:t>Scatterplot showing ABV vs IBU now only considering ‘Ale’ beer styles.  Points colored by specific beer style.</a:t>
            </a:r>
          </a:p>
          <a:p>
            <a:pPr marL="228600" indent="-228600">
              <a:buFont typeface="Arial" panose="020B0604020202020204" pitchFamily="34" charset="0"/>
              <a:buChar char="•"/>
            </a:pPr>
            <a:endParaRPr lang="en-US" sz="1100" dirty="0"/>
          </a:p>
          <a:p>
            <a:pPr marL="228600" indent="-228600">
              <a:buFont typeface="Arial" panose="020B0604020202020204" pitchFamily="34" charset="0"/>
              <a:buChar char="•"/>
            </a:pPr>
            <a:r>
              <a:rPr lang="en-US" sz="1100" dirty="0"/>
              <a:t>Simple, best-fit linear models plotted for each specific beer style.</a:t>
            </a:r>
          </a:p>
          <a:p>
            <a:pPr marL="228600" indent="-228600">
              <a:buFont typeface="Arial" panose="020B0604020202020204" pitchFamily="34" charset="0"/>
              <a:buChar char="•"/>
            </a:pPr>
            <a:endParaRPr lang="en-US" sz="1100" dirty="0"/>
          </a:p>
          <a:p>
            <a:pPr marL="228600" indent="-228600">
              <a:buFont typeface="Arial" panose="020B0604020202020204" pitchFamily="34" charset="0"/>
              <a:buChar char="•"/>
            </a:pPr>
            <a:r>
              <a:rPr lang="en-US" sz="1100" dirty="0"/>
              <a:t>Striping artifacts are again apparent and do influence the linear models (see blue arrows for examples).  These calculated trends should be used as a general guide at best.</a:t>
            </a:r>
          </a:p>
        </p:txBody>
      </p:sp>
      <p:sp>
        <p:nvSpPr>
          <p:cNvPr id="16" name="Arrow: Right 15">
            <a:extLst>
              <a:ext uri="{FF2B5EF4-FFF2-40B4-BE49-F238E27FC236}">
                <a16:creationId xmlns:a16="http://schemas.microsoft.com/office/drawing/2014/main" id="{143C0242-F42F-48F3-83A8-C07F6353A641}"/>
              </a:ext>
            </a:extLst>
          </p:cNvPr>
          <p:cNvSpPr/>
          <p:nvPr/>
        </p:nvSpPr>
        <p:spPr>
          <a:xfrm>
            <a:off x="822960" y="3721466"/>
            <a:ext cx="504562" cy="166977"/>
          </a:xfrm>
          <a:prstGeom prst="rightArrow">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Right 16">
            <a:extLst>
              <a:ext uri="{FF2B5EF4-FFF2-40B4-BE49-F238E27FC236}">
                <a16:creationId xmlns:a16="http://schemas.microsoft.com/office/drawing/2014/main" id="{F5BAD318-B93D-451E-8855-65EF936A00D7}"/>
              </a:ext>
            </a:extLst>
          </p:cNvPr>
          <p:cNvSpPr/>
          <p:nvPr/>
        </p:nvSpPr>
        <p:spPr>
          <a:xfrm>
            <a:off x="822960" y="4426052"/>
            <a:ext cx="504562" cy="166977"/>
          </a:xfrm>
          <a:prstGeom prst="rightArrow">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rrow: Right 17">
            <a:extLst>
              <a:ext uri="{FF2B5EF4-FFF2-40B4-BE49-F238E27FC236}">
                <a16:creationId xmlns:a16="http://schemas.microsoft.com/office/drawing/2014/main" id="{4D229DC6-4D03-41BA-B5F8-3BEEEF4BDACE}"/>
              </a:ext>
            </a:extLst>
          </p:cNvPr>
          <p:cNvSpPr/>
          <p:nvPr/>
        </p:nvSpPr>
        <p:spPr>
          <a:xfrm>
            <a:off x="785318" y="4900616"/>
            <a:ext cx="504562" cy="166977"/>
          </a:xfrm>
          <a:prstGeom prst="rightArrow">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row: Right 18">
            <a:extLst>
              <a:ext uri="{FF2B5EF4-FFF2-40B4-BE49-F238E27FC236}">
                <a16:creationId xmlns:a16="http://schemas.microsoft.com/office/drawing/2014/main" id="{58813B46-E929-4ABE-A1D7-A9D82CBC9CBE}"/>
              </a:ext>
            </a:extLst>
          </p:cNvPr>
          <p:cNvSpPr/>
          <p:nvPr/>
        </p:nvSpPr>
        <p:spPr>
          <a:xfrm>
            <a:off x="723032" y="5167182"/>
            <a:ext cx="504562" cy="166977"/>
          </a:xfrm>
          <a:prstGeom prst="rightArrow">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itle 9">
            <a:extLst>
              <a:ext uri="{FF2B5EF4-FFF2-40B4-BE49-F238E27FC236}">
                <a16:creationId xmlns:a16="http://schemas.microsoft.com/office/drawing/2014/main" id="{2F509CDB-0A42-4418-8ECD-117319415BC8}"/>
              </a:ext>
            </a:extLst>
          </p:cNvPr>
          <p:cNvSpPr>
            <a:spLocks noGrp="1"/>
          </p:cNvSpPr>
          <p:nvPr>
            <p:ph type="title"/>
          </p:nvPr>
        </p:nvSpPr>
        <p:spPr>
          <a:xfrm>
            <a:off x="822960" y="286605"/>
            <a:ext cx="7543800" cy="846160"/>
          </a:xfrm>
        </p:spPr>
        <p:txBody>
          <a:bodyPr>
            <a:normAutofit/>
          </a:bodyPr>
          <a:lstStyle/>
          <a:p>
            <a:r>
              <a:rPr lang="en-US" sz="2800" dirty="0"/>
              <a:t>EDA Visualization #12</a:t>
            </a:r>
            <a:br>
              <a:rPr lang="en-US" sz="2800" dirty="0"/>
            </a:br>
            <a:r>
              <a:rPr lang="en-US" sz="2200" i="1" dirty="0"/>
              <a:t>ABV &amp; IBU Relationships for Ale’s</a:t>
            </a:r>
            <a:endParaRPr lang="en-US" i="1" dirty="0"/>
          </a:p>
        </p:txBody>
      </p:sp>
    </p:spTree>
    <p:extLst>
      <p:ext uri="{BB962C8B-B14F-4D97-AF65-F5344CB8AC3E}">
        <p14:creationId xmlns:p14="http://schemas.microsoft.com/office/powerpoint/2010/main" val="1008348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E9136C82-AEEF-41F7-80C2-FA1C57892A9A}"/>
              </a:ext>
            </a:extLst>
          </p:cNvPr>
          <p:cNvPicPr>
            <a:picLocks noChangeAspect="1"/>
          </p:cNvPicPr>
          <p:nvPr/>
        </p:nvPicPr>
        <p:blipFill>
          <a:blip r:embed="rId2"/>
          <a:stretch>
            <a:fillRect/>
          </a:stretch>
        </p:blipFill>
        <p:spPr>
          <a:xfrm>
            <a:off x="443164" y="1326629"/>
            <a:ext cx="4813988" cy="4813988"/>
          </a:xfrm>
          <a:prstGeom prst="rect">
            <a:avLst/>
          </a:prstGeom>
        </p:spPr>
      </p:pic>
      <p:grpSp>
        <p:nvGrpSpPr>
          <p:cNvPr id="14" name="Group 13">
            <a:extLst>
              <a:ext uri="{FF2B5EF4-FFF2-40B4-BE49-F238E27FC236}">
                <a16:creationId xmlns:a16="http://schemas.microsoft.com/office/drawing/2014/main" id="{C93A0076-A9BE-46CD-A608-D97473D1E4B6}"/>
              </a:ext>
            </a:extLst>
          </p:cNvPr>
          <p:cNvGrpSpPr/>
          <p:nvPr/>
        </p:nvGrpSpPr>
        <p:grpSpPr>
          <a:xfrm>
            <a:off x="4218799" y="1446088"/>
            <a:ext cx="946798" cy="436786"/>
            <a:chOff x="4784652" y="1718818"/>
            <a:chExt cx="946798" cy="436786"/>
          </a:xfrm>
        </p:grpSpPr>
        <p:sp>
          <p:nvSpPr>
            <p:cNvPr id="13" name="Rectangle 12">
              <a:extLst>
                <a:ext uri="{FF2B5EF4-FFF2-40B4-BE49-F238E27FC236}">
                  <a16:creationId xmlns:a16="http://schemas.microsoft.com/office/drawing/2014/main" id="{744C6E49-B16C-4CF4-AC84-FC8CB02B8596}"/>
                </a:ext>
              </a:extLst>
            </p:cNvPr>
            <p:cNvSpPr/>
            <p:nvPr/>
          </p:nvSpPr>
          <p:spPr>
            <a:xfrm>
              <a:off x="4784652" y="1718818"/>
              <a:ext cx="904266" cy="436786"/>
            </a:xfrm>
            <a:prstGeom prst="rect">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66E38313-BDDC-4882-AD15-7722F67EBA47}"/>
                </a:ext>
              </a:extLst>
            </p:cNvPr>
            <p:cNvGrpSpPr/>
            <p:nvPr/>
          </p:nvGrpSpPr>
          <p:grpSpPr>
            <a:xfrm>
              <a:off x="4827184" y="1718818"/>
              <a:ext cx="490691" cy="246221"/>
              <a:chOff x="4827184" y="1718818"/>
              <a:chExt cx="490691" cy="246221"/>
            </a:xfrm>
          </p:grpSpPr>
          <p:sp>
            <p:nvSpPr>
              <p:cNvPr id="7" name="Oval 6">
                <a:extLst>
                  <a:ext uri="{FF2B5EF4-FFF2-40B4-BE49-F238E27FC236}">
                    <a16:creationId xmlns:a16="http://schemas.microsoft.com/office/drawing/2014/main" id="{915CEBE2-5C3C-45AD-AF95-4335C54FA62C}"/>
                  </a:ext>
                </a:extLst>
              </p:cNvPr>
              <p:cNvSpPr>
                <a:spLocks noChangeAspect="1"/>
              </p:cNvSpPr>
              <p:nvPr/>
            </p:nvSpPr>
            <p:spPr>
              <a:xfrm>
                <a:off x="4827184" y="1786273"/>
                <a:ext cx="111313" cy="111313"/>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424040D5-033F-4233-84BF-441E6E4240C9}"/>
                  </a:ext>
                </a:extLst>
              </p:cNvPr>
              <p:cNvSpPr txBox="1"/>
              <p:nvPr/>
            </p:nvSpPr>
            <p:spPr>
              <a:xfrm>
                <a:off x="4895965" y="1718818"/>
                <a:ext cx="421910" cy="246221"/>
              </a:xfrm>
              <a:prstGeom prst="rect">
                <a:avLst/>
              </a:prstGeom>
              <a:noFill/>
            </p:spPr>
            <p:txBody>
              <a:bodyPr wrap="none" rtlCol="0">
                <a:spAutoFit/>
              </a:bodyPr>
              <a:lstStyle/>
              <a:p>
                <a:r>
                  <a:rPr lang="en-US" sz="1000" dirty="0"/>
                  <a:t>- IPA</a:t>
                </a:r>
              </a:p>
            </p:txBody>
          </p:sp>
        </p:grpSp>
        <p:grpSp>
          <p:nvGrpSpPr>
            <p:cNvPr id="10" name="Group 9">
              <a:extLst>
                <a:ext uri="{FF2B5EF4-FFF2-40B4-BE49-F238E27FC236}">
                  <a16:creationId xmlns:a16="http://schemas.microsoft.com/office/drawing/2014/main" id="{162CEB17-26D6-412D-A931-D3D542CE9718}"/>
                </a:ext>
              </a:extLst>
            </p:cNvPr>
            <p:cNvGrpSpPr/>
            <p:nvPr/>
          </p:nvGrpSpPr>
          <p:grpSpPr>
            <a:xfrm>
              <a:off x="4827184" y="1909383"/>
              <a:ext cx="904266" cy="246221"/>
              <a:chOff x="4827184" y="1718818"/>
              <a:chExt cx="904266" cy="246221"/>
            </a:xfrm>
          </p:grpSpPr>
          <p:sp>
            <p:nvSpPr>
              <p:cNvPr id="11" name="Oval 10">
                <a:extLst>
                  <a:ext uri="{FF2B5EF4-FFF2-40B4-BE49-F238E27FC236}">
                    <a16:creationId xmlns:a16="http://schemas.microsoft.com/office/drawing/2014/main" id="{19FAF220-BB44-4EA9-A424-80BB64B0E3F5}"/>
                  </a:ext>
                </a:extLst>
              </p:cNvPr>
              <p:cNvSpPr>
                <a:spLocks noChangeAspect="1"/>
              </p:cNvSpPr>
              <p:nvPr/>
            </p:nvSpPr>
            <p:spPr>
              <a:xfrm>
                <a:off x="4827184" y="1786273"/>
                <a:ext cx="111313" cy="111313"/>
              </a:xfrm>
              <a:prstGeom prst="ellipse">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727E623D-16B3-4F43-A254-49D727043227}"/>
                  </a:ext>
                </a:extLst>
              </p:cNvPr>
              <p:cNvSpPr txBox="1"/>
              <p:nvPr/>
            </p:nvSpPr>
            <p:spPr>
              <a:xfrm>
                <a:off x="4895965" y="1718818"/>
                <a:ext cx="835485" cy="246221"/>
              </a:xfrm>
              <a:prstGeom prst="rect">
                <a:avLst/>
              </a:prstGeom>
              <a:noFill/>
            </p:spPr>
            <p:txBody>
              <a:bodyPr wrap="none" rtlCol="0">
                <a:spAutoFit/>
              </a:bodyPr>
              <a:lstStyle/>
              <a:p>
                <a:r>
                  <a:rPr lang="en-US" sz="1000" dirty="0"/>
                  <a:t>- Other Ale’s</a:t>
                </a:r>
              </a:p>
            </p:txBody>
          </p:sp>
        </p:grpSp>
      </p:grpSp>
      <p:sp>
        <p:nvSpPr>
          <p:cNvPr id="17" name="Title 9">
            <a:extLst>
              <a:ext uri="{FF2B5EF4-FFF2-40B4-BE49-F238E27FC236}">
                <a16:creationId xmlns:a16="http://schemas.microsoft.com/office/drawing/2014/main" id="{5EB8A18D-3146-4E6E-8EC2-C8FF47AB16CF}"/>
              </a:ext>
            </a:extLst>
          </p:cNvPr>
          <p:cNvSpPr>
            <a:spLocks noGrp="1"/>
          </p:cNvSpPr>
          <p:nvPr>
            <p:ph type="title"/>
          </p:nvPr>
        </p:nvSpPr>
        <p:spPr>
          <a:xfrm>
            <a:off x="822960" y="286605"/>
            <a:ext cx="7543800" cy="846160"/>
          </a:xfrm>
        </p:spPr>
        <p:txBody>
          <a:bodyPr>
            <a:normAutofit/>
          </a:bodyPr>
          <a:lstStyle/>
          <a:p>
            <a:r>
              <a:rPr lang="en-US" sz="2800" dirty="0"/>
              <a:t>Classification Model Strategy Preview</a:t>
            </a:r>
            <a:br>
              <a:rPr lang="en-US" sz="2800" dirty="0"/>
            </a:br>
            <a:r>
              <a:rPr lang="en-US" sz="2200" i="1" dirty="0"/>
              <a:t>IPA vs Other Ale Training Dataset</a:t>
            </a:r>
            <a:endParaRPr lang="en-US" i="1" dirty="0"/>
          </a:p>
        </p:txBody>
      </p:sp>
      <p:sp>
        <p:nvSpPr>
          <p:cNvPr id="18" name="Rectangle 17">
            <a:extLst>
              <a:ext uri="{FF2B5EF4-FFF2-40B4-BE49-F238E27FC236}">
                <a16:creationId xmlns:a16="http://schemas.microsoft.com/office/drawing/2014/main" id="{DF0F8CCA-163C-457F-AF45-B0139D562D10}"/>
              </a:ext>
            </a:extLst>
          </p:cNvPr>
          <p:cNvSpPr/>
          <p:nvPr/>
        </p:nvSpPr>
        <p:spPr>
          <a:xfrm>
            <a:off x="5281862" y="1311686"/>
            <a:ext cx="3039177" cy="228355"/>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Description</a:t>
            </a:r>
            <a:endParaRPr lang="en-US" dirty="0"/>
          </a:p>
        </p:txBody>
      </p:sp>
      <p:sp>
        <p:nvSpPr>
          <p:cNvPr id="19" name="Rectangle 18">
            <a:extLst>
              <a:ext uri="{FF2B5EF4-FFF2-40B4-BE49-F238E27FC236}">
                <a16:creationId xmlns:a16="http://schemas.microsoft.com/office/drawing/2014/main" id="{1D9D4E9C-6E74-4775-BA96-71DCAFB64619}"/>
              </a:ext>
            </a:extLst>
          </p:cNvPr>
          <p:cNvSpPr/>
          <p:nvPr/>
        </p:nvSpPr>
        <p:spPr>
          <a:xfrm>
            <a:off x="5271417" y="4418828"/>
            <a:ext cx="3039177" cy="228355"/>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Observations</a:t>
            </a:r>
            <a:endParaRPr lang="en-US" dirty="0"/>
          </a:p>
        </p:txBody>
      </p:sp>
      <p:sp>
        <p:nvSpPr>
          <p:cNvPr id="21" name="TextBox 20">
            <a:extLst>
              <a:ext uri="{FF2B5EF4-FFF2-40B4-BE49-F238E27FC236}">
                <a16:creationId xmlns:a16="http://schemas.microsoft.com/office/drawing/2014/main" id="{E20ABC78-FE30-4E74-835A-09E208C270F6}"/>
              </a:ext>
            </a:extLst>
          </p:cNvPr>
          <p:cNvSpPr txBox="1"/>
          <p:nvPr/>
        </p:nvSpPr>
        <p:spPr>
          <a:xfrm>
            <a:off x="5285928" y="4618824"/>
            <a:ext cx="3023995" cy="1446550"/>
          </a:xfrm>
          <a:prstGeom prst="rect">
            <a:avLst/>
          </a:prstGeom>
          <a:noFill/>
        </p:spPr>
        <p:txBody>
          <a:bodyPr wrap="square" rtlCol="0">
            <a:spAutoFit/>
          </a:bodyPr>
          <a:lstStyle/>
          <a:p>
            <a:pPr marL="228600" indent="-228600">
              <a:buFont typeface="Arial" panose="020B0604020202020204" pitchFamily="34" charset="0"/>
              <a:buChar char="•"/>
            </a:pPr>
            <a:r>
              <a:rPr lang="en-US" sz="1100" dirty="0"/>
              <a:t>Overall, strong positive relationship between ABV &amp; IBU is apparent.</a:t>
            </a:r>
          </a:p>
          <a:p>
            <a:pPr marL="228600" indent="-228600">
              <a:buFont typeface="Arial" panose="020B0604020202020204" pitchFamily="34" charset="0"/>
              <a:buChar char="•"/>
            </a:pPr>
            <a:endParaRPr lang="en-US" sz="1100" dirty="0"/>
          </a:p>
          <a:p>
            <a:pPr marL="228600" indent="-228600">
              <a:buFont typeface="Arial" panose="020B0604020202020204" pitchFamily="34" charset="0"/>
              <a:buChar char="•"/>
            </a:pPr>
            <a:r>
              <a:rPr lang="en-US" sz="1100" dirty="0"/>
              <a:t>Encouraging segregation between the Ale styles lends optimism that k-NN will be an effective tool for classification</a:t>
            </a:r>
          </a:p>
          <a:p>
            <a:pPr marL="228600" indent="-228600">
              <a:buFont typeface="Arial" panose="020B0604020202020204" pitchFamily="34" charset="0"/>
              <a:buChar char="•"/>
            </a:pPr>
            <a:endParaRPr lang="en-US" sz="1100" dirty="0"/>
          </a:p>
          <a:p>
            <a:endParaRPr lang="en-US" sz="1100" dirty="0"/>
          </a:p>
        </p:txBody>
      </p:sp>
      <p:sp>
        <p:nvSpPr>
          <p:cNvPr id="22" name="TextBox 21">
            <a:extLst>
              <a:ext uri="{FF2B5EF4-FFF2-40B4-BE49-F238E27FC236}">
                <a16:creationId xmlns:a16="http://schemas.microsoft.com/office/drawing/2014/main" id="{34FCDAE6-7334-4C44-AE1C-EAD59D7EE287}"/>
              </a:ext>
            </a:extLst>
          </p:cNvPr>
          <p:cNvSpPr txBox="1"/>
          <p:nvPr/>
        </p:nvSpPr>
        <p:spPr>
          <a:xfrm>
            <a:off x="5285927" y="1563978"/>
            <a:ext cx="3023995" cy="2800767"/>
          </a:xfrm>
          <a:prstGeom prst="rect">
            <a:avLst/>
          </a:prstGeom>
          <a:noFill/>
        </p:spPr>
        <p:txBody>
          <a:bodyPr wrap="square" rtlCol="0">
            <a:spAutoFit/>
          </a:bodyPr>
          <a:lstStyle/>
          <a:p>
            <a:pPr marL="228600" indent="-228600">
              <a:buFont typeface="Arial" panose="020B0604020202020204" pitchFamily="34" charset="0"/>
              <a:buChar char="•"/>
            </a:pPr>
            <a:r>
              <a:rPr lang="en-US" sz="1100" dirty="0"/>
              <a:t>A classification model to determine Ale types (IPA vs Other Ale’s) is under development which will output best-guess Ale styles, and associated probabilities, for entries which only supply ABV and IBU information. K-NN classification strategy will be employed.</a:t>
            </a:r>
          </a:p>
          <a:p>
            <a:pPr marL="228600" indent="-228600">
              <a:buFont typeface="Arial" panose="020B0604020202020204" pitchFamily="34" charset="0"/>
              <a:buChar char="•"/>
            </a:pPr>
            <a:endParaRPr lang="en-US" sz="1100" dirty="0"/>
          </a:p>
          <a:p>
            <a:pPr marL="228600" indent="-228600">
              <a:buFont typeface="Arial" panose="020B0604020202020204" pitchFamily="34" charset="0"/>
              <a:buChar char="•"/>
            </a:pPr>
            <a:r>
              <a:rPr lang="en-US" sz="1100" dirty="0"/>
              <a:t>The scatterplot shows the ABV and IBU values for the training set colored by Ale type.</a:t>
            </a:r>
          </a:p>
          <a:p>
            <a:pPr marL="228600" indent="-228600">
              <a:buFont typeface="Arial" panose="020B0604020202020204" pitchFamily="34" charset="0"/>
              <a:buChar char="•"/>
            </a:pPr>
            <a:endParaRPr lang="en-US" sz="1100" dirty="0"/>
          </a:p>
          <a:p>
            <a:pPr marL="228600" indent="-228600">
              <a:buFont typeface="Arial" panose="020B0604020202020204" pitchFamily="34" charset="0"/>
              <a:buChar char="•"/>
            </a:pPr>
            <a:r>
              <a:rPr lang="en-US" sz="1100" dirty="0"/>
              <a:t>We have elected to keep the obvious artifacts in the training set but further analysis could explore the model performance with those removed.</a:t>
            </a:r>
          </a:p>
        </p:txBody>
      </p:sp>
    </p:spTree>
    <p:extLst>
      <p:ext uri="{BB962C8B-B14F-4D97-AF65-F5344CB8AC3E}">
        <p14:creationId xmlns:p14="http://schemas.microsoft.com/office/powerpoint/2010/main" val="22045983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FB3AAE86-3B4C-4A5E-B946-F275DEEE41A4}"/>
              </a:ext>
            </a:extLst>
          </p:cNvPr>
          <p:cNvPicPr>
            <a:picLocks noChangeAspect="1"/>
          </p:cNvPicPr>
          <p:nvPr/>
        </p:nvPicPr>
        <p:blipFill>
          <a:blip r:embed="rId2"/>
          <a:stretch>
            <a:fillRect/>
          </a:stretch>
        </p:blipFill>
        <p:spPr>
          <a:xfrm>
            <a:off x="414546" y="1273809"/>
            <a:ext cx="4996434" cy="4996434"/>
          </a:xfrm>
          <a:prstGeom prst="rect">
            <a:avLst/>
          </a:prstGeom>
        </p:spPr>
      </p:pic>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81EA3AEA-1337-4C9F-BC53-BF1124245038}"/>
                  </a:ext>
                </a:extLst>
              </p:cNvPr>
              <p:cNvSpPr txBox="1"/>
              <p:nvPr/>
            </p:nvSpPr>
            <p:spPr>
              <a:xfrm rot="5400000">
                <a:off x="1287679" y="1630056"/>
                <a:ext cx="706604" cy="241413"/>
              </a:xfrm>
              <a:prstGeom prst="rect">
                <a:avLst/>
              </a:prstGeom>
              <a:noFill/>
            </p:spPr>
            <p:txBody>
              <a:bodyPr wrap="none" rtlCol="0">
                <a:spAutoFit/>
              </a:bodyPr>
              <a:lstStyle/>
              <a:p>
                <a:r>
                  <a:rPr lang="en-US" sz="800" dirty="0"/>
                  <a:t>k = 34 (</a:t>
                </a:r>
                <a14:m>
                  <m:oMath xmlns:m="http://schemas.openxmlformats.org/officeDocument/2006/math">
                    <m:rad>
                      <m:radPr>
                        <m:degHide m:val="on"/>
                        <m:ctrlPr>
                          <a:rPr lang="en-US" sz="800" i="1" smtClean="0">
                            <a:latin typeface="Cambria Math" panose="02040503050406030204" pitchFamily="18" charset="0"/>
                          </a:rPr>
                        </m:ctrlPr>
                      </m:radPr>
                      <m:deg/>
                      <m:e>
                        <m:r>
                          <a:rPr lang="en-US" sz="800" b="0" i="1" smtClean="0">
                            <a:latin typeface="Cambria Math" panose="02040503050406030204" pitchFamily="18" charset="0"/>
                          </a:rPr>
                          <m:t>𝑛</m:t>
                        </m:r>
                        <m:r>
                          <a:rPr lang="en-US" sz="800" b="0" i="1" smtClean="0">
                            <a:latin typeface="Cambria Math" panose="02040503050406030204" pitchFamily="18" charset="0"/>
                          </a:rPr>
                          <m:t>)</m:t>
                        </m:r>
                      </m:e>
                    </m:rad>
                  </m:oMath>
                </a14:m>
                <a:endParaRPr lang="en-US" sz="800" dirty="0"/>
              </a:p>
            </p:txBody>
          </p:sp>
        </mc:Choice>
        <mc:Fallback xmlns="">
          <p:sp>
            <p:nvSpPr>
              <p:cNvPr id="14" name="TextBox 13">
                <a:extLst>
                  <a:ext uri="{FF2B5EF4-FFF2-40B4-BE49-F238E27FC236}">
                    <a16:creationId xmlns:a16="http://schemas.microsoft.com/office/drawing/2014/main" id="{81EA3AEA-1337-4C9F-BC53-BF1124245038}"/>
                  </a:ext>
                </a:extLst>
              </p:cNvPr>
              <p:cNvSpPr txBox="1">
                <a:spLocks noRot="1" noChangeAspect="1" noMove="1" noResize="1" noEditPoints="1" noAdjustHandles="1" noChangeArrowheads="1" noChangeShapeType="1" noTextEdit="1"/>
              </p:cNvSpPr>
              <p:nvPr/>
            </p:nvSpPr>
            <p:spPr>
              <a:xfrm rot="5400000">
                <a:off x="1287679" y="1630056"/>
                <a:ext cx="706604" cy="241413"/>
              </a:xfrm>
              <a:prstGeom prst="rect">
                <a:avLst/>
              </a:prstGeom>
              <a:blipFill>
                <a:blip r:embed="rId3"/>
                <a:stretch>
                  <a:fillRect l="-2500"/>
                </a:stretch>
              </a:blipFill>
            </p:spPr>
            <p:txBody>
              <a:bodyPr/>
              <a:lstStyle/>
              <a:p>
                <a:r>
                  <a:rPr lang="en-US">
                    <a:noFill/>
                  </a:rPr>
                  <a:t> </a:t>
                </a:r>
              </a:p>
            </p:txBody>
          </p:sp>
        </mc:Fallback>
      </mc:AlternateContent>
      <p:sp>
        <p:nvSpPr>
          <p:cNvPr id="15" name="TextBox 14">
            <a:extLst>
              <a:ext uri="{FF2B5EF4-FFF2-40B4-BE49-F238E27FC236}">
                <a16:creationId xmlns:a16="http://schemas.microsoft.com/office/drawing/2014/main" id="{CA089BB7-544D-4EF4-96A4-82CAB5E4610A}"/>
              </a:ext>
            </a:extLst>
          </p:cNvPr>
          <p:cNvSpPr txBox="1"/>
          <p:nvPr/>
        </p:nvSpPr>
        <p:spPr>
          <a:xfrm>
            <a:off x="4691121" y="3456451"/>
            <a:ext cx="570990" cy="215444"/>
          </a:xfrm>
          <a:prstGeom prst="rect">
            <a:avLst/>
          </a:prstGeom>
          <a:noFill/>
        </p:spPr>
        <p:txBody>
          <a:bodyPr wrap="none" rtlCol="0">
            <a:spAutoFit/>
          </a:bodyPr>
          <a:lstStyle/>
          <a:p>
            <a:r>
              <a:rPr lang="en-US" sz="800" b="1" dirty="0"/>
              <a:t>Accuracy</a:t>
            </a:r>
          </a:p>
        </p:txBody>
      </p:sp>
      <p:sp>
        <p:nvSpPr>
          <p:cNvPr id="16" name="TextBox 15">
            <a:extLst>
              <a:ext uri="{FF2B5EF4-FFF2-40B4-BE49-F238E27FC236}">
                <a16:creationId xmlns:a16="http://schemas.microsoft.com/office/drawing/2014/main" id="{26BA5A91-EBEA-4084-880C-C8D7F655FC27}"/>
              </a:ext>
            </a:extLst>
          </p:cNvPr>
          <p:cNvSpPr txBox="1"/>
          <p:nvPr/>
        </p:nvSpPr>
        <p:spPr>
          <a:xfrm>
            <a:off x="4487886" y="2735657"/>
            <a:ext cx="623889" cy="215444"/>
          </a:xfrm>
          <a:prstGeom prst="rect">
            <a:avLst/>
          </a:prstGeom>
          <a:noFill/>
        </p:spPr>
        <p:txBody>
          <a:bodyPr wrap="none" rtlCol="0">
            <a:spAutoFit/>
          </a:bodyPr>
          <a:lstStyle/>
          <a:p>
            <a:r>
              <a:rPr lang="en-US" sz="800" b="1" dirty="0">
                <a:solidFill>
                  <a:srgbClr val="C00000"/>
                </a:solidFill>
              </a:rPr>
              <a:t>Specificity</a:t>
            </a:r>
          </a:p>
        </p:txBody>
      </p:sp>
      <p:sp>
        <p:nvSpPr>
          <p:cNvPr id="17" name="TextBox 16">
            <a:extLst>
              <a:ext uri="{FF2B5EF4-FFF2-40B4-BE49-F238E27FC236}">
                <a16:creationId xmlns:a16="http://schemas.microsoft.com/office/drawing/2014/main" id="{FD4FACA4-A8D6-41A3-97B7-30E1D4F1091F}"/>
              </a:ext>
            </a:extLst>
          </p:cNvPr>
          <p:cNvSpPr txBox="1"/>
          <p:nvPr/>
        </p:nvSpPr>
        <p:spPr>
          <a:xfrm>
            <a:off x="4636619" y="4745504"/>
            <a:ext cx="625492" cy="215444"/>
          </a:xfrm>
          <a:prstGeom prst="rect">
            <a:avLst/>
          </a:prstGeom>
          <a:noFill/>
        </p:spPr>
        <p:txBody>
          <a:bodyPr wrap="none" rtlCol="0">
            <a:spAutoFit/>
          </a:bodyPr>
          <a:lstStyle/>
          <a:p>
            <a:r>
              <a:rPr lang="en-US" sz="800" b="1" dirty="0">
                <a:solidFill>
                  <a:srgbClr val="0000FF"/>
                </a:solidFill>
              </a:rPr>
              <a:t>Sensitivity</a:t>
            </a:r>
          </a:p>
        </p:txBody>
      </p:sp>
      <p:sp>
        <p:nvSpPr>
          <p:cNvPr id="21" name="Rectangle 20">
            <a:extLst>
              <a:ext uri="{FF2B5EF4-FFF2-40B4-BE49-F238E27FC236}">
                <a16:creationId xmlns:a16="http://schemas.microsoft.com/office/drawing/2014/main" id="{D0C7ACE4-FB1F-49A9-B120-5EB35E95DCC7}"/>
              </a:ext>
            </a:extLst>
          </p:cNvPr>
          <p:cNvSpPr/>
          <p:nvPr/>
        </p:nvSpPr>
        <p:spPr>
          <a:xfrm>
            <a:off x="5577137" y="1456690"/>
            <a:ext cx="3039177" cy="228355"/>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Description</a:t>
            </a:r>
            <a:endParaRPr lang="en-US" dirty="0"/>
          </a:p>
        </p:txBody>
      </p:sp>
      <p:sp>
        <p:nvSpPr>
          <p:cNvPr id="24" name="TextBox 23">
            <a:extLst>
              <a:ext uri="{FF2B5EF4-FFF2-40B4-BE49-F238E27FC236}">
                <a16:creationId xmlns:a16="http://schemas.microsoft.com/office/drawing/2014/main" id="{B22F583E-8A2C-49FD-8E64-213490C85CA7}"/>
              </a:ext>
            </a:extLst>
          </p:cNvPr>
          <p:cNvSpPr txBox="1"/>
          <p:nvPr/>
        </p:nvSpPr>
        <p:spPr>
          <a:xfrm>
            <a:off x="5581202" y="1708982"/>
            <a:ext cx="3023995" cy="1954381"/>
          </a:xfrm>
          <a:prstGeom prst="rect">
            <a:avLst/>
          </a:prstGeom>
          <a:noFill/>
        </p:spPr>
        <p:txBody>
          <a:bodyPr wrap="square" rtlCol="0">
            <a:spAutoFit/>
          </a:bodyPr>
          <a:lstStyle/>
          <a:p>
            <a:pPr marL="228600" indent="-228600">
              <a:buFont typeface="Arial" panose="020B0604020202020204" pitchFamily="34" charset="0"/>
              <a:buChar char="•"/>
            </a:pPr>
            <a:r>
              <a:rPr lang="en-US" sz="1100" dirty="0"/>
              <a:t>Optimal “k” sensitivity analysis has been performed using a 70% train / 30% test scheme.</a:t>
            </a:r>
          </a:p>
          <a:p>
            <a:pPr marL="228600" indent="-228600">
              <a:buFont typeface="Arial" panose="020B0604020202020204" pitchFamily="34" charset="0"/>
              <a:buChar char="•"/>
            </a:pPr>
            <a:endParaRPr lang="en-US" sz="1100" dirty="0"/>
          </a:p>
          <a:p>
            <a:pPr marL="228600" indent="-228600">
              <a:buFont typeface="Arial" panose="020B0604020202020204" pitchFamily="34" charset="0"/>
              <a:buChar char="•"/>
            </a:pPr>
            <a:r>
              <a:rPr lang="en-US" sz="1100" dirty="0"/>
              <a:t>Obvious choice of k = 34, which happens to be the square-root of the sample size of the training dataset, will yield the most accurate results.</a:t>
            </a:r>
          </a:p>
          <a:p>
            <a:pPr marL="228600" indent="-228600">
              <a:buFont typeface="Arial" panose="020B0604020202020204" pitchFamily="34" charset="0"/>
              <a:buChar char="•"/>
            </a:pPr>
            <a:endParaRPr lang="en-US" sz="1100" dirty="0"/>
          </a:p>
          <a:p>
            <a:pPr marL="228600" indent="-228600">
              <a:buFont typeface="Arial" panose="020B0604020202020204" pitchFamily="34" charset="0"/>
              <a:buChar char="•"/>
            </a:pPr>
            <a:r>
              <a:rPr lang="en-US" sz="1100" dirty="0"/>
              <a:t>This optimal “k” will be employed for the preferred model.</a:t>
            </a:r>
          </a:p>
        </p:txBody>
      </p:sp>
      <p:sp>
        <p:nvSpPr>
          <p:cNvPr id="25" name="Title 9">
            <a:extLst>
              <a:ext uri="{FF2B5EF4-FFF2-40B4-BE49-F238E27FC236}">
                <a16:creationId xmlns:a16="http://schemas.microsoft.com/office/drawing/2014/main" id="{A66F7398-CD0E-4846-9D62-F5B234A794E8}"/>
              </a:ext>
            </a:extLst>
          </p:cNvPr>
          <p:cNvSpPr>
            <a:spLocks noGrp="1"/>
          </p:cNvSpPr>
          <p:nvPr>
            <p:ph type="title"/>
          </p:nvPr>
        </p:nvSpPr>
        <p:spPr>
          <a:xfrm>
            <a:off x="822960" y="286605"/>
            <a:ext cx="7543800" cy="846160"/>
          </a:xfrm>
        </p:spPr>
        <p:txBody>
          <a:bodyPr>
            <a:normAutofit/>
          </a:bodyPr>
          <a:lstStyle/>
          <a:p>
            <a:r>
              <a:rPr lang="en-US" sz="2800" dirty="0"/>
              <a:t>Classification Model Strategy Preview</a:t>
            </a:r>
            <a:br>
              <a:rPr lang="en-US" sz="2800" dirty="0"/>
            </a:br>
            <a:r>
              <a:rPr lang="en-US" sz="2200" i="1" dirty="0"/>
              <a:t>70/30 (train/test) k sensitivity analysis</a:t>
            </a:r>
            <a:endParaRPr lang="en-US" i="1" dirty="0"/>
          </a:p>
        </p:txBody>
      </p:sp>
    </p:spTree>
    <p:extLst>
      <p:ext uri="{BB962C8B-B14F-4D97-AF65-F5344CB8AC3E}">
        <p14:creationId xmlns:p14="http://schemas.microsoft.com/office/powerpoint/2010/main" val="14335727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CA2A0-B01B-417D-A1DD-2BD045C202C8}"/>
              </a:ext>
            </a:extLst>
          </p:cNvPr>
          <p:cNvSpPr>
            <a:spLocks noGrp="1"/>
          </p:cNvSpPr>
          <p:nvPr>
            <p:ph type="title"/>
          </p:nvPr>
        </p:nvSpPr>
        <p:spPr/>
        <p:txBody>
          <a:bodyPr/>
          <a:lstStyle/>
          <a:p>
            <a:r>
              <a:rPr lang="en-US" dirty="0"/>
              <a:t>YouTube Presentation</a:t>
            </a:r>
          </a:p>
        </p:txBody>
      </p:sp>
      <p:sp>
        <p:nvSpPr>
          <p:cNvPr id="4" name="TextBox 3">
            <a:extLst>
              <a:ext uri="{FF2B5EF4-FFF2-40B4-BE49-F238E27FC236}">
                <a16:creationId xmlns:a16="http://schemas.microsoft.com/office/drawing/2014/main" id="{D5A53143-3B18-48CC-B007-A730C4FF0752}"/>
              </a:ext>
            </a:extLst>
          </p:cNvPr>
          <p:cNvSpPr txBox="1"/>
          <p:nvPr/>
        </p:nvSpPr>
        <p:spPr>
          <a:xfrm>
            <a:off x="1449625" y="2537480"/>
            <a:ext cx="6244749" cy="646331"/>
          </a:xfrm>
          <a:prstGeom prst="rect">
            <a:avLst/>
          </a:prstGeom>
          <a:noFill/>
        </p:spPr>
        <p:txBody>
          <a:bodyPr wrap="square">
            <a:spAutoFit/>
          </a:bodyPr>
          <a:lstStyle/>
          <a:p>
            <a:r>
              <a:rPr lang="en-US" dirty="0"/>
              <a:t>Find a video recording of the presentation at the link below:</a:t>
            </a:r>
          </a:p>
          <a:p>
            <a:r>
              <a:rPr lang="en-US" dirty="0">
                <a:solidFill>
                  <a:srgbClr val="0000FF"/>
                </a:solidFill>
              </a:rPr>
              <a:t>https://www.youtube.com/watch?v=psiWavyPYo4</a:t>
            </a:r>
          </a:p>
        </p:txBody>
      </p:sp>
    </p:spTree>
    <p:extLst>
      <p:ext uri="{BB962C8B-B14F-4D97-AF65-F5344CB8AC3E}">
        <p14:creationId xmlns:p14="http://schemas.microsoft.com/office/powerpoint/2010/main" val="34923189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9056C83A-4320-4849-A6BF-AC733C6E10D4}"/>
              </a:ext>
            </a:extLst>
          </p:cNvPr>
          <p:cNvPicPr>
            <a:picLocks noChangeAspect="1"/>
          </p:cNvPicPr>
          <p:nvPr/>
        </p:nvPicPr>
        <p:blipFill>
          <a:blip r:embed="rId2"/>
          <a:stretch>
            <a:fillRect/>
          </a:stretch>
        </p:blipFill>
        <p:spPr>
          <a:xfrm>
            <a:off x="491376" y="1380624"/>
            <a:ext cx="4616958" cy="4616958"/>
          </a:xfrm>
          <a:prstGeom prst="rect">
            <a:avLst/>
          </a:prstGeom>
        </p:spPr>
      </p:pic>
      <p:sp>
        <p:nvSpPr>
          <p:cNvPr id="25" name="Title 9">
            <a:extLst>
              <a:ext uri="{FF2B5EF4-FFF2-40B4-BE49-F238E27FC236}">
                <a16:creationId xmlns:a16="http://schemas.microsoft.com/office/drawing/2014/main" id="{B1CBECA6-7564-4B84-A49A-DE729909B443}"/>
              </a:ext>
            </a:extLst>
          </p:cNvPr>
          <p:cNvSpPr>
            <a:spLocks noGrp="1"/>
          </p:cNvSpPr>
          <p:nvPr>
            <p:ph type="title"/>
          </p:nvPr>
        </p:nvSpPr>
        <p:spPr>
          <a:xfrm>
            <a:off x="822960" y="286605"/>
            <a:ext cx="7543800" cy="846160"/>
          </a:xfrm>
        </p:spPr>
        <p:txBody>
          <a:bodyPr>
            <a:normAutofit/>
          </a:bodyPr>
          <a:lstStyle/>
          <a:p>
            <a:r>
              <a:rPr lang="en-US" sz="2800" dirty="0"/>
              <a:t>Classification Model Strategy Preview</a:t>
            </a:r>
            <a:br>
              <a:rPr lang="en-US" sz="2800" dirty="0"/>
            </a:br>
            <a:r>
              <a:rPr lang="en-US" sz="2200" i="1" dirty="0"/>
              <a:t>Synthetic Grid Construction</a:t>
            </a:r>
            <a:endParaRPr lang="en-US" i="1" dirty="0"/>
          </a:p>
        </p:txBody>
      </p:sp>
      <p:sp>
        <p:nvSpPr>
          <p:cNvPr id="26" name="Rectangle 25">
            <a:extLst>
              <a:ext uri="{FF2B5EF4-FFF2-40B4-BE49-F238E27FC236}">
                <a16:creationId xmlns:a16="http://schemas.microsoft.com/office/drawing/2014/main" id="{0B6D0FC4-AB22-4F1C-AA65-69D9615E26EC}"/>
              </a:ext>
            </a:extLst>
          </p:cNvPr>
          <p:cNvSpPr/>
          <p:nvPr/>
        </p:nvSpPr>
        <p:spPr>
          <a:xfrm>
            <a:off x="5281862" y="1311686"/>
            <a:ext cx="3039177" cy="228355"/>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Description</a:t>
            </a:r>
            <a:endParaRPr lang="en-US" dirty="0"/>
          </a:p>
        </p:txBody>
      </p:sp>
      <p:sp>
        <p:nvSpPr>
          <p:cNvPr id="29" name="TextBox 28">
            <a:extLst>
              <a:ext uri="{FF2B5EF4-FFF2-40B4-BE49-F238E27FC236}">
                <a16:creationId xmlns:a16="http://schemas.microsoft.com/office/drawing/2014/main" id="{7CCA668B-DD7D-4CE2-9831-64716F05FEF8}"/>
              </a:ext>
            </a:extLst>
          </p:cNvPr>
          <p:cNvSpPr txBox="1"/>
          <p:nvPr/>
        </p:nvSpPr>
        <p:spPr>
          <a:xfrm>
            <a:off x="5285927" y="1563978"/>
            <a:ext cx="3023995" cy="1446550"/>
          </a:xfrm>
          <a:prstGeom prst="rect">
            <a:avLst/>
          </a:prstGeom>
          <a:noFill/>
        </p:spPr>
        <p:txBody>
          <a:bodyPr wrap="square" rtlCol="0">
            <a:spAutoFit/>
          </a:bodyPr>
          <a:lstStyle/>
          <a:p>
            <a:pPr marL="228600" indent="-228600">
              <a:buFont typeface="Arial" panose="020B0604020202020204" pitchFamily="34" charset="0"/>
              <a:buChar char="•"/>
            </a:pPr>
            <a:r>
              <a:rPr lang="en-US" sz="1100" dirty="0"/>
              <a:t>A synthetic, evenly-spaced set of nodes (</a:t>
            </a:r>
            <a:r>
              <a:rPr lang="en-US" sz="1100" dirty="0" err="1"/>
              <a:t>ie</a:t>
            </a:r>
            <a:r>
              <a:rPr lang="en-US" sz="1100" dirty="0"/>
              <a:t> grid) was constructed for different ABV &amp; IBU pair combinations.</a:t>
            </a:r>
          </a:p>
          <a:p>
            <a:pPr marL="228600" indent="-228600">
              <a:buFont typeface="Arial" panose="020B0604020202020204" pitchFamily="34" charset="0"/>
              <a:buChar char="•"/>
            </a:pPr>
            <a:endParaRPr lang="en-US" sz="1100" dirty="0"/>
          </a:p>
          <a:p>
            <a:pPr marL="228600" indent="-228600">
              <a:buFont typeface="Arial" panose="020B0604020202020204" pitchFamily="34" charset="0"/>
              <a:buChar char="•"/>
            </a:pPr>
            <a:r>
              <a:rPr lang="en-US" sz="1100" dirty="0"/>
              <a:t>Each point was input to the k-NN model and a best-guess classification (IPA or Other Ale) was recorded, along with the probabilities for each class given a k = 34.</a:t>
            </a:r>
          </a:p>
        </p:txBody>
      </p:sp>
      <p:grpSp>
        <p:nvGrpSpPr>
          <p:cNvPr id="19" name="Group 18">
            <a:extLst>
              <a:ext uri="{FF2B5EF4-FFF2-40B4-BE49-F238E27FC236}">
                <a16:creationId xmlns:a16="http://schemas.microsoft.com/office/drawing/2014/main" id="{9A76A257-816A-429E-878C-0F8848D9E720}"/>
              </a:ext>
            </a:extLst>
          </p:cNvPr>
          <p:cNvGrpSpPr/>
          <p:nvPr/>
        </p:nvGrpSpPr>
        <p:grpSpPr>
          <a:xfrm>
            <a:off x="396506" y="1380624"/>
            <a:ext cx="946798" cy="610804"/>
            <a:chOff x="5597156" y="1371602"/>
            <a:chExt cx="946798" cy="610804"/>
          </a:xfrm>
        </p:grpSpPr>
        <p:sp>
          <p:nvSpPr>
            <p:cNvPr id="9" name="Rectangle 8">
              <a:extLst>
                <a:ext uri="{FF2B5EF4-FFF2-40B4-BE49-F238E27FC236}">
                  <a16:creationId xmlns:a16="http://schemas.microsoft.com/office/drawing/2014/main" id="{43CDC1FC-105B-42B9-8710-1C1B69C4E386}"/>
                </a:ext>
              </a:extLst>
            </p:cNvPr>
            <p:cNvSpPr/>
            <p:nvPr/>
          </p:nvSpPr>
          <p:spPr>
            <a:xfrm>
              <a:off x="5597156" y="1371602"/>
              <a:ext cx="904266" cy="606053"/>
            </a:xfrm>
            <a:prstGeom prst="rect">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E503CA7C-EB0C-4809-AB4C-50480EA8231C}"/>
                </a:ext>
              </a:extLst>
            </p:cNvPr>
            <p:cNvGrpSpPr/>
            <p:nvPr/>
          </p:nvGrpSpPr>
          <p:grpSpPr>
            <a:xfrm>
              <a:off x="5639688" y="1371603"/>
              <a:ext cx="490691" cy="246221"/>
              <a:chOff x="4827184" y="1718818"/>
              <a:chExt cx="490691" cy="246221"/>
            </a:xfrm>
          </p:grpSpPr>
          <p:sp>
            <p:nvSpPr>
              <p:cNvPr id="14" name="Oval 13">
                <a:extLst>
                  <a:ext uri="{FF2B5EF4-FFF2-40B4-BE49-F238E27FC236}">
                    <a16:creationId xmlns:a16="http://schemas.microsoft.com/office/drawing/2014/main" id="{CCB2B5EE-677A-473B-A035-69434C5AC95E}"/>
                  </a:ext>
                </a:extLst>
              </p:cNvPr>
              <p:cNvSpPr>
                <a:spLocks noChangeAspect="1"/>
              </p:cNvSpPr>
              <p:nvPr/>
            </p:nvSpPr>
            <p:spPr>
              <a:xfrm>
                <a:off x="4827184" y="1786273"/>
                <a:ext cx="111313" cy="111313"/>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705CBBFC-ABEB-4841-BCF2-8A40D41BD3B0}"/>
                  </a:ext>
                </a:extLst>
              </p:cNvPr>
              <p:cNvSpPr txBox="1"/>
              <p:nvPr/>
            </p:nvSpPr>
            <p:spPr>
              <a:xfrm>
                <a:off x="4895965" y="1718818"/>
                <a:ext cx="421910" cy="246221"/>
              </a:xfrm>
              <a:prstGeom prst="rect">
                <a:avLst/>
              </a:prstGeom>
              <a:noFill/>
            </p:spPr>
            <p:txBody>
              <a:bodyPr wrap="none" rtlCol="0">
                <a:spAutoFit/>
              </a:bodyPr>
              <a:lstStyle/>
              <a:p>
                <a:r>
                  <a:rPr lang="en-US" sz="1000" dirty="0"/>
                  <a:t>- IPA</a:t>
                </a:r>
              </a:p>
            </p:txBody>
          </p:sp>
        </p:grpSp>
        <p:grpSp>
          <p:nvGrpSpPr>
            <p:cNvPr id="11" name="Group 10">
              <a:extLst>
                <a:ext uri="{FF2B5EF4-FFF2-40B4-BE49-F238E27FC236}">
                  <a16:creationId xmlns:a16="http://schemas.microsoft.com/office/drawing/2014/main" id="{12AA6E82-5E59-47FF-B46B-FAC652218843}"/>
                </a:ext>
              </a:extLst>
            </p:cNvPr>
            <p:cNvGrpSpPr/>
            <p:nvPr/>
          </p:nvGrpSpPr>
          <p:grpSpPr>
            <a:xfrm>
              <a:off x="5639688" y="1562168"/>
              <a:ext cx="904266" cy="246221"/>
              <a:chOff x="4827184" y="1718818"/>
              <a:chExt cx="904266" cy="246221"/>
            </a:xfrm>
          </p:grpSpPr>
          <p:sp>
            <p:nvSpPr>
              <p:cNvPr id="12" name="Oval 11">
                <a:extLst>
                  <a:ext uri="{FF2B5EF4-FFF2-40B4-BE49-F238E27FC236}">
                    <a16:creationId xmlns:a16="http://schemas.microsoft.com/office/drawing/2014/main" id="{67977828-F4F9-4DEF-AA6E-987DC9A5E743}"/>
                  </a:ext>
                </a:extLst>
              </p:cNvPr>
              <p:cNvSpPr>
                <a:spLocks noChangeAspect="1"/>
              </p:cNvSpPr>
              <p:nvPr/>
            </p:nvSpPr>
            <p:spPr>
              <a:xfrm>
                <a:off x="4827184" y="1786273"/>
                <a:ext cx="111313" cy="111313"/>
              </a:xfrm>
              <a:prstGeom prst="ellipse">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125A30BA-9E6A-44BA-96A3-BB43D0CEFACC}"/>
                  </a:ext>
                </a:extLst>
              </p:cNvPr>
              <p:cNvSpPr txBox="1"/>
              <p:nvPr/>
            </p:nvSpPr>
            <p:spPr>
              <a:xfrm>
                <a:off x="4895965" y="1718818"/>
                <a:ext cx="835485" cy="246221"/>
              </a:xfrm>
              <a:prstGeom prst="rect">
                <a:avLst/>
              </a:prstGeom>
              <a:noFill/>
            </p:spPr>
            <p:txBody>
              <a:bodyPr wrap="none" rtlCol="0">
                <a:spAutoFit/>
              </a:bodyPr>
              <a:lstStyle/>
              <a:p>
                <a:r>
                  <a:rPr lang="en-US" sz="1000" dirty="0"/>
                  <a:t>- Other Ale’s</a:t>
                </a:r>
              </a:p>
            </p:txBody>
          </p:sp>
        </p:grpSp>
        <p:grpSp>
          <p:nvGrpSpPr>
            <p:cNvPr id="16" name="Group 15">
              <a:extLst>
                <a:ext uri="{FF2B5EF4-FFF2-40B4-BE49-F238E27FC236}">
                  <a16:creationId xmlns:a16="http://schemas.microsoft.com/office/drawing/2014/main" id="{37B16A5F-EB8E-4D66-AAC3-4E378AE041F3}"/>
                </a:ext>
              </a:extLst>
            </p:cNvPr>
            <p:cNvGrpSpPr/>
            <p:nvPr/>
          </p:nvGrpSpPr>
          <p:grpSpPr>
            <a:xfrm>
              <a:off x="5664594" y="1736185"/>
              <a:ext cx="836080" cy="246221"/>
              <a:chOff x="4852090" y="1718818"/>
              <a:chExt cx="836080" cy="246221"/>
            </a:xfrm>
          </p:grpSpPr>
          <p:sp>
            <p:nvSpPr>
              <p:cNvPr id="17" name="Oval 16">
                <a:extLst>
                  <a:ext uri="{FF2B5EF4-FFF2-40B4-BE49-F238E27FC236}">
                    <a16:creationId xmlns:a16="http://schemas.microsoft.com/office/drawing/2014/main" id="{32BD778C-D517-4F8F-8F46-0598ECAB16CF}"/>
                  </a:ext>
                </a:extLst>
              </p:cNvPr>
              <p:cNvSpPr>
                <a:spLocks noChangeAspect="1"/>
              </p:cNvSpPr>
              <p:nvPr/>
            </p:nvSpPr>
            <p:spPr>
              <a:xfrm>
                <a:off x="4852090" y="1828969"/>
                <a:ext cx="54864" cy="54864"/>
              </a:xfrm>
              <a:prstGeom prst="ellipse">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456891A4-140E-46C7-8527-2419011CD939}"/>
                  </a:ext>
                </a:extLst>
              </p:cNvPr>
              <p:cNvSpPr txBox="1"/>
              <p:nvPr/>
            </p:nvSpPr>
            <p:spPr>
              <a:xfrm>
                <a:off x="4895965" y="1718818"/>
                <a:ext cx="792205" cy="246221"/>
              </a:xfrm>
              <a:prstGeom prst="rect">
                <a:avLst/>
              </a:prstGeom>
              <a:noFill/>
            </p:spPr>
            <p:txBody>
              <a:bodyPr wrap="none" rtlCol="0">
                <a:spAutoFit/>
              </a:bodyPr>
              <a:lstStyle/>
              <a:p>
                <a:r>
                  <a:rPr lang="en-US" sz="1000" dirty="0"/>
                  <a:t>- Grid Node</a:t>
                </a:r>
              </a:p>
            </p:txBody>
          </p:sp>
        </p:grpSp>
      </p:grpSp>
    </p:spTree>
    <p:extLst>
      <p:ext uri="{BB962C8B-B14F-4D97-AF65-F5344CB8AC3E}">
        <p14:creationId xmlns:p14="http://schemas.microsoft.com/office/powerpoint/2010/main" val="17165271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Picture 33">
            <a:extLst>
              <a:ext uri="{FF2B5EF4-FFF2-40B4-BE49-F238E27FC236}">
                <a16:creationId xmlns:a16="http://schemas.microsoft.com/office/drawing/2014/main" id="{F8C2BC8F-7B8A-4345-BBA9-46170DA30379}"/>
              </a:ext>
            </a:extLst>
          </p:cNvPr>
          <p:cNvPicPr>
            <a:picLocks noChangeAspect="1"/>
          </p:cNvPicPr>
          <p:nvPr/>
        </p:nvPicPr>
        <p:blipFill>
          <a:blip r:embed="rId2"/>
          <a:stretch>
            <a:fillRect/>
          </a:stretch>
        </p:blipFill>
        <p:spPr>
          <a:xfrm>
            <a:off x="5024979" y="1212341"/>
            <a:ext cx="3716244" cy="3716244"/>
          </a:xfrm>
          <a:prstGeom prst="rect">
            <a:avLst/>
          </a:prstGeom>
        </p:spPr>
      </p:pic>
      <p:pic>
        <p:nvPicPr>
          <p:cNvPr id="36" name="Picture 35">
            <a:extLst>
              <a:ext uri="{FF2B5EF4-FFF2-40B4-BE49-F238E27FC236}">
                <a16:creationId xmlns:a16="http://schemas.microsoft.com/office/drawing/2014/main" id="{B3DC536D-8593-44B8-9117-F2C6E13EC344}"/>
              </a:ext>
            </a:extLst>
          </p:cNvPr>
          <p:cNvPicPr>
            <a:picLocks noChangeAspect="1"/>
          </p:cNvPicPr>
          <p:nvPr/>
        </p:nvPicPr>
        <p:blipFill>
          <a:blip r:embed="rId3"/>
          <a:stretch>
            <a:fillRect/>
          </a:stretch>
        </p:blipFill>
        <p:spPr>
          <a:xfrm>
            <a:off x="649789" y="1214848"/>
            <a:ext cx="3843696" cy="3843696"/>
          </a:xfrm>
          <a:prstGeom prst="rect">
            <a:avLst/>
          </a:prstGeom>
        </p:spPr>
      </p:pic>
      <p:grpSp>
        <p:nvGrpSpPr>
          <p:cNvPr id="20" name="Group 19">
            <a:extLst>
              <a:ext uri="{FF2B5EF4-FFF2-40B4-BE49-F238E27FC236}">
                <a16:creationId xmlns:a16="http://schemas.microsoft.com/office/drawing/2014/main" id="{209A88BB-1365-43CE-805C-D74A3C5EF568}"/>
              </a:ext>
            </a:extLst>
          </p:cNvPr>
          <p:cNvGrpSpPr/>
          <p:nvPr/>
        </p:nvGrpSpPr>
        <p:grpSpPr>
          <a:xfrm>
            <a:off x="4169589" y="1472023"/>
            <a:ext cx="946798" cy="610804"/>
            <a:chOff x="5597156" y="1371602"/>
            <a:chExt cx="946798" cy="610804"/>
          </a:xfrm>
        </p:grpSpPr>
        <p:sp>
          <p:nvSpPr>
            <p:cNvPr id="21" name="Rectangle 20">
              <a:extLst>
                <a:ext uri="{FF2B5EF4-FFF2-40B4-BE49-F238E27FC236}">
                  <a16:creationId xmlns:a16="http://schemas.microsoft.com/office/drawing/2014/main" id="{DE5AF92E-08AB-4B3F-8F6C-BD1747493C54}"/>
                </a:ext>
              </a:extLst>
            </p:cNvPr>
            <p:cNvSpPr/>
            <p:nvPr/>
          </p:nvSpPr>
          <p:spPr>
            <a:xfrm>
              <a:off x="5597156" y="1371602"/>
              <a:ext cx="904266" cy="606053"/>
            </a:xfrm>
            <a:prstGeom prst="rect">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DC7206EC-48BF-4633-B17A-08B378CD8EB0}"/>
                </a:ext>
              </a:extLst>
            </p:cNvPr>
            <p:cNvGrpSpPr/>
            <p:nvPr/>
          </p:nvGrpSpPr>
          <p:grpSpPr>
            <a:xfrm>
              <a:off x="5639688" y="1371603"/>
              <a:ext cx="490691" cy="246221"/>
              <a:chOff x="4827184" y="1718818"/>
              <a:chExt cx="490691" cy="246221"/>
            </a:xfrm>
          </p:grpSpPr>
          <p:sp>
            <p:nvSpPr>
              <p:cNvPr id="29" name="Oval 28">
                <a:extLst>
                  <a:ext uri="{FF2B5EF4-FFF2-40B4-BE49-F238E27FC236}">
                    <a16:creationId xmlns:a16="http://schemas.microsoft.com/office/drawing/2014/main" id="{60AEDF9F-0448-4486-9A6C-B1625C401B7C}"/>
                  </a:ext>
                </a:extLst>
              </p:cNvPr>
              <p:cNvSpPr>
                <a:spLocks noChangeAspect="1"/>
              </p:cNvSpPr>
              <p:nvPr/>
            </p:nvSpPr>
            <p:spPr>
              <a:xfrm>
                <a:off x="4827184" y="1786273"/>
                <a:ext cx="111313" cy="111313"/>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78B81ADB-54A8-488E-825C-A3F3C8E8A229}"/>
                  </a:ext>
                </a:extLst>
              </p:cNvPr>
              <p:cNvSpPr txBox="1"/>
              <p:nvPr/>
            </p:nvSpPr>
            <p:spPr>
              <a:xfrm>
                <a:off x="4895965" y="1718818"/>
                <a:ext cx="421910" cy="246221"/>
              </a:xfrm>
              <a:prstGeom prst="rect">
                <a:avLst/>
              </a:prstGeom>
              <a:noFill/>
            </p:spPr>
            <p:txBody>
              <a:bodyPr wrap="none" rtlCol="0">
                <a:spAutoFit/>
              </a:bodyPr>
              <a:lstStyle/>
              <a:p>
                <a:r>
                  <a:rPr lang="en-US" sz="1000" dirty="0"/>
                  <a:t>- IPA</a:t>
                </a:r>
              </a:p>
            </p:txBody>
          </p:sp>
        </p:grpSp>
        <p:grpSp>
          <p:nvGrpSpPr>
            <p:cNvPr id="23" name="Group 22">
              <a:extLst>
                <a:ext uri="{FF2B5EF4-FFF2-40B4-BE49-F238E27FC236}">
                  <a16:creationId xmlns:a16="http://schemas.microsoft.com/office/drawing/2014/main" id="{6CE76F05-4E9D-4EDB-A786-47E5DC339182}"/>
                </a:ext>
              </a:extLst>
            </p:cNvPr>
            <p:cNvGrpSpPr/>
            <p:nvPr/>
          </p:nvGrpSpPr>
          <p:grpSpPr>
            <a:xfrm>
              <a:off x="5639688" y="1562168"/>
              <a:ext cx="904266" cy="246221"/>
              <a:chOff x="4827184" y="1718818"/>
              <a:chExt cx="904266" cy="246221"/>
            </a:xfrm>
          </p:grpSpPr>
          <p:sp>
            <p:nvSpPr>
              <p:cNvPr id="27" name="Oval 26">
                <a:extLst>
                  <a:ext uri="{FF2B5EF4-FFF2-40B4-BE49-F238E27FC236}">
                    <a16:creationId xmlns:a16="http://schemas.microsoft.com/office/drawing/2014/main" id="{0AC48F3F-597D-4241-820F-1A497BBD7815}"/>
                  </a:ext>
                </a:extLst>
              </p:cNvPr>
              <p:cNvSpPr>
                <a:spLocks noChangeAspect="1"/>
              </p:cNvSpPr>
              <p:nvPr/>
            </p:nvSpPr>
            <p:spPr>
              <a:xfrm>
                <a:off x="4827184" y="1786273"/>
                <a:ext cx="111313" cy="111313"/>
              </a:xfrm>
              <a:prstGeom prst="ellipse">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CD1AECC7-80CC-4FFA-955E-3FFE6AE6C698}"/>
                  </a:ext>
                </a:extLst>
              </p:cNvPr>
              <p:cNvSpPr txBox="1"/>
              <p:nvPr/>
            </p:nvSpPr>
            <p:spPr>
              <a:xfrm>
                <a:off x="4895965" y="1718818"/>
                <a:ext cx="835485" cy="246221"/>
              </a:xfrm>
              <a:prstGeom prst="rect">
                <a:avLst/>
              </a:prstGeom>
              <a:noFill/>
            </p:spPr>
            <p:txBody>
              <a:bodyPr wrap="square" rtlCol="0">
                <a:spAutoFit/>
              </a:bodyPr>
              <a:lstStyle/>
              <a:p>
                <a:r>
                  <a:rPr lang="en-US" sz="1000" dirty="0"/>
                  <a:t>- Other Ale’s</a:t>
                </a:r>
              </a:p>
            </p:txBody>
          </p:sp>
        </p:grpSp>
        <p:grpSp>
          <p:nvGrpSpPr>
            <p:cNvPr id="24" name="Group 23">
              <a:extLst>
                <a:ext uri="{FF2B5EF4-FFF2-40B4-BE49-F238E27FC236}">
                  <a16:creationId xmlns:a16="http://schemas.microsoft.com/office/drawing/2014/main" id="{BD660055-E910-4B4A-80EF-F02FEBF7E39B}"/>
                </a:ext>
              </a:extLst>
            </p:cNvPr>
            <p:cNvGrpSpPr/>
            <p:nvPr/>
          </p:nvGrpSpPr>
          <p:grpSpPr>
            <a:xfrm>
              <a:off x="5664594" y="1736185"/>
              <a:ext cx="836080" cy="246221"/>
              <a:chOff x="4852090" y="1718818"/>
              <a:chExt cx="836080" cy="246221"/>
            </a:xfrm>
          </p:grpSpPr>
          <p:sp>
            <p:nvSpPr>
              <p:cNvPr id="25" name="Oval 24">
                <a:extLst>
                  <a:ext uri="{FF2B5EF4-FFF2-40B4-BE49-F238E27FC236}">
                    <a16:creationId xmlns:a16="http://schemas.microsoft.com/office/drawing/2014/main" id="{3F5CE81D-9CB0-4DE7-B28C-ADF7D25D1C77}"/>
                  </a:ext>
                </a:extLst>
              </p:cNvPr>
              <p:cNvSpPr>
                <a:spLocks noChangeAspect="1"/>
              </p:cNvSpPr>
              <p:nvPr/>
            </p:nvSpPr>
            <p:spPr>
              <a:xfrm>
                <a:off x="4852090" y="1828969"/>
                <a:ext cx="54864" cy="54864"/>
              </a:xfrm>
              <a:prstGeom prst="ellipse">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4F9B01B9-F83E-4510-8B56-46ADCA718916}"/>
                  </a:ext>
                </a:extLst>
              </p:cNvPr>
              <p:cNvSpPr txBox="1"/>
              <p:nvPr/>
            </p:nvSpPr>
            <p:spPr>
              <a:xfrm>
                <a:off x="4895965" y="1718818"/>
                <a:ext cx="792205" cy="246221"/>
              </a:xfrm>
              <a:prstGeom prst="rect">
                <a:avLst/>
              </a:prstGeom>
              <a:noFill/>
            </p:spPr>
            <p:txBody>
              <a:bodyPr wrap="none" rtlCol="0">
                <a:spAutoFit/>
              </a:bodyPr>
              <a:lstStyle/>
              <a:p>
                <a:r>
                  <a:rPr lang="en-US" sz="1000" dirty="0"/>
                  <a:t>- Grid Node</a:t>
                </a:r>
              </a:p>
            </p:txBody>
          </p:sp>
        </p:grpSp>
      </p:grpSp>
      <p:sp>
        <p:nvSpPr>
          <p:cNvPr id="31" name="TextBox 30">
            <a:extLst>
              <a:ext uri="{FF2B5EF4-FFF2-40B4-BE49-F238E27FC236}">
                <a16:creationId xmlns:a16="http://schemas.microsoft.com/office/drawing/2014/main" id="{AC099C84-5C71-4565-A3EB-2CDD0AC6CE85}"/>
              </a:ext>
            </a:extLst>
          </p:cNvPr>
          <p:cNvSpPr txBox="1"/>
          <p:nvPr/>
        </p:nvSpPr>
        <p:spPr>
          <a:xfrm>
            <a:off x="1389985" y="1215600"/>
            <a:ext cx="2135521" cy="253916"/>
          </a:xfrm>
          <a:prstGeom prst="rect">
            <a:avLst/>
          </a:prstGeom>
          <a:noFill/>
        </p:spPr>
        <p:txBody>
          <a:bodyPr wrap="none" rtlCol="0">
            <a:spAutoFit/>
          </a:bodyPr>
          <a:lstStyle/>
          <a:p>
            <a:r>
              <a:rPr lang="en-US" sz="1050" dirty="0"/>
              <a:t>India Pale Ale Probability Heatmap</a:t>
            </a:r>
          </a:p>
        </p:txBody>
      </p:sp>
      <p:sp>
        <p:nvSpPr>
          <p:cNvPr id="32" name="TextBox 31">
            <a:extLst>
              <a:ext uri="{FF2B5EF4-FFF2-40B4-BE49-F238E27FC236}">
                <a16:creationId xmlns:a16="http://schemas.microsoft.com/office/drawing/2014/main" id="{4DC8DA35-991F-4AC7-B9B7-AC07175EC2D5}"/>
              </a:ext>
            </a:extLst>
          </p:cNvPr>
          <p:cNvSpPr txBox="1"/>
          <p:nvPr/>
        </p:nvSpPr>
        <p:spPr>
          <a:xfrm>
            <a:off x="5666624" y="1215600"/>
            <a:ext cx="1946367" cy="253916"/>
          </a:xfrm>
          <a:prstGeom prst="rect">
            <a:avLst/>
          </a:prstGeom>
          <a:noFill/>
        </p:spPr>
        <p:txBody>
          <a:bodyPr wrap="none" rtlCol="0">
            <a:spAutoFit/>
          </a:bodyPr>
          <a:lstStyle/>
          <a:p>
            <a:r>
              <a:rPr lang="en-US" sz="1050" dirty="0"/>
              <a:t>‘Other’ Ale Probability Heatmap</a:t>
            </a:r>
          </a:p>
        </p:txBody>
      </p:sp>
      <p:sp>
        <p:nvSpPr>
          <p:cNvPr id="39" name="Title 9">
            <a:extLst>
              <a:ext uri="{FF2B5EF4-FFF2-40B4-BE49-F238E27FC236}">
                <a16:creationId xmlns:a16="http://schemas.microsoft.com/office/drawing/2014/main" id="{2FDCABB1-15EC-4864-A3F9-00D7041FED06}"/>
              </a:ext>
            </a:extLst>
          </p:cNvPr>
          <p:cNvSpPr>
            <a:spLocks noGrp="1"/>
          </p:cNvSpPr>
          <p:nvPr>
            <p:ph type="title"/>
          </p:nvPr>
        </p:nvSpPr>
        <p:spPr>
          <a:xfrm>
            <a:off x="822960" y="286605"/>
            <a:ext cx="7543800" cy="846160"/>
          </a:xfrm>
        </p:spPr>
        <p:txBody>
          <a:bodyPr>
            <a:normAutofit fontScale="90000"/>
          </a:bodyPr>
          <a:lstStyle/>
          <a:p>
            <a:r>
              <a:rPr lang="en-US" sz="2800" dirty="0"/>
              <a:t>Classification Model Strategy Preview</a:t>
            </a:r>
            <a:br>
              <a:rPr lang="en-US" sz="2800" dirty="0"/>
            </a:br>
            <a:r>
              <a:rPr lang="en-US" sz="2200" i="1" dirty="0"/>
              <a:t>Interpolated</a:t>
            </a:r>
            <a:r>
              <a:rPr lang="en-US" sz="2800" dirty="0"/>
              <a:t> </a:t>
            </a:r>
            <a:r>
              <a:rPr lang="en-US" sz="2200" i="1" dirty="0"/>
              <a:t>Probability Models</a:t>
            </a:r>
            <a:endParaRPr lang="en-US" i="1" dirty="0"/>
          </a:p>
        </p:txBody>
      </p:sp>
      <p:sp>
        <p:nvSpPr>
          <p:cNvPr id="40" name="Rectangle 39">
            <a:extLst>
              <a:ext uri="{FF2B5EF4-FFF2-40B4-BE49-F238E27FC236}">
                <a16:creationId xmlns:a16="http://schemas.microsoft.com/office/drawing/2014/main" id="{DC64E242-F451-4749-A20F-5A4698A336C5}"/>
              </a:ext>
            </a:extLst>
          </p:cNvPr>
          <p:cNvSpPr/>
          <p:nvPr/>
        </p:nvSpPr>
        <p:spPr>
          <a:xfrm>
            <a:off x="1000702" y="5044444"/>
            <a:ext cx="3039177" cy="228355"/>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Visualizations</a:t>
            </a:r>
            <a:endParaRPr lang="en-US" dirty="0"/>
          </a:p>
        </p:txBody>
      </p:sp>
      <p:sp>
        <p:nvSpPr>
          <p:cNvPr id="41" name="TextBox 40">
            <a:extLst>
              <a:ext uri="{FF2B5EF4-FFF2-40B4-BE49-F238E27FC236}">
                <a16:creationId xmlns:a16="http://schemas.microsoft.com/office/drawing/2014/main" id="{31D21D21-41E7-42F8-984F-DA506D9BA947}"/>
              </a:ext>
            </a:extLst>
          </p:cNvPr>
          <p:cNvSpPr txBox="1"/>
          <p:nvPr/>
        </p:nvSpPr>
        <p:spPr>
          <a:xfrm>
            <a:off x="1008293" y="5301498"/>
            <a:ext cx="3023995" cy="1061829"/>
          </a:xfrm>
          <a:prstGeom prst="rect">
            <a:avLst/>
          </a:prstGeom>
          <a:noFill/>
        </p:spPr>
        <p:txBody>
          <a:bodyPr wrap="square" rtlCol="0">
            <a:spAutoFit/>
          </a:bodyPr>
          <a:lstStyle/>
          <a:p>
            <a:pPr marL="171450" indent="-171450">
              <a:buFont typeface="Arial" panose="020B0604020202020204" pitchFamily="34" charset="0"/>
              <a:buChar char="•"/>
            </a:pPr>
            <a:r>
              <a:rPr lang="en-US" sz="1050" dirty="0"/>
              <a:t>Using the probabilities calculated for each grid node, interpolated heatmap models were generated for both IPA and Other Ale styles.</a:t>
            </a:r>
          </a:p>
          <a:p>
            <a:pPr marL="171450" indent="-171450">
              <a:buFont typeface="Arial" panose="020B0604020202020204" pitchFamily="34" charset="0"/>
              <a:buChar char="•"/>
            </a:pPr>
            <a:r>
              <a:rPr lang="en-US" sz="1050" dirty="0"/>
              <a:t>These models can be directly referenced by the client to test any point(s) for which ABV &amp; IBU’s  are available.</a:t>
            </a:r>
          </a:p>
        </p:txBody>
      </p:sp>
      <p:sp>
        <p:nvSpPr>
          <p:cNvPr id="42" name="Rectangle 41">
            <a:extLst>
              <a:ext uri="{FF2B5EF4-FFF2-40B4-BE49-F238E27FC236}">
                <a16:creationId xmlns:a16="http://schemas.microsoft.com/office/drawing/2014/main" id="{B17DF8AF-4E60-43D1-B44A-B4C0049CE573}"/>
              </a:ext>
            </a:extLst>
          </p:cNvPr>
          <p:cNvSpPr/>
          <p:nvPr/>
        </p:nvSpPr>
        <p:spPr>
          <a:xfrm>
            <a:off x="5130013" y="5044444"/>
            <a:ext cx="3039177" cy="228355"/>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Observations</a:t>
            </a:r>
            <a:endParaRPr lang="en-US" dirty="0"/>
          </a:p>
        </p:txBody>
      </p:sp>
      <p:sp>
        <p:nvSpPr>
          <p:cNvPr id="43" name="TextBox 42">
            <a:extLst>
              <a:ext uri="{FF2B5EF4-FFF2-40B4-BE49-F238E27FC236}">
                <a16:creationId xmlns:a16="http://schemas.microsoft.com/office/drawing/2014/main" id="{C3C29DF8-D43A-46BA-A423-F676F781A74B}"/>
              </a:ext>
            </a:extLst>
          </p:cNvPr>
          <p:cNvSpPr txBox="1"/>
          <p:nvPr/>
        </p:nvSpPr>
        <p:spPr>
          <a:xfrm>
            <a:off x="5130013" y="5298269"/>
            <a:ext cx="3023995" cy="1061829"/>
          </a:xfrm>
          <a:prstGeom prst="rect">
            <a:avLst/>
          </a:prstGeom>
          <a:noFill/>
        </p:spPr>
        <p:txBody>
          <a:bodyPr wrap="square" rtlCol="0">
            <a:spAutoFit/>
          </a:bodyPr>
          <a:lstStyle/>
          <a:p>
            <a:pPr marL="228600" indent="-228600">
              <a:buFont typeface="Arial" panose="020B0604020202020204" pitchFamily="34" charset="0"/>
              <a:buChar char="•"/>
            </a:pPr>
            <a:r>
              <a:rPr lang="en-US" sz="1050" dirty="0"/>
              <a:t>Probabilities greater than 50% for a given Ale style will be the best-guess output from the k-NN model but it’s important that the users understand which zones have the highest and lowest confidences.</a:t>
            </a:r>
          </a:p>
          <a:p>
            <a:pPr marL="228600" indent="-228600">
              <a:buAutoNum type="alphaUcParenR"/>
            </a:pPr>
            <a:endParaRPr lang="en-US" sz="1050" dirty="0"/>
          </a:p>
        </p:txBody>
      </p:sp>
    </p:spTree>
    <p:extLst>
      <p:ext uri="{BB962C8B-B14F-4D97-AF65-F5344CB8AC3E}">
        <p14:creationId xmlns:p14="http://schemas.microsoft.com/office/powerpoint/2010/main" val="15947176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961A7-9572-41CF-9782-A693B683B1EC}"/>
              </a:ext>
            </a:extLst>
          </p:cNvPr>
          <p:cNvSpPr>
            <a:spLocks noGrp="1"/>
          </p:cNvSpPr>
          <p:nvPr>
            <p:ph type="title"/>
          </p:nvPr>
        </p:nvSpPr>
        <p:spPr/>
        <p:txBody>
          <a:bodyPr/>
          <a:lstStyle/>
          <a:p>
            <a:r>
              <a:rPr lang="en-US" dirty="0"/>
              <a:t>Appendix</a:t>
            </a:r>
          </a:p>
        </p:txBody>
      </p:sp>
    </p:spTree>
    <p:extLst>
      <p:ext uri="{BB962C8B-B14F-4D97-AF65-F5344CB8AC3E}">
        <p14:creationId xmlns:p14="http://schemas.microsoft.com/office/powerpoint/2010/main" val="40963212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538BF1D-4E47-4BCF-A8F9-12838CB87E75}"/>
              </a:ext>
            </a:extLst>
          </p:cNvPr>
          <p:cNvPicPr>
            <a:picLocks noChangeAspect="1"/>
          </p:cNvPicPr>
          <p:nvPr/>
        </p:nvPicPr>
        <p:blipFill>
          <a:blip r:embed="rId2"/>
          <a:stretch>
            <a:fillRect/>
          </a:stretch>
        </p:blipFill>
        <p:spPr>
          <a:xfrm>
            <a:off x="2348918" y="1415642"/>
            <a:ext cx="4923988" cy="4923988"/>
          </a:xfrm>
          <a:prstGeom prst="rect">
            <a:avLst/>
          </a:prstGeom>
        </p:spPr>
      </p:pic>
      <p:sp>
        <p:nvSpPr>
          <p:cNvPr id="7" name="Title 9">
            <a:extLst>
              <a:ext uri="{FF2B5EF4-FFF2-40B4-BE49-F238E27FC236}">
                <a16:creationId xmlns:a16="http://schemas.microsoft.com/office/drawing/2014/main" id="{4C1A6C2F-A609-44C4-B541-B52D12E21E73}"/>
              </a:ext>
            </a:extLst>
          </p:cNvPr>
          <p:cNvSpPr>
            <a:spLocks noGrp="1"/>
          </p:cNvSpPr>
          <p:nvPr>
            <p:ph type="title"/>
          </p:nvPr>
        </p:nvSpPr>
        <p:spPr>
          <a:xfrm>
            <a:off x="822960" y="286605"/>
            <a:ext cx="7543800" cy="846160"/>
          </a:xfrm>
        </p:spPr>
        <p:txBody>
          <a:bodyPr>
            <a:normAutofit fontScale="90000"/>
          </a:bodyPr>
          <a:lstStyle/>
          <a:p>
            <a:r>
              <a:rPr lang="en-US" sz="2800" dirty="0"/>
              <a:t>EDA Visualization</a:t>
            </a:r>
            <a:br>
              <a:rPr lang="en-US" sz="2800" dirty="0"/>
            </a:br>
            <a:r>
              <a:rPr lang="en-US" sz="2800" i="1" dirty="0"/>
              <a:t>Per Capita Consumption by State – All 50 States </a:t>
            </a:r>
            <a:endParaRPr lang="en-US" i="1" dirty="0"/>
          </a:p>
        </p:txBody>
      </p:sp>
    </p:spTree>
    <p:extLst>
      <p:ext uri="{BB962C8B-B14F-4D97-AF65-F5344CB8AC3E}">
        <p14:creationId xmlns:p14="http://schemas.microsoft.com/office/powerpoint/2010/main" val="18123843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5B007E7-2C2B-4923-B5DB-6CDAE45B3989}"/>
              </a:ext>
            </a:extLst>
          </p:cNvPr>
          <p:cNvPicPr>
            <a:picLocks noChangeAspect="1"/>
          </p:cNvPicPr>
          <p:nvPr/>
        </p:nvPicPr>
        <p:blipFill>
          <a:blip r:embed="rId2"/>
          <a:stretch>
            <a:fillRect/>
          </a:stretch>
        </p:blipFill>
        <p:spPr>
          <a:xfrm>
            <a:off x="1961146" y="1371599"/>
            <a:ext cx="4906879" cy="4906879"/>
          </a:xfrm>
          <a:prstGeom prst="rect">
            <a:avLst/>
          </a:prstGeom>
        </p:spPr>
      </p:pic>
      <p:sp>
        <p:nvSpPr>
          <p:cNvPr id="8" name="Title 9">
            <a:extLst>
              <a:ext uri="{FF2B5EF4-FFF2-40B4-BE49-F238E27FC236}">
                <a16:creationId xmlns:a16="http://schemas.microsoft.com/office/drawing/2014/main" id="{ED677B08-6E80-48B7-BF27-FAEC3AB13385}"/>
              </a:ext>
            </a:extLst>
          </p:cNvPr>
          <p:cNvSpPr>
            <a:spLocks noGrp="1"/>
          </p:cNvSpPr>
          <p:nvPr>
            <p:ph type="title"/>
          </p:nvPr>
        </p:nvSpPr>
        <p:spPr>
          <a:xfrm>
            <a:off x="822960" y="286605"/>
            <a:ext cx="7543800" cy="846160"/>
          </a:xfrm>
        </p:spPr>
        <p:txBody>
          <a:bodyPr>
            <a:normAutofit fontScale="90000"/>
          </a:bodyPr>
          <a:lstStyle/>
          <a:p>
            <a:r>
              <a:rPr lang="en-US" sz="2800" dirty="0"/>
              <a:t>EDA Visualization</a:t>
            </a:r>
            <a:br>
              <a:rPr lang="en-US" sz="2800" dirty="0"/>
            </a:br>
            <a:r>
              <a:rPr lang="en-US" sz="2800" i="1" dirty="0"/>
              <a:t>State Brewery Count – All 50 States </a:t>
            </a:r>
            <a:endParaRPr lang="en-US" i="1" dirty="0"/>
          </a:p>
        </p:txBody>
      </p:sp>
    </p:spTree>
    <p:extLst>
      <p:ext uri="{BB962C8B-B14F-4D97-AF65-F5344CB8AC3E}">
        <p14:creationId xmlns:p14="http://schemas.microsoft.com/office/powerpoint/2010/main" val="2703324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FB85AD4-1226-4ED9-A49D-8435F18AC5E3}"/>
              </a:ext>
            </a:extLst>
          </p:cNvPr>
          <p:cNvPicPr>
            <a:picLocks noChangeAspect="1"/>
          </p:cNvPicPr>
          <p:nvPr/>
        </p:nvPicPr>
        <p:blipFill>
          <a:blip r:embed="rId2"/>
          <a:stretch>
            <a:fillRect/>
          </a:stretch>
        </p:blipFill>
        <p:spPr>
          <a:xfrm>
            <a:off x="1972132" y="1418290"/>
            <a:ext cx="4933188" cy="4933188"/>
          </a:xfrm>
          <a:prstGeom prst="rect">
            <a:avLst/>
          </a:prstGeom>
        </p:spPr>
      </p:pic>
      <p:sp>
        <p:nvSpPr>
          <p:cNvPr id="5" name="Title 9">
            <a:extLst>
              <a:ext uri="{FF2B5EF4-FFF2-40B4-BE49-F238E27FC236}">
                <a16:creationId xmlns:a16="http://schemas.microsoft.com/office/drawing/2014/main" id="{1B43CFEA-4AA5-472B-BD89-F3DACD113A6B}"/>
              </a:ext>
            </a:extLst>
          </p:cNvPr>
          <p:cNvSpPr>
            <a:spLocks noGrp="1"/>
          </p:cNvSpPr>
          <p:nvPr>
            <p:ph type="title"/>
          </p:nvPr>
        </p:nvSpPr>
        <p:spPr>
          <a:xfrm>
            <a:off x="822960" y="286605"/>
            <a:ext cx="7543800" cy="846160"/>
          </a:xfrm>
        </p:spPr>
        <p:txBody>
          <a:bodyPr>
            <a:normAutofit fontScale="90000"/>
          </a:bodyPr>
          <a:lstStyle/>
          <a:p>
            <a:r>
              <a:rPr lang="en-US" sz="2800" dirty="0"/>
              <a:t>EDA Visualization</a:t>
            </a:r>
            <a:br>
              <a:rPr lang="en-US" sz="2800" dirty="0"/>
            </a:br>
            <a:r>
              <a:rPr lang="en-US" sz="2800" i="1" dirty="0"/>
              <a:t>Brewery Count per Capita – All 50 States</a:t>
            </a:r>
            <a:endParaRPr lang="en-US" i="1" dirty="0"/>
          </a:p>
        </p:txBody>
      </p:sp>
    </p:spTree>
    <p:extLst>
      <p:ext uri="{BB962C8B-B14F-4D97-AF65-F5344CB8AC3E}">
        <p14:creationId xmlns:p14="http://schemas.microsoft.com/office/powerpoint/2010/main" val="4027086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9CA071E-21F7-4F86-A951-35865A4F26F7}"/>
              </a:ext>
            </a:extLst>
          </p:cNvPr>
          <p:cNvPicPr>
            <a:picLocks noChangeAspect="1"/>
          </p:cNvPicPr>
          <p:nvPr/>
        </p:nvPicPr>
        <p:blipFill>
          <a:blip r:embed="rId2"/>
          <a:stretch>
            <a:fillRect/>
          </a:stretch>
        </p:blipFill>
        <p:spPr>
          <a:xfrm>
            <a:off x="2105406" y="1395483"/>
            <a:ext cx="4933188" cy="4933188"/>
          </a:xfrm>
          <a:prstGeom prst="rect">
            <a:avLst/>
          </a:prstGeom>
        </p:spPr>
      </p:pic>
      <p:sp>
        <p:nvSpPr>
          <p:cNvPr id="5" name="Title 9">
            <a:extLst>
              <a:ext uri="{FF2B5EF4-FFF2-40B4-BE49-F238E27FC236}">
                <a16:creationId xmlns:a16="http://schemas.microsoft.com/office/drawing/2014/main" id="{49810E38-D0F4-4893-B880-AB2ABA0DE631}"/>
              </a:ext>
            </a:extLst>
          </p:cNvPr>
          <p:cNvSpPr>
            <a:spLocks noGrp="1"/>
          </p:cNvSpPr>
          <p:nvPr>
            <p:ph type="title"/>
          </p:nvPr>
        </p:nvSpPr>
        <p:spPr>
          <a:xfrm>
            <a:off x="822960" y="286605"/>
            <a:ext cx="7543800" cy="846160"/>
          </a:xfrm>
        </p:spPr>
        <p:txBody>
          <a:bodyPr>
            <a:normAutofit fontScale="90000"/>
          </a:bodyPr>
          <a:lstStyle/>
          <a:p>
            <a:r>
              <a:rPr lang="en-US" sz="2800" dirty="0"/>
              <a:t>EDA Visualization</a:t>
            </a:r>
            <a:br>
              <a:rPr lang="en-US" sz="2800" dirty="0"/>
            </a:br>
            <a:r>
              <a:rPr lang="en-US" sz="2800" i="1" dirty="0"/>
              <a:t>Median ABV by State– All 50 States</a:t>
            </a:r>
            <a:endParaRPr lang="en-US" i="1" dirty="0"/>
          </a:p>
        </p:txBody>
      </p:sp>
    </p:spTree>
    <p:extLst>
      <p:ext uri="{BB962C8B-B14F-4D97-AF65-F5344CB8AC3E}">
        <p14:creationId xmlns:p14="http://schemas.microsoft.com/office/powerpoint/2010/main" val="29756067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97CC701-6E94-4090-AB01-EC5AF06E9334}"/>
              </a:ext>
            </a:extLst>
          </p:cNvPr>
          <p:cNvPicPr>
            <a:picLocks noChangeAspect="1"/>
          </p:cNvPicPr>
          <p:nvPr/>
        </p:nvPicPr>
        <p:blipFill>
          <a:blip r:embed="rId2"/>
          <a:stretch>
            <a:fillRect/>
          </a:stretch>
        </p:blipFill>
        <p:spPr>
          <a:xfrm>
            <a:off x="1996554" y="1372169"/>
            <a:ext cx="4933188" cy="4933188"/>
          </a:xfrm>
          <a:prstGeom prst="rect">
            <a:avLst/>
          </a:prstGeom>
        </p:spPr>
      </p:pic>
      <p:sp>
        <p:nvSpPr>
          <p:cNvPr id="5" name="Title 9">
            <a:extLst>
              <a:ext uri="{FF2B5EF4-FFF2-40B4-BE49-F238E27FC236}">
                <a16:creationId xmlns:a16="http://schemas.microsoft.com/office/drawing/2014/main" id="{01E41EBE-A17B-4612-9F28-5CCB4A8BAFBC}"/>
              </a:ext>
            </a:extLst>
          </p:cNvPr>
          <p:cNvSpPr>
            <a:spLocks noGrp="1"/>
          </p:cNvSpPr>
          <p:nvPr>
            <p:ph type="title"/>
          </p:nvPr>
        </p:nvSpPr>
        <p:spPr>
          <a:xfrm>
            <a:off x="822960" y="286605"/>
            <a:ext cx="7543800" cy="846160"/>
          </a:xfrm>
        </p:spPr>
        <p:txBody>
          <a:bodyPr>
            <a:normAutofit fontScale="90000"/>
          </a:bodyPr>
          <a:lstStyle/>
          <a:p>
            <a:r>
              <a:rPr lang="en-US" sz="2800" dirty="0"/>
              <a:t>EDA Visualization</a:t>
            </a:r>
            <a:br>
              <a:rPr lang="en-US" sz="2800" dirty="0"/>
            </a:br>
            <a:r>
              <a:rPr lang="en-US" sz="2800" i="1" dirty="0"/>
              <a:t>Median IBU by State – All 50 States</a:t>
            </a:r>
            <a:endParaRPr lang="en-US" i="1" dirty="0"/>
          </a:p>
        </p:txBody>
      </p:sp>
    </p:spTree>
    <p:extLst>
      <p:ext uri="{BB962C8B-B14F-4D97-AF65-F5344CB8AC3E}">
        <p14:creationId xmlns:p14="http://schemas.microsoft.com/office/powerpoint/2010/main" val="3164976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BF7375A-A80B-43DD-ACE5-249F42AD9731}"/>
              </a:ext>
            </a:extLst>
          </p:cNvPr>
          <p:cNvPicPr>
            <a:picLocks noChangeAspect="1"/>
          </p:cNvPicPr>
          <p:nvPr/>
        </p:nvPicPr>
        <p:blipFill>
          <a:blip r:embed="rId2"/>
          <a:stretch>
            <a:fillRect/>
          </a:stretch>
        </p:blipFill>
        <p:spPr>
          <a:xfrm>
            <a:off x="1982906" y="1317578"/>
            <a:ext cx="4933188" cy="4933188"/>
          </a:xfrm>
          <a:prstGeom prst="rect">
            <a:avLst/>
          </a:prstGeom>
        </p:spPr>
      </p:pic>
      <p:sp>
        <p:nvSpPr>
          <p:cNvPr id="4" name="Title 9">
            <a:extLst>
              <a:ext uri="{FF2B5EF4-FFF2-40B4-BE49-F238E27FC236}">
                <a16:creationId xmlns:a16="http://schemas.microsoft.com/office/drawing/2014/main" id="{205E55D7-7D6B-4CA9-A294-42C58DD4527A}"/>
              </a:ext>
            </a:extLst>
          </p:cNvPr>
          <p:cNvSpPr>
            <a:spLocks noGrp="1"/>
          </p:cNvSpPr>
          <p:nvPr>
            <p:ph type="title"/>
          </p:nvPr>
        </p:nvSpPr>
        <p:spPr>
          <a:xfrm>
            <a:off x="822960" y="286605"/>
            <a:ext cx="7543800" cy="846160"/>
          </a:xfrm>
        </p:spPr>
        <p:txBody>
          <a:bodyPr>
            <a:normAutofit fontScale="90000"/>
          </a:bodyPr>
          <a:lstStyle/>
          <a:p>
            <a:r>
              <a:rPr lang="en-US" sz="2800" dirty="0"/>
              <a:t>EDA Visualization</a:t>
            </a:r>
            <a:br>
              <a:rPr lang="en-US" sz="2800" dirty="0"/>
            </a:br>
            <a:r>
              <a:rPr lang="en-US" sz="2800" i="1" dirty="0"/>
              <a:t>Max ABV by State – All 50 States</a:t>
            </a:r>
            <a:endParaRPr lang="en-US" i="1" dirty="0"/>
          </a:p>
        </p:txBody>
      </p:sp>
    </p:spTree>
    <p:extLst>
      <p:ext uri="{BB962C8B-B14F-4D97-AF65-F5344CB8AC3E}">
        <p14:creationId xmlns:p14="http://schemas.microsoft.com/office/powerpoint/2010/main" val="34572862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6D4D01C-9182-4BE8-86D1-8F5D47E98157}"/>
              </a:ext>
            </a:extLst>
          </p:cNvPr>
          <p:cNvPicPr>
            <a:picLocks noChangeAspect="1"/>
          </p:cNvPicPr>
          <p:nvPr/>
        </p:nvPicPr>
        <p:blipFill>
          <a:blip r:embed="rId2"/>
          <a:stretch>
            <a:fillRect/>
          </a:stretch>
        </p:blipFill>
        <p:spPr>
          <a:xfrm>
            <a:off x="2141914" y="1331225"/>
            <a:ext cx="4933188" cy="4933188"/>
          </a:xfrm>
          <a:prstGeom prst="rect">
            <a:avLst/>
          </a:prstGeom>
        </p:spPr>
      </p:pic>
      <p:sp>
        <p:nvSpPr>
          <p:cNvPr id="5" name="Title 9">
            <a:extLst>
              <a:ext uri="{FF2B5EF4-FFF2-40B4-BE49-F238E27FC236}">
                <a16:creationId xmlns:a16="http://schemas.microsoft.com/office/drawing/2014/main" id="{0BE5406F-7BE6-48BF-A142-7E117875C7C4}"/>
              </a:ext>
            </a:extLst>
          </p:cNvPr>
          <p:cNvSpPr>
            <a:spLocks noGrp="1"/>
          </p:cNvSpPr>
          <p:nvPr>
            <p:ph type="title"/>
          </p:nvPr>
        </p:nvSpPr>
        <p:spPr>
          <a:xfrm>
            <a:off x="822960" y="286605"/>
            <a:ext cx="7543800" cy="846160"/>
          </a:xfrm>
        </p:spPr>
        <p:txBody>
          <a:bodyPr>
            <a:normAutofit fontScale="90000"/>
          </a:bodyPr>
          <a:lstStyle/>
          <a:p>
            <a:r>
              <a:rPr lang="en-US" sz="2800" dirty="0"/>
              <a:t>EDA Visualization</a:t>
            </a:r>
            <a:br>
              <a:rPr lang="en-US" sz="2800" dirty="0"/>
            </a:br>
            <a:r>
              <a:rPr lang="en-US" sz="2800" i="1" dirty="0"/>
              <a:t>Max IBU by State – All 50 States</a:t>
            </a:r>
            <a:endParaRPr lang="en-US" i="1" dirty="0"/>
          </a:p>
        </p:txBody>
      </p:sp>
    </p:spTree>
    <p:extLst>
      <p:ext uri="{BB962C8B-B14F-4D97-AF65-F5344CB8AC3E}">
        <p14:creationId xmlns:p14="http://schemas.microsoft.com/office/powerpoint/2010/main" val="3778657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4A731-1AFA-46C9-95F9-B8449EF05CE0}"/>
              </a:ext>
            </a:extLst>
          </p:cNvPr>
          <p:cNvSpPr>
            <a:spLocks noGrp="1"/>
          </p:cNvSpPr>
          <p:nvPr>
            <p:ph type="title"/>
          </p:nvPr>
        </p:nvSpPr>
        <p:spPr/>
        <p:txBody>
          <a:bodyPr>
            <a:noAutofit/>
          </a:bodyPr>
          <a:lstStyle/>
          <a:p>
            <a:r>
              <a:rPr lang="en-US" sz="3200" dirty="0"/>
              <a:t>Project Description &amp; Deliverables</a:t>
            </a:r>
          </a:p>
        </p:txBody>
      </p:sp>
      <p:sp>
        <p:nvSpPr>
          <p:cNvPr id="3" name="Content Placeholder 2">
            <a:extLst>
              <a:ext uri="{FF2B5EF4-FFF2-40B4-BE49-F238E27FC236}">
                <a16:creationId xmlns:a16="http://schemas.microsoft.com/office/drawing/2014/main" id="{B5C7D800-8F21-4E8E-AD4E-6B4C011AE9AC}"/>
              </a:ext>
            </a:extLst>
          </p:cNvPr>
          <p:cNvSpPr>
            <a:spLocks noGrp="1"/>
          </p:cNvSpPr>
          <p:nvPr>
            <p:ph idx="1"/>
          </p:nvPr>
        </p:nvSpPr>
        <p:spPr/>
        <p:txBody>
          <a:bodyPr>
            <a:normAutofit/>
          </a:bodyPr>
          <a:lstStyle/>
          <a:p>
            <a:r>
              <a:rPr lang="en-US" b="1" dirty="0"/>
              <a:t>Project Description:</a:t>
            </a:r>
            <a:r>
              <a:rPr lang="en-US" dirty="0"/>
              <a:t> </a:t>
            </a:r>
            <a:r>
              <a:rPr lang="en-US" dirty="0" err="1"/>
              <a:t>Brewtastic</a:t>
            </a:r>
            <a:r>
              <a:rPr lang="en-US" dirty="0"/>
              <a:t> Analytics Inc was engaged by Anheuser-Busch InBev (Budweiser - NYSE: BUD) to study and provide a catalog of relevant statistics &amp; further insights concerning general brewery and craft beer style trends across the United States.</a:t>
            </a:r>
          </a:p>
          <a:p>
            <a:endParaRPr lang="en-US" dirty="0"/>
          </a:p>
          <a:p>
            <a:r>
              <a:rPr lang="en-US" dirty="0"/>
              <a:t>The client requested these specific questions below to be addressed, along with any other material trends identified by </a:t>
            </a:r>
            <a:r>
              <a:rPr lang="en-US" dirty="0" err="1"/>
              <a:t>Brewtastic</a:t>
            </a:r>
            <a:r>
              <a:rPr lang="en-US" dirty="0"/>
              <a:t>:</a:t>
            </a:r>
            <a:endParaRPr lang="en-US" sz="1600" dirty="0"/>
          </a:p>
          <a:p>
            <a:r>
              <a:rPr lang="en-US" sz="1600" dirty="0"/>
              <a:t>1) How many breweries are present in each state?</a:t>
            </a:r>
          </a:p>
          <a:p>
            <a:r>
              <a:rPr lang="en-US" sz="1600" dirty="0"/>
              <a:t>2) What are the median ABV (Alcohol By Volume) and IBU (international Bitterness Units) for each state?</a:t>
            </a:r>
          </a:p>
          <a:p>
            <a:r>
              <a:rPr lang="en-US" sz="1600" dirty="0"/>
              <a:t>3) Which state has the maximum ABV?  Which state has the most bitter beer?</a:t>
            </a:r>
          </a:p>
          <a:p>
            <a:r>
              <a:rPr lang="en-US" sz="1600" dirty="0"/>
              <a:t>4) Is there any apparent relationship between bitterness and alcoholic content?</a:t>
            </a:r>
          </a:p>
        </p:txBody>
      </p:sp>
    </p:spTree>
    <p:extLst>
      <p:ext uri="{BB962C8B-B14F-4D97-AF65-F5344CB8AC3E}">
        <p14:creationId xmlns:p14="http://schemas.microsoft.com/office/powerpoint/2010/main" val="19848700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4A731-1AFA-46C9-95F9-B8449EF05CE0}"/>
              </a:ext>
            </a:extLst>
          </p:cNvPr>
          <p:cNvSpPr>
            <a:spLocks noGrp="1"/>
          </p:cNvSpPr>
          <p:nvPr>
            <p:ph type="title"/>
          </p:nvPr>
        </p:nvSpPr>
        <p:spPr/>
        <p:txBody>
          <a:bodyPr>
            <a:noAutofit/>
          </a:bodyPr>
          <a:lstStyle/>
          <a:p>
            <a:r>
              <a:rPr lang="en-US" sz="3600" dirty="0"/>
              <a:t>Data Sources &amp; Quality Control</a:t>
            </a:r>
          </a:p>
        </p:txBody>
      </p:sp>
      <p:sp>
        <p:nvSpPr>
          <p:cNvPr id="3" name="Content Placeholder 2">
            <a:extLst>
              <a:ext uri="{FF2B5EF4-FFF2-40B4-BE49-F238E27FC236}">
                <a16:creationId xmlns:a16="http://schemas.microsoft.com/office/drawing/2014/main" id="{B5C7D800-8F21-4E8E-AD4E-6B4C011AE9AC}"/>
              </a:ext>
            </a:extLst>
          </p:cNvPr>
          <p:cNvSpPr>
            <a:spLocks noGrp="1"/>
          </p:cNvSpPr>
          <p:nvPr>
            <p:ph idx="1"/>
          </p:nvPr>
        </p:nvSpPr>
        <p:spPr/>
        <p:txBody>
          <a:bodyPr>
            <a:normAutofit fontScale="92500" lnSpcReduction="10000"/>
          </a:bodyPr>
          <a:lstStyle/>
          <a:p>
            <a:r>
              <a:rPr lang="en-US" b="1" dirty="0"/>
              <a:t>Sources</a:t>
            </a:r>
            <a:r>
              <a:rPr lang="en-US" dirty="0"/>
              <a:t>:</a:t>
            </a:r>
          </a:p>
          <a:p>
            <a:r>
              <a:rPr lang="en-US" dirty="0"/>
              <a:t>1) The US craft beer (‘Beers.csv’) and US breweries (‘Breweries.csv’) datasets were provided by the client.</a:t>
            </a:r>
          </a:p>
          <a:p>
            <a:r>
              <a:rPr lang="en-US" dirty="0"/>
              <a:t>2) Data for 2020 annual total consumption of beer per state and per capita by state were sourced from World Population Review which can be found at </a:t>
            </a:r>
            <a:r>
              <a:rPr lang="en-US" sz="1600" dirty="0">
                <a:solidFill>
                  <a:srgbClr val="0070C0"/>
                </a:solidFill>
                <a:hlinkClick r:id="rId2"/>
              </a:rPr>
              <a:t>https://worldpopulationreview.com/state-rankings/alcohol-consumption-by-state</a:t>
            </a:r>
            <a:endParaRPr lang="en-US" sz="1600" dirty="0">
              <a:solidFill>
                <a:srgbClr val="0070C0"/>
              </a:solidFill>
            </a:endParaRPr>
          </a:p>
          <a:p>
            <a:endParaRPr lang="en-US" sz="1600" dirty="0">
              <a:solidFill>
                <a:srgbClr val="0070C0"/>
              </a:solidFill>
            </a:endParaRPr>
          </a:p>
          <a:p>
            <a:r>
              <a:rPr lang="en-US" sz="1600" b="1" dirty="0">
                <a:solidFill>
                  <a:schemeClr val="tx1"/>
                </a:solidFill>
              </a:rPr>
              <a:t>Data Quality Control:</a:t>
            </a:r>
          </a:p>
          <a:p>
            <a:pPr marL="201168" lvl="1" indent="0">
              <a:buNone/>
            </a:pPr>
            <a:r>
              <a:rPr lang="en-US" sz="1400" dirty="0">
                <a:solidFill>
                  <a:schemeClr val="tx1"/>
                </a:solidFill>
              </a:rPr>
              <a:t>Beers.csv - Total rows: 2410</a:t>
            </a:r>
          </a:p>
          <a:p>
            <a:pPr lvl="2"/>
            <a:r>
              <a:rPr lang="en-US" dirty="0">
                <a:solidFill>
                  <a:schemeClr val="tx1"/>
                </a:solidFill>
              </a:rPr>
              <a:t>ABV: 62 nulls</a:t>
            </a:r>
          </a:p>
          <a:p>
            <a:pPr lvl="2"/>
            <a:r>
              <a:rPr lang="en-US" dirty="0">
                <a:solidFill>
                  <a:schemeClr val="tx1"/>
                </a:solidFill>
              </a:rPr>
              <a:t>IBU: 1005 nulls (52 entries not included in the analysis)</a:t>
            </a:r>
          </a:p>
          <a:p>
            <a:pPr marL="0" indent="0">
              <a:buNone/>
            </a:pPr>
            <a:r>
              <a:rPr lang="en-US" sz="1600" dirty="0">
                <a:solidFill>
                  <a:schemeClr val="tx1"/>
                </a:solidFill>
              </a:rPr>
              <a:t>Missing values were populated with median or mean values from it’s given beer style population.  </a:t>
            </a:r>
          </a:p>
          <a:p>
            <a:pPr marL="0" indent="0">
              <a:buNone/>
            </a:pPr>
            <a:r>
              <a:rPr lang="en-US" sz="1600" dirty="0">
                <a:solidFill>
                  <a:schemeClr val="tx1"/>
                </a:solidFill>
              </a:rPr>
              <a:t>There were 52 entries with no IBU information/statistics for their specific style and were not included in the analysis.</a:t>
            </a:r>
          </a:p>
        </p:txBody>
      </p:sp>
    </p:spTree>
    <p:extLst>
      <p:ext uri="{BB962C8B-B14F-4D97-AF65-F5344CB8AC3E}">
        <p14:creationId xmlns:p14="http://schemas.microsoft.com/office/powerpoint/2010/main" val="27766600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180FDC3-3363-44CC-B0F1-102B3ECC5E46}"/>
              </a:ext>
            </a:extLst>
          </p:cNvPr>
          <p:cNvPicPr>
            <a:picLocks noChangeAspect="1"/>
          </p:cNvPicPr>
          <p:nvPr/>
        </p:nvPicPr>
        <p:blipFill>
          <a:blip r:embed="rId2"/>
          <a:stretch>
            <a:fillRect/>
          </a:stretch>
        </p:blipFill>
        <p:spPr>
          <a:xfrm>
            <a:off x="1327692" y="3489036"/>
            <a:ext cx="2896172" cy="2891790"/>
          </a:xfrm>
          <a:prstGeom prst="rect">
            <a:avLst/>
          </a:prstGeom>
        </p:spPr>
      </p:pic>
      <p:sp>
        <p:nvSpPr>
          <p:cNvPr id="10" name="Title 9">
            <a:extLst>
              <a:ext uri="{FF2B5EF4-FFF2-40B4-BE49-F238E27FC236}">
                <a16:creationId xmlns:a16="http://schemas.microsoft.com/office/drawing/2014/main" id="{D9CC12AE-3582-49CD-8D32-38AF0DB5CB44}"/>
              </a:ext>
            </a:extLst>
          </p:cNvPr>
          <p:cNvSpPr>
            <a:spLocks noGrp="1"/>
          </p:cNvSpPr>
          <p:nvPr>
            <p:ph type="title"/>
          </p:nvPr>
        </p:nvSpPr>
        <p:spPr/>
        <p:txBody>
          <a:bodyPr>
            <a:normAutofit fontScale="90000"/>
          </a:bodyPr>
          <a:lstStyle/>
          <a:p>
            <a:r>
              <a:rPr lang="en-US" sz="2800" dirty="0"/>
              <a:t>EDA Visualization #1</a:t>
            </a:r>
            <a:br>
              <a:rPr lang="en-US" sz="2800" dirty="0"/>
            </a:br>
            <a:r>
              <a:rPr lang="en-US" sz="2800" i="1" dirty="0"/>
              <a:t>State Population &amp; Consumption</a:t>
            </a:r>
            <a:endParaRPr lang="en-US" i="1" dirty="0"/>
          </a:p>
        </p:txBody>
      </p:sp>
      <p:sp>
        <p:nvSpPr>
          <p:cNvPr id="3" name="Subtitle 2">
            <a:extLst>
              <a:ext uri="{FF2B5EF4-FFF2-40B4-BE49-F238E27FC236}">
                <a16:creationId xmlns:a16="http://schemas.microsoft.com/office/drawing/2014/main" id="{255E1F2F-E259-4EA8-9FFD-3A10AF541859}"/>
              </a:ext>
            </a:extLst>
          </p:cNvPr>
          <p:cNvSpPr>
            <a:spLocks noGrp="1"/>
          </p:cNvSpPr>
          <p:nvPr>
            <p:ph idx="1"/>
          </p:nvPr>
        </p:nvSpPr>
        <p:spPr/>
        <p:txBody>
          <a:bodyPr>
            <a:normAutofit/>
          </a:bodyPr>
          <a:lstStyle/>
          <a:p>
            <a:r>
              <a:rPr lang="en-US" dirty="0">
                <a:solidFill>
                  <a:srgbClr val="FFFFFF"/>
                </a:solidFill>
              </a:rPr>
              <a:t>- Neil Armstrong</a:t>
            </a:r>
          </a:p>
        </p:txBody>
      </p:sp>
      <p:pic>
        <p:nvPicPr>
          <p:cNvPr id="7" name="Picture 6">
            <a:extLst>
              <a:ext uri="{FF2B5EF4-FFF2-40B4-BE49-F238E27FC236}">
                <a16:creationId xmlns:a16="http://schemas.microsoft.com/office/drawing/2014/main" id="{A756D01B-8253-46CE-8DED-5ECD4D005F49}"/>
              </a:ext>
            </a:extLst>
          </p:cNvPr>
          <p:cNvPicPr>
            <a:picLocks noChangeAspect="1"/>
          </p:cNvPicPr>
          <p:nvPr/>
        </p:nvPicPr>
        <p:blipFill rotWithShape="1">
          <a:blip r:embed="rId3"/>
          <a:srcRect l="5763" t="24385" r="1569" b="29868"/>
          <a:stretch/>
        </p:blipFill>
        <p:spPr>
          <a:xfrm>
            <a:off x="1074745" y="1297216"/>
            <a:ext cx="4196672" cy="2071749"/>
          </a:xfrm>
          <a:prstGeom prst="rect">
            <a:avLst/>
          </a:prstGeom>
        </p:spPr>
      </p:pic>
      <p:sp>
        <p:nvSpPr>
          <p:cNvPr id="11" name="Rectangle 10">
            <a:extLst>
              <a:ext uri="{FF2B5EF4-FFF2-40B4-BE49-F238E27FC236}">
                <a16:creationId xmlns:a16="http://schemas.microsoft.com/office/drawing/2014/main" id="{FFB659F6-9807-4743-A9E0-2B1FCFDAD71A}"/>
              </a:ext>
            </a:extLst>
          </p:cNvPr>
          <p:cNvSpPr/>
          <p:nvPr/>
        </p:nvSpPr>
        <p:spPr>
          <a:xfrm>
            <a:off x="5281862" y="1311686"/>
            <a:ext cx="3039177" cy="228355"/>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Visualizations</a:t>
            </a:r>
            <a:endParaRPr lang="en-US" dirty="0"/>
          </a:p>
        </p:txBody>
      </p:sp>
      <p:sp>
        <p:nvSpPr>
          <p:cNvPr id="14" name="Rectangle 13">
            <a:extLst>
              <a:ext uri="{FF2B5EF4-FFF2-40B4-BE49-F238E27FC236}">
                <a16:creationId xmlns:a16="http://schemas.microsoft.com/office/drawing/2014/main" id="{CE96A471-148F-4ADB-BC10-68E81F22D2E5}"/>
              </a:ext>
            </a:extLst>
          </p:cNvPr>
          <p:cNvSpPr/>
          <p:nvPr/>
        </p:nvSpPr>
        <p:spPr>
          <a:xfrm>
            <a:off x="5271417" y="3429000"/>
            <a:ext cx="3039177" cy="228355"/>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Observations</a:t>
            </a:r>
            <a:endParaRPr lang="en-US" dirty="0"/>
          </a:p>
        </p:txBody>
      </p:sp>
      <p:sp>
        <p:nvSpPr>
          <p:cNvPr id="12" name="TextBox 11">
            <a:extLst>
              <a:ext uri="{FF2B5EF4-FFF2-40B4-BE49-F238E27FC236}">
                <a16:creationId xmlns:a16="http://schemas.microsoft.com/office/drawing/2014/main" id="{6DE77F25-B007-4D94-8B9B-E40F06A58BC6}"/>
              </a:ext>
            </a:extLst>
          </p:cNvPr>
          <p:cNvSpPr txBox="1"/>
          <p:nvPr/>
        </p:nvSpPr>
        <p:spPr>
          <a:xfrm>
            <a:off x="5310662" y="1563979"/>
            <a:ext cx="3023995" cy="1615827"/>
          </a:xfrm>
          <a:prstGeom prst="rect">
            <a:avLst/>
          </a:prstGeom>
          <a:noFill/>
        </p:spPr>
        <p:txBody>
          <a:bodyPr wrap="square" rtlCol="0">
            <a:spAutoFit/>
          </a:bodyPr>
          <a:lstStyle/>
          <a:p>
            <a:pPr marL="228600" indent="-228600">
              <a:buAutoNum type="alphaUcParenR"/>
            </a:pPr>
            <a:r>
              <a:rPr lang="en-US" sz="1100" dirty="0"/>
              <a:t>Heatmap of the total 2020 annual consumption of beer (millions of gallons) by state)</a:t>
            </a:r>
          </a:p>
          <a:p>
            <a:pPr marL="228600" indent="-228600">
              <a:buAutoNum type="alphaUcParenR"/>
            </a:pPr>
            <a:r>
              <a:rPr lang="en-US" sz="1100" dirty="0"/>
              <a:t>Scatter plot showing state resident populations vs total 2020 annual consumption of beer (mm gal)</a:t>
            </a:r>
          </a:p>
          <a:p>
            <a:pPr marL="628650" lvl="1" indent="-171450">
              <a:buFont typeface="Arial" panose="020B0604020202020204" pitchFamily="34" charset="0"/>
              <a:buChar char="•"/>
            </a:pPr>
            <a:r>
              <a:rPr lang="en-US" sz="900" dirty="0"/>
              <a:t>Note population refers to only those resident over the age of 18</a:t>
            </a:r>
            <a:endParaRPr lang="en-US" sz="1100" dirty="0"/>
          </a:p>
          <a:p>
            <a:pPr marL="228600" indent="-228600">
              <a:buAutoNum type="alphaUcParenR"/>
            </a:pPr>
            <a:endParaRPr lang="en-US" sz="1100" dirty="0"/>
          </a:p>
        </p:txBody>
      </p:sp>
      <p:sp>
        <p:nvSpPr>
          <p:cNvPr id="16" name="TextBox 15">
            <a:extLst>
              <a:ext uri="{FF2B5EF4-FFF2-40B4-BE49-F238E27FC236}">
                <a16:creationId xmlns:a16="http://schemas.microsoft.com/office/drawing/2014/main" id="{3DDF37D1-D505-4AD1-87BB-2B6AE384F87B}"/>
              </a:ext>
            </a:extLst>
          </p:cNvPr>
          <p:cNvSpPr txBox="1"/>
          <p:nvPr/>
        </p:nvSpPr>
        <p:spPr>
          <a:xfrm>
            <a:off x="5294637" y="3686146"/>
            <a:ext cx="3023995" cy="2123658"/>
          </a:xfrm>
          <a:prstGeom prst="rect">
            <a:avLst/>
          </a:prstGeom>
          <a:noFill/>
        </p:spPr>
        <p:txBody>
          <a:bodyPr wrap="square" rtlCol="0">
            <a:spAutoFit/>
          </a:bodyPr>
          <a:lstStyle/>
          <a:p>
            <a:pPr marL="228600" indent="-228600">
              <a:buFont typeface="Arial" panose="020B0604020202020204" pitchFamily="34" charset="0"/>
              <a:buChar char="•"/>
            </a:pPr>
            <a:r>
              <a:rPr lang="en-US" sz="1100" dirty="0"/>
              <a:t>Strong positive correlations between a state’s annual consumption and it’s population of residents</a:t>
            </a:r>
          </a:p>
          <a:p>
            <a:endParaRPr lang="en-US" sz="1100" dirty="0"/>
          </a:p>
          <a:p>
            <a:pPr marL="171450" indent="-171450">
              <a:buFont typeface="Arial" panose="020B0604020202020204" pitchFamily="34" charset="0"/>
              <a:buChar char="•"/>
            </a:pPr>
            <a:r>
              <a:rPr lang="en-US" sz="1100" dirty="0"/>
              <a:t>As is typical when considering gross population data, the large contrast between the most vs least densely populated states that subtle trends are difficult to extract.  The analysis which follows generally relies on per capita trends, though these derivatives can be skewed/inflated for the states with the smaller populations.</a:t>
            </a:r>
          </a:p>
        </p:txBody>
      </p:sp>
      <p:sp>
        <p:nvSpPr>
          <p:cNvPr id="13" name="TextBox 12">
            <a:extLst>
              <a:ext uri="{FF2B5EF4-FFF2-40B4-BE49-F238E27FC236}">
                <a16:creationId xmlns:a16="http://schemas.microsoft.com/office/drawing/2014/main" id="{2161EE16-52EF-41B3-8E34-2EC680D91946}"/>
              </a:ext>
            </a:extLst>
          </p:cNvPr>
          <p:cNvSpPr txBox="1"/>
          <p:nvPr/>
        </p:nvSpPr>
        <p:spPr>
          <a:xfrm>
            <a:off x="822960" y="1498055"/>
            <a:ext cx="308098" cy="369332"/>
          </a:xfrm>
          <a:prstGeom prst="rect">
            <a:avLst/>
          </a:prstGeom>
          <a:noFill/>
        </p:spPr>
        <p:txBody>
          <a:bodyPr wrap="none" rtlCol="0">
            <a:spAutoFit/>
          </a:bodyPr>
          <a:lstStyle/>
          <a:p>
            <a:r>
              <a:rPr lang="en-US" dirty="0"/>
              <a:t>A</a:t>
            </a:r>
          </a:p>
        </p:txBody>
      </p:sp>
      <p:sp>
        <p:nvSpPr>
          <p:cNvPr id="18" name="TextBox 17">
            <a:extLst>
              <a:ext uri="{FF2B5EF4-FFF2-40B4-BE49-F238E27FC236}">
                <a16:creationId xmlns:a16="http://schemas.microsoft.com/office/drawing/2014/main" id="{E9FD5140-131C-4211-A727-8CC973C0D51C}"/>
              </a:ext>
            </a:extLst>
          </p:cNvPr>
          <p:cNvSpPr txBox="1"/>
          <p:nvPr/>
        </p:nvSpPr>
        <p:spPr>
          <a:xfrm>
            <a:off x="1241828" y="3525256"/>
            <a:ext cx="324128" cy="369332"/>
          </a:xfrm>
          <a:prstGeom prst="rect">
            <a:avLst/>
          </a:prstGeom>
          <a:noFill/>
        </p:spPr>
        <p:txBody>
          <a:bodyPr wrap="none" rtlCol="0">
            <a:spAutoFit/>
          </a:bodyPr>
          <a:lstStyle/>
          <a:p>
            <a:r>
              <a:rPr lang="en-US" dirty="0"/>
              <a:t>B</a:t>
            </a:r>
          </a:p>
        </p:txBody>
      </p:sp>
    </p:spTree>
    <p:extLst>
      <p:ext uri="{BB962C8B-B14F-4D97-AF65-F5344CB8AC3E}">
        <p14:creationId xmlns:p14="http://schemas.microsoft.com/office/powerpoint/2010/main" val="1917146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9F4ACAE-4EF4-4879-A88E-831EC00E80F6}"/>
              </a:ext>
            </a:extLst>
          </p:cNvPr>
          <p:cNvPicPr>
            <a:picLocks noChangeAspect="1"/>
          </p:cNvPicPr>
          <p:nvPr/>
        </p:nvPicPr>
        <p:blipFill rotWithShape="1">
          <a:blip r:embed="rId2"/>
          <a:srcRect l="5843" t="24310" r="1513" b="29653"/>
          <a:stretch/>
        </p:blipFill>
        <p:spPr>
          <a:xfrm>
            <a:off x="926431" y="1293027"/>
            <a:ext cx="4218741" cy="2096392"/>
          </a:xfrm>
          <a:prstGeom prst="rect">
            <a:avLst/>
          </a:prstGeom>
        </p:spPr>
      </p:pic>
      <p:pic>
        <p:nvPicPr>
          <p:cNvPr id="9" name="Picture 8">
            <a:extLst>
              <a:ext uri="{FF2B5EF4-FFF2-40B4-BE49-F238E27FC236}">
                <a16:creationId xmlns:a16="http://schemas.microsoft.com/office/drawing/2014/main" id="{F5688716-51DD-49B1-9A41-BE3FD55132AA}"/>
              </a:ext>
            </a:extLst>
          </p:cNvPr>
          <p:cNvPicPr>
            <a:picLocks noChangeAspect="1"/>
          </p:cNvPicPr>
          <p:nvPr/>
        </p:nvPicPr>
        <p:blipFill>
          <a:blip r:embed="rId3"/>
          <a:stretch>
            <a:fillRect/>
          </a:stretch>
        </p:blipFill>
        <p:spPr>
          <a:xfrm>
            <a:off x="1082916" y="3429000"/>
            <a:ext cx="2926140" cy="2926140"/>
          </a:xfrm>
          <a:prstGeom prst="rect">
            <a:avLst/>
          </a:prstGeom>
        </p:spPr>
      </p:pic>
      <p:sp>
        <p:nvSpPr>
          <p:cNvPr id="12" name="Rectangle 11">
            <a:extLst>
              <a:ext uri="{FF2B5EF4-FFF2-40B4-BE49-F238E27FC236}">
                <a16:creationId xmlns:a16="http://schemas.microsoft.com/office/drawing/2014/main" id="{0CF23EAD-D061-4157-BB1E-5B33E4D77A25}"/>
              </a:ext>
            </a:extLst>
          </p:cNvPr>
          <p:cNvSpPr/>
          <p:nvPr/>
        </p:nvSpPr>
        <p:spPr>
          <a:xfrm>
            <a:off x="5281862" y="1311686"/>
            <a:ext cx="3039177" cy="228355"/>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Visualizations</a:t>
            </a:r>
            <a:endParaRPr lang="en-US" dirty="0"/>
          </a:p>
        </p:txBody>
      </p:sp>
      <p:sp>
        <p:nvSpPr>
          <p:cNvPr id="13" name="Rectangle 12">
            <a:extLst>
              <a:ext uri="{FF2B5EF4-FFF2-40B4-BE49-F238E27FC236}">
                <a16:creationId xmlns:a16="http://schemas.microsoft.com/office/drawing/2014/main" id="{0DF4FEFB-F8EC-4435-A554-2AC90277BC22}"/>
              </a:ext>
            </a:extLst>
          </p:cNvPr>
          <p:cNvSpPr/>
          <p:nvPr/>
        </p:nvSpPr>
        <p:spPr>
          <a:xfrm>
            <a:off x="5271417" y="2880357"/>
            <a:ext cx="3039177" cy="228355"/>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Observations</a:t>
            </a:r>
            <a:endParaRPr lang="en-US" dirty="0"/>
          </a:p>
        </p:txBody>
      </p:sp>
      <p:sp>
        <p:nvSpPr>
          <p:cNvPr id="14" name="TextBox 13">
            <a:extLst>
              <a:ext uri="{FF2B5EF4-FFF2-40B4-BE49-F238E27FC236}">
                <a16:creationId xmlns:a16="http://schemas.microsoft.com/office/drawing/2014/main" id="{DF97CBDA-0DF1-488B-A05F-8584157D13AF}"/>
              </a:ext>
            </a:extLst>
          </p:cNvPr>
          <p:cNvSpPr txBox="1"/>
          <p:nvPr/>
        </p:nvSpPr>
        <p:spPr>
          <a:xfrm>
            <a:off x="5310662" y="1563979"/>
            <a:ext cx="3023995" cy="1107996"/>
          </a:xfrm>
          <a:prstGeom prst="rect">
            <a:avLst/>
          </a:prstGeom>
          <a:noFill/>
        </p:spPr>
        <p:txBody>
          <a:bodyPr wrap="square" rtlCol="0">
            <a:spAutoFit/>
          </a:bodyPr>
          <a:lstStyle/>
          <a:p>
            <a:pPr marL="228600" indent="-228600">
              <a:buAutoNum type="alphaUcParenR"/>
            </a:pPr>
            <a:r>
              <a:rPr lang="en-US" sz="1100" dirty="0"/>
              <a:t>Heatmap of the total 2020 annual consumption of beer per capita (gallons per resident)</a:t>
            </a:r>
          </a:p>
          <a:p>
            <a:pPr marL="228600" indent="-228600">
              <a:buAutoNum type="alphaUcParenR"/>
            </a:pPr>
            <a:r>
              <a:rPr lang="en-US" sz="1100" dirty="0"/>
              <a:t>Histogram of the top 10 with the most per capita consumption</a:t>
            </a:r>
          </a:p>
          <a:p>
            <a:pPr marL="228600" indent="-228600">
              <a:buAutoNum type="alphaUcParenR"/>
            </a:pPr>
            <a:endParaRPr lang="en-US" sz="1100" dirty="0"/>
          </a:p>
        </p:txBody>
      </p:sp>
      <p:sp>
        <p:nvSpPr>
          <p:cNvPr id="15" name="TextBox 14">
            <a:extLst>
              <a:ext uri="{FF2B5EF4-FFF2-40B4-BE49-F238E27FC236}">
                <a16:creationId xmlns:a16="http://schemas.microsoft.com/office/drawing/2014/main" id="{D41828E8-C15B-4C0C-878E-80A84DA3211D}"/>
              </a:ext>
            </a:extLst>
          </p:cNvPr>
          <p:cNvSpPr txBox="1"/>
          <p:nvPr/>
        </p:nvSpPr>
        <p:spPr>
          <a:xfrm>
            <a:off x="5285928" y="3137503"/>
            <a:ext cx="3023995" cy="1954381"/>
          </a:xfrm>
          <a:prstGeom prst="rect">
            <a:avLst/>
          </a:prstGeom>
          <a:noFill/>
        </p:spPr>
        <p:txBody>
          <a:bodyPr wrap="square" rtlCol="0">
            <a:spAutoFit/>
          </a:bodyPr>
          <a:lstStyle/>
          <a:p>
            <a:pPr marL="228600" indent="-228600">
              <a:buFont typeface="Arial" panose="020B0604020202020204" pitchFamily="34" charset="0"/>
              <a:buChar char="•"/>
            </a:pPr>
            <a:r>
              <a:rPr lang="en-US" sz="1100" dirty="0"/>
              <a:t>The top 10 per capita consumers all tend towards the sparser populated states</a:t>
            </a:r>
          </a:p>
          <a:p>
            <a:pPr marL="228600" indent="-228600">
              <a:buFont typeface="Arial" panose="020B0604020202020204" pitchFamily="34" charset="0"/>
              <a:buChar char="•"/>
            </a:pPr>
            <a:endParaRPr lang="en-US" sz="1100" dirty="0"/>
          </a:p>
          <a:p>
            <a:pPr marL="228600" indent="-228600">
              <a:buFont typeface="Arial" panose="020B0604020202020204" pitchFamily="34" charset="0"/>
              <a:buChar char="•"/>
            </a:pPr>
            <a:r>
              <a:rPr lang="en-US" sz="1100" dirty="0"/>
              <a:t>New Hampshire stands far above the other states while the other 9 of the top 10 show smaller contrasts</a:t>
            </a:r>
          </a:p>
          <a:p>
            <a:pPr marL="228600" indent="-228600">
              <a:buFont typeface="Arial" panose="020B0604020202020204" pitchFamily="34" charset="0"/>
              <a:buChar char="•"/>
            </a:pPr>
            <a:endParaRPr lang="en-US" sz="1100" dirty="0"/>
          </a:p>
          <a:p>
            <a:pPr marL="228600" indent="-228600">
              <a:buFont typeface="Arial" panose="020B0604020202020204" pitchFamily="34" charset="0"/>
              <a:buChar char="•"/>
            </a:pPr>
            <a:r>
              <a:rPr lang="en-US" sz="1100" dirty="0"/>
              <a:t>Per capita consumption generally increases west of the Mississippi River (notable exceptions New Hampshire, Vermont)</a:t>
            </a:r>
          </a:p>
          <a:p>
            <a:endParaRPr lang="en-US" sz="1100" dirty="0"/>
          </a:p>
        </p:txBody>
      </p:sp>
      <p:sp>
        <p:nvSpPr>
          <p:cNvPr id="16" name="Title 9">
            <a:extLst>
              <a:ext uri="{FF2B5EF4-FFF2-40B4-BE49-F238E27FC236}">
                <a16:creationId xmlns:a16="http://schemas.microsoft.com/office/drawing/2014/main" id="{E7B3642A-0C42-424E-B88C-80FB64B56CA2}"/>
              </a:ext>
            </a:extLst>
          </p:cNvPr>
          <p:cNvSpPr>
            <a:spLocks noGrp="1"/>
          </p:cNvSpPr>
          <p:nvPr>
            <p:ph type="title"/>
          </p:nvPr>
        </p:nvSpPr>
        <p:spPr>
          <a:xfrm>
            <a:off x="822960" y="286605"/>
            <a:ext cx="7543800" cy="846160"/>
          </a:xfrm>
        </p:spPr>
        <p:txBody>
          <a:bodyPr>
            <a:normAutofit fontScale="90000"/>
          </a:bodyPr>
          <a:lstStyle/>
          <a:p>
            <a:r>
              <a:rPr lang="en-US" sz="2800" dirty="0"/>
              <a:t>EDA Visualization #2</a:t>
            </a:r>
            <a:br>
              <a:rPr lang="en-US" sz="2800" dirty="0"/>
            </a:br>
            <a:r>
              <a:rPr lang="en-US" sz="2800" i="1" dirty="0"/>
              <a:t>State Consumption per Capita</a:t>
            </a:r>
            <a:endParaRPr lang="en-US" i="1" dirty="0"/>
          </a:p>
        </p:txBody>
      </p:sp>
      <p:sp>
        <p:nvSpPr>
          <p:cNvPr id="17" name="TextBox 16">
            <a:extLst>
              <a:ext uri="{FF2B5EF4-FFF2-40B4-BE49-F238E27FC236}">
                <a16:creationId xmlns:a16="http://schemas.microsoft.com/office/drawing/2014/main" id="{20E61487-1309-404E-8AB2-5ABC48DC0DBF}"/>
              </a:ext>
            </a:extLst>
          </p:cNvPr>
          <p:cNvSpPr txBox="1"/>
          <p:nvPr/>
        </p:nvSpPr>
        <p:spPr>
          <a:xfrm>
            <a:off x="666546" y="1498055"/>
            <a:ext cx="308098" cy="369332"/>
          </a:xfrm>
          <a:prstGeom prst="rect">
            <a:avLst/>
          </a:prstGeom>
          <a:noFill/>
        </p:spPr>
        <p:txBody>
          <a:bodyPr wrap="none" rtlCol="0">
            <a:spAutoFit/>
          </a:bodyPr>
          <a:lstStyle/>
          <a:p>
            <a:r>
              <a:rPr lang="en-US" dirty="0"/>
              <a:t>A</a:t>
            </a:r>
          </a:p>
        </p:txBody>
      </p:sp>
      <p:sp>
        <p:nvSpPr>
          <p:cNvPr id="18" name="TextBox 17">
            <a:extLst>
              <a:ext uri="{FF2B5EF4-FFF2-40B4-BE49-F238E27FC236}">
                <a16:creationId xmlns:a16="http://schemas.microsoft.com/office/drawing/2014/main" id="{13425542-F6E1-40AA-B6EB-FA2A90938919}"/>
              </a:ext>
            </a:extLst>
          </p:cNvPr>
          <p:cNvSpPr txBox="1"/>
          <p:nvPr/>
        </p:nvSpPr>
        <p:spPr>
          <a:xfrm>
            <a:off x="892906" y="3549320"/>
            <a:ext cx="324128" cy="369332"/>
          </a:xfrm>
          <a:prstGeom prst="rect">
            <a:avLst/>
          </a:prstGeom>
          <a:noFill/>
        </p:spPr>
        <p:txBody>
          <a:bodyPr wrap="none" rtlCol="0">
            <a:spAutoFit/>
          </a:bodyPr>
          <a:lstStyle/>
          <a:p>
            <a:r>
              <a:rPr lang="en-US" dirty="0"/>
              <a:t>B</a:t>
            </a:r>
          </a:p>
        </p:txBody>
      </p:sp>
      <p:sp>
        <p:nvSpPr>
          <p:cNvPr id="19" name="Rectangle 18">
            <a:extLst>
              <a:ext uri="{FF2B5EF4-FFF2-40B4-BE49-F238E27FC236}">
                <a16:creationId xmlns:a16="http://schemas.microsoft.com/office/drawing/2014/main" id="{A316CAF4-342F-46A7-9EB5-9D9BFA5AD549}"/>
              </a:ext>
            </a:extLst>
          </p:cNvPr>
          <p:cNvSpPr/>
          <p:nvPr/>
        </p:nvSpPr>
        <p:spPr>
          <a:xfrm>
            <a:off x="5270746" y="5239937"/>
            <a:ext cx="3039177" cy="228355"/>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Note</a:t>
            </a:r>
            <a:endParaRPr lang="en-US" dirty="0"/>
          </a:p>
        </p:txBody>
      </p:sp>
      <p:sp>
        <p:nvSpPr>
          <p:cNvPr id="20" name="TextBox 19">
            <a:extLst>
              <a:ext uri="{FF2B5EF4-FFF2-40B4-BE49-F238E27FC236}">
                <a16:creationId xmlns:a16="http://schemas.microsoft.com/office/drawing/2014/main" id="{3EF746CA-F0E7-4E71-AEAB-36685B08BBD5}"/>
              </a:ext>
            </a:extLst>
          </p:cNvPr>
          <p:cNvSpPr txBox="1"/>
          <p:nvPr/>
        </p:nvSpPr>
        <p:spPr>
          <a:xfrm>
            <a:off x="5285257" y="5497083"/>
            <a:ext cx="3023995" cy="600164"/>
          </a:xfrm>
          <a:prstGeom prst="rect">
            <a:avLst/>
          </a:prstGeom>
          <a:noFill/>
        </p:spPr>
        <p:txBody>
          <a:bodyPr wrap="square" rtlCol="0">
            <a:spAutoFit/>
          </a:bodyPr>
          <a:lstStyle/>
          <a:p>
            <a:pPr marL="228600" indent="-228600">
              <a:buFont typeface="Arial" panose="020B0604020202020204" pitchFamily="34" charset="0"/>
              <a:buChar char="•"/>
            </a:pPr>
            <a:r>
              <a:rPr lang="en-US" sz="1100" dirty="0"/>
              <a:t>Histogram showing all 50 states is included in the appendix</a:t>
            </a:r>
          </a:p>
          <a:p>
            <a:endParaRPr lang="en-US" sz="1100" dirty="0"/>
          </a:p>
        </p:txBody>
      </p:sp>
    </p:spTree>
    <p:extLst>
      <p:ext uri="{BB962C8B-B14F-4D97-AF65-F5344CB8AC3E}">
        <p14:creationId xmlns:p14="http://schemas.microsoft.com/office/powerpoint/2010/main" val="37910355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1B83DA41-A1B2-47A4-9ACF-0EDD80C67A1E}"/>
              </a:ext>
            </a:extLst>
          </p:cNvPr>
          <p:cNvGrpSpPr/>
          <p:nvPr/>
        </p:nvGrpSpPr>
        <p:grpSpPr>
          <a:xfrm>
            <a:off x="1077084" y="1285372"/>
            <a:ext cx="4210043" cy="5064252"/>
            <a:chOff x="1077084" y="1285372"/>
            <a:chExt cx="4210043" cy="5064252"/>
          </a:xfrm>
        </p:grpSpPr>
        <p:pic>
          <p:nvPicPr>
            <p:cNvPr id="5" name="Picture 4">
              <a:extLst>
                <a:ext uri="{FF2B5EF4-FFF2-40B4-BE49-F238E27FC236}">
                  <a16:creationId xmlns:a16="http://schemas.microsoft.com/office/drawing/2014/main" id="{A4E8ED99-BFC5-4226-8C68-A50F3DAEF89F}"/>
                </a:ext>
              </a:extLst>
            </p:cNvPr>
            <p:cNvPicPr>
              <a:picLocks noChangeAspect="1"/>
            </p:cNvPicPr>
            <p:nvPr/>
          </p:nvPicPr>
          <p:blipFill>
            <a:blip r:embed="rId2"/>
            <a:stretch>
              <a:fillRect/>
            </a:stretch>
          </p:blipFill>
          <p:spPr>
            <a:xfrm>
              <a:off x="1313699" y="3503554"/>
              <a:ext cx="2846070" cy="2846070"/>
            </a:xfrm>
            <a:prstGeom prst="rect">
              <a:avLst/>
            </a:prstGeom>
          </p:spPr>
        </p:pic>
        <p:pic>
          <p:nvPicPr>
            <p:cNvPr id="7" name="Picture 6">
              <a:extLst>
                <a:ext uri="{FF2B5EF4-FFF2-40B4-BE49-F238E27FC236}">
                  <a16:creationId xmlns:a16="http://schemas.microsoft.com/office/drawing/2014/main" id="{713ACE78-DE71-46FE-9A68-CFCBECE06D88}"/>
                </a:ext>
              </a:extLst>
            </p:cNvPr>
            <p:cNvPicPr>
              <a:picLocks noChangeAspect="1"/>
            </p:cNvPicPr>
            <p:nvPr/>
          </p:nvPicPr>
          <p:blipFill rotWithShape="1">
            <a:blip r:embed="rId3"/>
            <a:srcRect l="5924" t="22258" r="1623" b="28852"/>
            <a:stretch/>
          </p:blipFill>
          <p:spPr>
            <a:xfrm>
              <a:off x="1077084" y="1285372"/>
              <a:ext cx="4210043" cy="2226310"/>
            </a:xfrm>
            <a:prstGeom prst="rect">
              <a:avLst/>
            </a:prstGeom>
          </p:spPr>
        </p:pic>
      </p:grpSp>
      <p:sp>
        <p:nvSpPr>
          <p:cNvPr id="11" name="Rectangle 10">
            <a:extLst>
              <a:ext uri="{FF2B5EF4-FFF2-40B4-BE49-F238E27FC236}">
                <a16:creationId xmlns:a16="http://schemas.microsoft.com/office/drawing/2014/main" id="{AF327010-FFFE-4E10-A370-DB0E204C047E}"/>
              </a:ext>
            </a:extLst>
          </p:cNvPr>
          <p:cNvSpPr/>
          <p:nvPr/>
        </p:nvSpPr>
        <p:spPr>
          <a:xfrm>
            <a:off x="5281862" y="1311686"/>
            <a:ext cx="3039177" cy="228355"/>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Visualizations</a:t>
            </a:r>
            <a:endParaRPr lang="en-US" dirty="0"/>
          </a:p>
        </p:txBody>
      </p:sp>
      <p:sp>
        <p:nvSpPr>
          <p:cNvPr id="12" name="Rectangle 11">
            <a:extLst>
              <a:ext uri="{FF2B5EF4-FFF2-40B4-BE49-F238E27FC236}">
                <a16:creationId xmlns:a16="http://schemas.microsoft.com/office/drawing/2014/main" id="{B6A56A18-9890-4039-9979-D4E4A5B94A35}"/>
              </a:ext>
            </a:extLst>
          </p:cNvPr>
          <p:cNvSpPr/>
          <p:nvPr/>
        </p:nvSpPr>
        <p:spPr>
          <a:xfrm>
            <a:off x="5271417" y="2880357"/>
            <a:ext cx="3039177" cy="228355"/>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Observations</a:t>
            </a:r>
            <a:endParaRPr lang="en-US" dirty="0"/>
          </a:p>
        </p:txBody>
      </p:sp>
      <p:sp>
        <p:nvSpPr>
          <p:cNvPr id="13" name="TextBox 12">
            <a:extLst>
              <a:ext uri="{FF2B5EF4-FFF2-40B4-BE49-F238E27FC236}">
                <a16:creationId xmlns:a16="http://schemas.microsoft.com/office/drawing/2014/main" id="{9D7EAF58-4FDF-4520-A829-6871F7805CE0}"/>
              </a:ext>
            </a:extLst>
          </p:cNvPr>
          <p:cNvSpPr txBox="1"/>
          <p:nvPr/>
        </p:nvSpPr>
        <p:spPr>
          <a:xfrm>
            <a:off x="5310662" y="1563979"/>
            <a:ext cx="3023995" cy="769441"/>
          </a:xfrm>
          <a:prstGeom prst="rect">
            <a:avLst/>
          </a:prstGeom>
          <a:noFill/>
        </p:spPr>
        <p:txBody>
          <a:bodyPr wrap="square" rtlCol="0">
            <a:spAutoFit/>
          </a:bodyPr>
          <a:lstStyle/>
          <a:p>
            <a:pPr marL="228600" indent="-228600">
              <a:buAutoNum type="alphaUcParenR"/>
            </a:pPr>
            <a:r>
              <a:rPr lang="en-US" sz="1100" dirty="0"/>
              <a:t>Heatmap of brewery count by state</a:t>
            </a:r>
          </a:p>
          <a:p>
            <a:pPr marL="228600" indent="-228600">
              <a:buAutoNum type="alphaUcParenR"/>
            </a:pPr>
            <a:r>
              <a:rPr lang="en-US" sz="1100" dirty="0"/>
              <a:t>Histogram of the top 10 states with the greatest number of breweries</a:t>
            </a:r>
          </a:p>
          <a:p>
            <a:pPr marL="228600" indent="-228600">
              <a:buAutoNum type="alphaUcParenR"/>
            </a:pPr>
            <a:endParaRPr lang="en-US" sz="1100" dirty="0"/>
          </a:p>
        </p:txBody>
      </p:sp>
      <p:sp>
        <p:nvSpPr>
          <p:cNvPr id="14" name="TextBox 13">
            <a:extLst>
              <a:ext uri="{FF2B5EF4-FFF2-40B4-BE49-F238E27FC236}">
                <a16:creationId xmlns:a16="http://schemas.microsoft.com/office/drawing/2014/main" id="{331DAE0F-432D-4C2E-8392-651EA44DD607}"/>
              </a:ext>
            </a:extLst>
          </p:cNvPr>
          <p:cNvSpPr txBox="1"/>
          <p:nvPr/>
        </p:nvSpPr>
        <p:spPr>
          <a:xfrm>
            <a:off x="5285928" y="3137503"/>
            <a:ext cx="3023995" cy="1954381"/>
          </a:xfrm>
          <a:prstGeom prst="rect">
            <a:avLst/>
          </a:prstGeom>
          <a:noFill/>
        </p:spPr>
        <p:txBody>
          <a:bodyPr wrap="square" rtlCol="0">
            <a:spAutoFit/>
          </a:bodyPr>
          <a:lstStyle/>
          <a:p>
            <a:pPr marL="228600" indent="-228600">
              <a:buFont typeface="Arial" panose="020B0604020202020204" pitchFamily="34" charset="0"/>
              <a:buChar char="•"/>
            </a:pPr>
            <a:r>
              <a:rPr lang="en-US" sz="1100" dirty="0"/>
              <a:t>Generally, the more populated states tend to possess more breweries</a:t>
            </a:r>
          </a:p>
          <a:p>
            <a:endParaRPr lang="en-US" sz="1100" dirty="0"/>
          </a:p>
          <a:p>
            <a:pPr marL="228600" indent="-228600">
              <a:buFont typeface="Arial" panose="020B0604020202020204" pitchFamily="34" charset="0"/>
              <a:buChar char="•"/>
            </a:pPr>
            <a:r>
              <a:rPr lang="en-US" sz="1100" dirty="0"/>
              <a:t>Continental interior, apart from the Great Lakes region &amp; Colorado, tend to have low brewery counts</a:t>
            </a:r>
          </a:p>
          <a:p>
            <a:pPr marL="228600" indent="-228600">
              <a:buFont typeface="Arial" panose="020B0604020202020204" pitchFamily="34" charset="0"/>
              <a:buChar char="•"/>
            </a:pPr>
            <a:endParaRPr lang="en-US" sz="1100" dirty="0"/>
          </a:p>
          <a:p>
            <a:pPr marL="228600" indent="-228600">
              <a:buFont typeface="Arial" panose="020B0604020202020204" pitchFamily="34" charset="0"/>
              <a:buChar char="•"/>
            </a:pPr>
            <a:endParaRPr lang="en-US" sz="1100" dirty="0"/>
          </a:p>
          <a:p>
            <a:pPr marL="228600" indent="-228600">
              <a:buFont typeface="Arial" panose="020B0604020202020204" pitchFamily="34" charset="0"/>
              <a:buChar char="•"/>
            </a:pPr>
            <a:endParaRPr lang="en-US" sz="1100" dirty="0"/>
          </a:p>
          <a:p>
            <a:pPr marL="228600" indent="-228600">
              <a:buFont typeface="Arial" panose="020B0604020202020204" pitchFamily="34" charset="0"/>
              <a:buChar char="•"/>
            </a:pPr>
            <a:endParaRPr lang="en-US" sz="1100" dirty="0"/>
          </a:p>
          <a:p>
            <a:endParaRPr lang="en-US" sz="1100" dirty="0"/>
          </a:p>
        </p:txBody>
      </p:sp>
      <p:sp>
        <p:nvSpPr>
          <p:cNvPr id="15" name="Rectangle 14">
            <a:extLst>
              <a:ext uri="{FF2B5EF4-FFF2-40B4-BE49-F238E27FC236}">
                <a16:creationId xmlns:a16="http://schemas.microsoft.com/office/drawing/2014/main" id="{7C49A278-CB4C-48A1-8A57-278D4D02E3E0}"/>
              </a:ext>
            </a:extLst>
          </p:cNvPr>
          <p:cNvSpPr/>
          <p:nvPr/>
        </p:nvSpPr>
        <p:spPr>
          <a:xfrm>
            <a:off x="5270746" y="5239937"/>
            <a:ext cx="3039177" cy="228355"/>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Note</a:t>
            </a:r>
            <a:endParaRPr lang="en-US" dirty="0"/>
          </a:p>
        </p:txBody>
      </p:sp>
      <p:sp>
        <p:nvSpPr>
          <p:cNvPr id="16" name="TextBox 15">
            <a:extLst>
              <a:ext uri="{FF2B5EF4-FFF2-40B4-BE49-F238E27FC236}">
                <a16:creationId xmlns:a16="http://schemas.microsoft.com/office/drawing/2014/main" id="{F448090B-0EF1-4D96-BBEF-2FEB1DB68094}"/>
              </a:ext>
            </a:extLst>
          </p:cNvPr>
          <p:cNvSpPr txBox="1"/>
          <p:nvPr/>
        </p:nvSpPr>
        <p:spPr>
          <a:xfrm>
            <a:off x="5285257" y="5497083"/>
            <a:ext cx="3023995" cy="600164"/>
          </a:xfrm>
          <a:prstGeom prst="rect">
            <a:avLst/>
          </a:prstGeom>
          <a:noFill/>
        </p:spPr>
        <p:txBody>
          <a:bodyPr wrap="square" rtlCol="0">
            <a:spAutoFit/>
          </a:bodyPr>
          <a:lstStyle/>
          <a:p>
            <a:pPr marL="228600" indent="-228600">
              <a:buFont typeface="Arial" panose="020B0604020202020204" pitchFamily="34" charset="0"/>
              <a:buChar char="•"/>
            </a:pPr>
            <a:r>
              <a:rPr lang="en-US" sz="1100" dirty="0"/>
              <a:t>Histogram showing all 50 states is included in the appendix</a:t>
            </a:r>
          </a:p>
          <a:p>
            <a:endParaRPr lang="en-US" sz="1100" dirty="0"/>
          </a:p>
        </p:txBody>
      </p:sp>
      <p:sp>
        <p:nvSpPr>
          <p:cNvPr id="17" name="Title 9">
            <a:extLst>
              <a:ext uri="{FF2B5EF4-FFF2-40B4-BE49-F238E27FC236}">
                <a16:creationId xmlns:a16="http://schemas.microsoft.com/office/drawing/2014/main" id="{47AB9582-23A4-4577-9A4C-A529CBF0082A}"/>
              </a:ext>
            </a:extLst>
          </p:cNvPr>
          <p:cNvSpPr>
            <a:spLocks noGrp="1"/>
          </p:cNvSpPr>
          <p:nvPr>
            <p:ph type="title"/>
          </p:nvPr>
        </p:nvSpPr>
        <p:spPr>
          <a:xfrm>
            <a:off x="822960" y="286605"/>
            <a:ext cx="7543800" cy="846160"/>
          </a:xfrm>
        </p:spPr>
        <p:txBody>
          <a:bodyPr>
            <a:normAutofit fontScale="90000"/>
          </a:bodyPr>
          <a:lstStyle/>
          <a:p>
            <a:r>
              <a:rPr lang="en-US" sz="2800" dirty="0"/>
              <a:t>EDA Visualization #3</a:t>
            </a:r>
            <a:br>
              <a:rPr lang="en-US" sz="2800" dirty="0"/>
            </a:br>
            <a:r>
              <a:rPr lang="en-US" sz="2800" i="1" dirty="0"/>
              <a:t>Total Brewery Count by State</a:t>
            </a:r>
            <a:endParaRPr lang="en-US" i="1" dirty="0"/>
          </a:p>
        </p:txBody>
      </p:sp>
      <p:sp>
        <p:nvSpPr>
          <p:cNvPr id="18" name="TextBox 17">
            <a:extLst>
              <a:ext uri="{FF2B5EF4-FFF2-40B4-BE49-F238E27FC236}">
                <a16:creationId xmlns:a16="http://schemas.microsoft.com/office/drawing/2014/main" id="{A38C6F99-82E9-4A3A-B97E-E716B6157029}"/>
              </a:ext>
            </a:extLst>
          </p:cNvPr>
          <p:cNvSpPr txBox="1"/>
          <p:nvPr/>
        </p:nvSpPr>
        <p:spPr>
          <a:xfrm>
            <a:off x="804773" y="1498055"/>
            <a:ext cx="308098" cy="369332"/>
          </a:xfrm>
          <a:prstGeom prst="rect">
            <a:avLst/>
          </a:prstGeom>
          <a:noFill/>
        </p:spPr>
        <p:txBody>
          <a:bodyPr wrap="none" rtlCol="0">
            <a:spAutoFit/>
          </a:bodyPr>
          <a:lstStyle/>
          <a:p>
            <a:r>
              <a:rPr lang="en-US" dirty="0"/>
              <a:t>A</a:t>
            </a:r>
          </a:p>
        </p:txBody>
      </p:sp>
      <p:sp>
        <p:nvSpPr>
          <p:cNvPr id="19" name="TextBox 18">
            <a:extLst>
              <a:ext uri="{FF2B5EF4-FFF2-40B4-BE49-F238E27FC236}">
                <a16:creationId xmlns:a16="http://schemas.microsoft.com/office/drawing/2014/main" id="{3801A16E-2C5A-4725-B946-BD5546BE3074}"/>
              </a:ext>
            </a:extLst>
          </p:cNvPr>
          <p:cNvSpPr txBox="1"/>
          <p:nvPr/>
        </p:nvSpPr>
        <p:spPr>
          <a:xfrm>
            <a:off x="1126830" y="3549320"/>
            <a:ext cx="324128" cy="369332"/>
          </a:xfrm>
          <a:prstGeom prst="rect">
            <a:avLst/>
          </a:prstGeom>
          <a:noFill/>
        </p:spPr>
        <p:txBody>
          <a:bodyPr wrap="none" rtlCol="0">
            <a:spAutoFit/>
          </a:bodyPr>
          <a:lstStyle/>
          <a:p>
            <a:r>
              <a:rPr lang="en-US" dirty="0"/>
              <a:t>B</a:t>
            </a:r>
          </a:p>
        </p:txBody>
      </p:sp>
    </p:spTree>
    <p:extLst>
      <p:ext uri="{BB962C8B-B14F-4D97-AF65-F5344CB8AC3E}">
        <p14:creationId xmlns:p14="http://schemas.microsoft.com/office/powerpoint/2010/main" val="33623502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E58EB82-EDA2-43CA-BF86-AAB4988503A4}"/>
              </a:ext>
            </a:extLst>
          </p:cNvPr>
          <p:cNvPicPr>
            <a:picLocks noChangeAspect="1"/>
          </p:cNvPicPr>
          <p:nvPr/>
        </p:nvPicPr>
        <p:blipFill rotWithShape="1">
          <a:blip r:embed="rId2"/>
          <a:srcRect l="6295" t="26253" r="1442" b="32086"/>
          <a:stretch/>
        </p:blipFill>
        <p:spPr>
          <a:xfrm>
            <a:off x="1022687" y="1323475"/>
            <a:ext cx="4201392" cy="1897122"/>
          </a:xfrm>
          <a:prstGeom prst="rect">
            <a:avLst/>
          </a:prstGeom>
        </p:spPr>
      </p:pic>
      <p:pic>
        <p:nvPicPr>
          <p:cNvPr id="9" name="Picture 8">
            <a:extLst>
              <a:ext uri="{FF2B5EF4-FFF2-40B4-BE49-F238E27FC236}">
                <a16:creationId xmlns:a16="http://schemas.microsoft.com/office/drawing/2014/main" id="{71063D73-BD31-4B8D-B8D7-1E55FFC0885A}"/>
              </a:ext>
            </a:extLst>
          </p:cNvPr>
          <p:cNvPicPr>
            <a:picLocks noChangeAspect="1"/>
          </p:cNvPicPr>
          <p:nvPr/>
        </p:nvPicPr>
        <p:blipFill>
          <a:blip r:embed="rId3"/>
          <a:stretch>
            <a:fillRect/>
          </a:stretch>
        </p:blipFill>
        <p:spPr>
          <a:xfrm>
            <a:off x="1022687" y="3303019"/>
            <a:ext cx="2909316" cy="2909316"/>
          </a:xfrm>
          <a:prstGeom prst="rect">
            <a:avLst/>
          </a:prstGeom>
        </p:spPr>
      </p:pic>
      <p:sp>
        <p:nvSpPr>
          <p:cNvPr id="12" name="Title 9">
            <a:extLst>
              <a:ext uri="{FF2B5EF4-FFF2-40B4-BE49-F238E27FC236}">
                <a16:creationId xmlns:a16="http://schemas.microsoft.com/office/drawing/2014/main" id="{9FF06234-3AC4-439B-9039-D596C7D28A82}"/>
              </a:ext>
            </a:extLst>
          </p:cNvPr>
          <p:cNvSpPr>
            <a:spLocks noGrp="1"/>
          </p:cNvSpPr>
          <p:nvPr>
            <p:ph type="title"/>
          </p:nvPr>
        </p:nvSpPr>
        <p:spPr>
          <a:xfrm>
            <a:off x="822960" y="286605"/>
            <a:ext cx="7543800" cy="846160"/>
          </a:xfrm>
        </p:spPr>
        <p:txBody>
          <a:bodyPr>
            <a:normAutofit fontScale="90000"/>
          </a:bodyPr>
          <a:lstStyle/>
          <a:p>
            <a:r>
              <a:rPr lang="en-US" sz="2800" dirty="0"/>
              <a:t>EDA Visualization #4</a:t>
            </a:r>
            <a:br>
              <a:rPr lang="en-US" sz="2800" dirty="0"/>
            </a:br>
            <a:r>
              <a:rPr lang="en-US" sz="2800" i="1" dirty="0"/>
              <a:t>Count of Breweries per Capita by State</a:t>
            </a:r>
            <a:endParaRPr lang="en-US" i="1" dirty="0"/>
          </a:p>
        </p:txBody>
      </p:sp>
      <p:sp>
        <p:nvSpPr>
          <p:cNvPr id="13" name="Rectangle 12">
            <a:extLst>
              <a:ext uri="{FF2B5EF4-FFF2-40B4-BE49-F238E27FC236}">
                <a16:creationId xmlns:a16="http://schemas.microsoft.com/office/drawing/2014/main" id="{376747BE-E556-43A2-9499-79233E9F661F}"/>
              </a:ext>
            </a:extLst>
          </p:cNvPr>
          <p:cNvSpPr/>
          <p:nvPr/>
        </p:nvSpPr>
        <p:spPr>
          <a:xfrm>
            <a:off x="5281862" y="1311686"/>
            <a:ext cx="3039177" cy="228355"/>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Visualizations</a:t>
            </a:r>
            <a:endParaRPr lang="en-US" dirty="0"/>
          </a:p>
        </p:txBody>
      </p:sp>
      <p:sp>
        <p:nvSpPr>
          <p:cNvPr id="14" name="Rectangle 13">
            <a:extLst>
              <a:ext uri="{FF2B5EF4-FFF2-40B4-BE49-F238E27FC236}">
                <a16:creationId xmlns:a16="http://schemas.microsoft.com/office/drawing/2014/main" id="{3ADE722F-F43A-4B7B-92C6-7047C962B251}"/>
              </a:ext>
            </a:extLst>
          </p:cNvPr>
          <p:cNvSpPr/>
          <p:nvPr/>
        </p:nvSpPr>
        <p:spPr>
          <a:xfrm>
            <a:off x="5271417" y="2880357"/>
            <a:ext cx="3039177" cy="228355"/>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Observations</a:t>
            </a:r>
            <a:endParaRPr lang="en-US" dirty="0"/>
          </a:p>
        </p:txBody>
      </p:sp>
      <p:sp>
        <p:nvSpPr>
          <p:cNvPr id="15" name="TextBox 14">
            <a:extLst>
              <a:ext uri="{FF2B5EF4-FFF2-40B4-BE49-F238E27FC236}">
                <a16:creationId xmlns:a16="http://schemas.microsoft.com/office/drawing/2014/main" id="{ECF3BBED-CC5E-4205-B45A-BA8554EB8307}"/>
              </a:ext>
            </a:extLst>
          </p:cNvPr>
          <p:cNvSpPr txBox="1"/>
          <p:nvPr/>
        </p:nvSpPr>
        <p:spPr>
          <a:xfrm>
            <a:off x="5310662" y="1563979"/>
            <a:ext cx="3023995" cy="938719"/>
          </a:xfrm>
          <a:prstGeom prst="rect">
            <a:avLst/>
          </a:prstGeom>
          <a:noFill/>
        </p:spPr>
        <p:txBody>
          <a:bodyPr wrap="square" rtlCol="0">
            <a:spAutoFit/>
          </a:bodyPr>
          <a:lstStyle/>
          <a:p>
            <a:pPr marL="228600" indent="-228600">
              <a:buAutoNum type="alphaUcParenR"/>
            </a:pPr>
            <a:r>
              <a:rPr lang="en-US" sz="1100" dirty="0"/>
              <a:t>Heatmap of the count of breweries per capita (millions of residents) by state</a:t>
            </a:r>
          </a:p>
          <a:p>
            <a:pPr marL="228600" indent="-228600">
              <a:buAutoNum type="alphaUcParenR"/>
            </a:pPr>
            <a:r>
              <a:rPr lang="en-US" sz="1100" dirty="0"/>
              <a:t>Histogram of the top 10 states with the greatest number of breweries per capita</a:t>
            </a:r>
          </a:p>
          <a:p>
            <a:pPr marL="228600" indent="-228600">
              <a:buAutoNum type="alphaUcParenR"/>
            </a:pPr>
            <a:endParaRPr lang="en-US" sz="1100" dirty="0"/>
          </a:p>
        </p:txBody>
      </p:sp>
      <p:sp>
        <p:nvSpPr>
          <p:cNvPr id="16" name="TextBox 15">
            <a:extLst>
              <a:ext uri="{FF2B5EF4-FFF2-40B4-BE49-F238E27FC236}">
                <a16:creationId xmlns:a16="http://schemas.microsoft.com/office/drawing/2014/main" id="{A7663767-D3EF-40CA-B924-171001914BE2}"/>
              </a:ext>
            </a:extLst>
          </p:cNvPr>
          <p:cNvSpPr txBox="1"/>
          <p:nvPr/>
        </p:nvSpPr>
        <p:spPr>
          <a:xfrm>
            <a:off x="5285928" y="3137503"/>
            <a:ext cx="3023995" cy="2123658"/>
          </a:xfrm>
          <a:prstGeom prst="rect">
            <a:avLst/>
          </a:prstGeom>
          <a:noFill/>
        </p:spPr>
        <p:txBody>
          <a:bodyPr wrap="square" rtlCol="0">
            <a:spAutoFit/>
          </a:bodyPr>
          <a:lstStyle/>
          <a:p>
            <a:pPr marL="228600" indent="-228600">
              <a:buFont typeface="Arial" panose="020B0604020202020204" pitchFamily="34" charset="0"/>
              <a:buChar char="•"/>
            </a:pPr>
            <a:r>
              <a:rPr lang="en-US" sz="1100" dirty="0"/>
              <a:t>Generally, the northwest region (including Colorado) dominates the top 10 followed by the most northeasterly region</a:t>
            </a:r>
          </a:p>
          <a:p>
            <a:pPr marL="228600" indent="-228600">
              <a:buFont typeface="Arial" panose="020B0604020202020204" pitchFamily="34" charset="0"/>
              <a:buChar char="•"/>
            </a:pPr>
            <a:endParaRPr lang="en-US" sz="1100" dirty="0"/>
          </a:p>
          <a:p>
            <a:pPr marL="228600" indent="-228600">
              <a:buFont typeface="Arial" panose="020B0604020202020204" pitchFamily="34" charset="0"/>
              <a:buChar char="•"/>
            </a:pPr>
            <a:r>
              <a:rPr lang="en-US" sz="1100" dirty="0"/>
              <a:t>Alaska’s high rank likely a function of it’s sparse population and the logistical challenges to transport large volumes from brewers in the lower 48 states</a:t>
            </a:r>
          </a:p>
          <a:p>
            <a:pPr marL="228600" indent="-228600">
              <a:buFont typeface="Arial" panose="020B0604020202020204" pitchFamily="34" charset="0"/>
              <a:buChar char="•"/>
            </a:pPr>
            <a:endParaRPr lang="en-US" sz="1100" dirty="0"/>
          </a:p>
          <a:p>
            <a:endParaRPr lang="en-US" sz="1100" dirty="0"/>
          </a:p>
          <a:p>
            <a:pPr marL="228600" indent="-228600">
              <a:buFont typeface="Arial" panose="020B0604020202020204" pitchFamily="34" charset="0"/>
              <a:buChar char="•"/>
            </a:pPr>
            <a:endParaRPr lang="en-US" sz="1100" dirty="0"/>
          </a:p>
          <a:p>
            <a:endParaRPr lang="en-US" sz="1100" dirty="0"/>
          </a:p>
        </p:txBody>
      </p:sp>
      <p:sp>
        <p:nvSpPr>
          <p:cNvPr id="17" name="Rectangle 16">
            <a:extLst>
              <a:ext uri="{FF2B5EF4-FFF2-40B4-BE49-F238E27FC236}">
                <a16:creationId xmlns:a16="http://schemas.microsoft.com/office/drawing/2014/main" id="{41654D71-CBDC-419C-BE85-C7933F5EEF2A}"/>
              </a:ext>
            </a:extLst>
          </p:cNvPr>
          <p:cNvSpPr/>
          <p:nvPr/>
        </p:nvSpPr>
        <p:spPr>
          <a:xfrm>
            <a:off x="5270746" y="5239937"/>
            <a:ext cx="3039177" cy="228355"/>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Note</a:t>
            </a:r>
            <a:endParaRPr lang="en-US" dirty="0"/>
          </a:p>
        </p:txBody>
      </p:sp>
      <p:sp>
        <p:nvSpPr>
          <p:cNvPr id="18" name="TextBox 17">
            <a:extLst>
              <a:ext uri="{FF2B5EF4-FFF2-40B4-BE49-F238E27FC236}">
                <a16:creationId xmlns:a16="http://schemas.microsoft.com/office/drawing/2014/main" id="{4BEE0B79-88E4-499B-B02C-848556EB18B6}"/>
              </a:ext>
            </a:extLst>
          </p:cNvPr>
          <p:cNvSpPr txBox="1"/>
          <p:nvPr/>
        </p:nvSpPr>
        <p:spPr>
          <a:xfrm>
            <a:off x="5285257" y="5497083"/>
            <a:ext cx="3023995" cy="600164"/>
          </a:xfrm>
          <a:prstGeom prst="rect">
            <a:avLst/>
          </a:prstGeom>
          <a:noFill/>
        </p:spPr>
        <p:txBody>
          <a:bodyPr wrap="square" rtlCol="0">
            <a:spAutoFit/>
          </a:bodyPr>
          <a:lstStyle/>
          <a:p>
            <a:pPr marL="228600" indent="-228600">
              <a:buFont typeface="Arial" panose="020B0604020202020204" pitchFamily="34" charset="0"/>
              <a:buChar char="•"/>
            </a:pPr>
            <a:r>
              <a:rPr lang="en-US" sz="1100" dirty="0"/>
              <a:t>Histogram showing all 50 states is included in the appendix</a:t>
            </a:r>
          </a:p>
          <a:p>
            <a:endParaRPr lang="en-US" sz="1100" dirty="0"/>
          </a:p>
        </p:txBody>
      </p:sp>
      <p:sp>
        <p:nvSpPr>
          <p:cNvPr id="19" name="TextBox 18">
            <a:extLst>
              <a:ext uri="{FF2B5EF4-FFF2-40B4-BE49-F238E27FC236}">
                <a16:creationId xmlns:a16="http://schemas.microsoft.com/office/drawing/2014/main" id="{D1025EB6-C363-4C03-A3F1-751E060359D9}"/>
              </a:ext>
            </a:extLst>
          </p:cNvPr>
          <p:cNvSpPr txBox="1"/>
          <p:nvPr/>
        </p:nvSpPr>
        <p:spPr>
          <a:xfrm>
            <a:off x="743810" y="1498055"/>
            <a:ext cx="308098" cy="369332"/>
          </a:xfrm>
          <a:prstGeom prst="rect">
            <a:avLst/>
          </a:prstGeom>
          <a:noFill/>
        </p:spPr>
        <p:txBody>
          <a:bodyPr wrap="none" rtlCol="0">
            <a:spAutoFit/>
          </a:bodyPr>
          <a:lstStyle/>
          <a:p>
            <a:r>
              <a:rPr lang="en-US" dirty="0"/>
              <a:t>A</a:t>
            </a:r>
          </a:p>
        </p:txBody>
      </p:sp>
      <p:sp>
        <p:nvSpPr>
          <p:cNvPr id="20" name="TextBox 19">
            <a:extLst>
              <a:ext uri="{FF2B5EF4-FFF2-40B4-BE49-F238E27FC236}">
                <a16:creationId xmlns:a16="http://schemas.microsoft.com/office/drawing/2014/main" id="{9BFD34BD-D0C2-4086-A176-9D98DEBDED58}"/>
              </a:ext>
            </a:extLst>
          </p:cNvPr>
          <p:cNvSpPr txBox="1"/>
          <p:nvPr/>
        </p:nvSpPr>
        <p:spPr>
          <a:xfrm>
            <a:off x="865565" y="3549320"/>
            <a:ext cx="324128" cy="369332"/>
          </a:xfrm>
          <a:prstGeom prst="rect">
            <a:avLst/>
          </a:prstGeom>
          <a:noFill/>
        </p:spPr>
        <p:txBody>
          <a:bodyPr wrap="none" rtlCol="0">
            <a:spAutoFit/>
          </a:bodyPr>
          <a:lstStyle/>
          <a:p>
            <a:r>
              <a:rPr lang="en-US" dirty="0"/>
              <a:t>B</a:t>
            </a:r>
          </a:p>
        </p:txBody>
      </p:sp>
    </p:spTree>
    <p:extLst>
      <p:ext uri="{BB962C8B-B14F-4D97-AF65-F5344CB8AC3E}">
        <p14:creationId xmlns:p14="http://schemas.microsoft.com/office/powerpoint/2010/main" val="12088551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0290F75F-B1A2-4158-8D14-660171B95DA1}"/>
              </a:ext>
            </a:extLst>
          </p:cNvPr>
          <p:cNvGrpSpPr>
            <a:grpSpLocks noChangeAspect="1"/>
          </p:cNvGrpSpPr>
          <p:nvPr/>
        </p:nvGrpSpPr>
        <p:grpSpPr>
          <a:xfrm>
            <a:off x="1432562" y="1289291"/>
            <a:ext cx="2517825" cy="2517825"/>
            <a:chOff x="738739" y="1768643"/>
            <a:chExt cx="4330004" cy="4330004"/>
          </a:xfrm>
        </p:grpSpPr>
        <p:pic>
          <p:nvPicPr>
            <p:cNvPr id="5" name="Picture 4">
              <a:extLst>
                <a:ext uri="{FF2B5EF4-FFF2-40B4-BE49-F238E27FC236}">
                  <a16:creationId xmlns:a16="http://schemas.microsoft.com/office/drawing/2014/main" id="{04FD998F-8B0E-4C14-8B62-657E7F557F1F}"/>
                </a:ext>
              </a:extLst>
            </p:cNvPr>
            <p:cNvPicPr>
              <a:picLocks noChangeAspect="1"/>
            </p:cNvPicPr>
            <p:nvPr/>
          </p:nvPicPr>
          <p:blipFill>
            <a:blip r:embed="rId2"/>
            <a:stretch>
              <a:fillRect/>
            </a:stretch>
          </p:blipFill>
          <p:spPr>
            <a:xfrm>
              <a:off x="738739" y="1768643"/>
              <a:ext cx="4330004" cy="4330004"/>
            </a:xfrm>
            <a:prstGeom prst="rect">
              <a:avLst/>
            </a:prstGeom>
          </p:spPr>
        </p:pic>
        <p:sp>
          <p:nvSpPr>
            <p:cNvPr id="8" name="Oval 7">
              <a:extLst>
                <a:ext uri="{FF2B5EF4-FFF2-40B4-BE49-F238E27FC236}">
                  <a16:creationId xmlns:a16="http://schemas.microsoft.com/office/drawing/2014/main" id="{4F32CE48-F645-43B4-8F30-2541819B4712}"/>
                </a:ext>
              </a:extLst>
            </p:cNvPr>
            <p:cNvSpPr/>
            <p:nvPr/>
          </p:nvSpPr>
          <p:spPr>
            <a:xfrm>
              <a:off x="2151244" y="4030576"/>
              <a:ext cx="1337911" cy="773289"/>
            </a:xfrm>
            <a:prstGeom prst="ellipse">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783FE97-73C7-4AC0-BE4F-95855EB4C8FE}"/>
              </a:ext>
            </a:extLst>
          </p:cNvPr>
          <p:cNvSpPr/>
          <p:nvPr/>
        </p:nvSpPr>
        <p:spPr>
          <a:xfrm>
            <a:off x="5281862" y="1311686"/>
            <a:ext cx="3039177" cy="228355"/>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Visualizations</a:t>
            </a:r>
            <a:endParaRPr lang="en-US" dirty="0"/>
          </a:p>
        </p:txBody>
      </p:sp>
      <p:sp>
        <p:nvSpPr>
          <p:cNvPr id="15" name="Rectangle 14">
            <a:extLst>
              <a:ext uri="{FF2B5EF4-FFF2-40B4-BE49-F238E27FC236}">
                <a16:creationId xmlns:a16="http://schemas.microsoft.com/office/drawing/2014/main" id="{83E09F36-B3C8-41BD-AE9A-FE20969D1B5B}"/>
              </a:ext>
            </a:extLst>
          </p:cNvPr>
          <p:cNvSpPr/>
          <p:nvPr/>
        </p:nvSpPr>
        <p:spPr>
          <a:xfrm>
            <a:off x="5271417" y="3176443"/>
            <a:ext cx="3039177" cy="228355"/>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Observations</a:t>
            </a:r>
            <a:endParaRPr lang="en-US" dirty="0"/>
          </a:p>
        </p:txBody>
      </p:sp>
      <p:sp>
        <p:nvSpPr>
          <p:cNvPr id="17" name="TextBox 16">
            <a:extLst>
              <a:ext uri="{FF2B5EF4-FFF2-40B4-BE49-F238E27FC236}">
                <a16:creationId xmlns:a16="http://schemas.microsoft.com/office/drawing/2014/main" id="{142D40BD-3695-4EBA-9A74-C2BEE5DBB394}"/>
              </a:ext>
            </a:extLst>
          </p:cNvPr>
          <p:cNvSpPr txBox="1"/>
          <p:nvPr/>
        </p:nvSpPr>
        <p:spPr>
          <a:xfrm>
            <a:off x="5285928" y="3137503"/>
            <a:ext cx="3023995" cy="769441"/>
          </a:xfrm>
          <a:prstGeom prst="rect">
            <a:avLst/>
          </a:prstGeom>
          <a:noFill/>
        </p:spPr>
        <p:txBody>
          <a:bodyPr wrap="square" rtlCol="0">
            <a:spAutoFit/>
          </a:bodyPr>
          <a:lstStyle/>
          <a:p>
            <a:pPr marL="228600" indent="-228600">
              <a:buFont typeface="Arial" panose="020B0604020202020204" pitchFamily="34" charset="0"/>
              <a:buChar char="•"/>
            </a:pPr>
            <a:endParaRPr lang="en-US" sz="1100" dirty="0"/>
          </a:p>
          <a:p>
            <a:endParaRPr lang="en-US" sz="1100" dirty="0"/>
          </a:p>
          <a:p>
            <a:pPr marL="228600" indent="-228600">
              <a:buFont typeface="Arial" panose="020B0604020202020204" pitchFamily="34" charset="0"/>
              <a:buChar char="•"/>
            </a:pPr>
            <a:endParaRPr lang="en-US" sz="1100" dirty="0"/>
          </a:p>
          <a:p>
            <a:endParaRPr lang="en-US" sz="1100" dirty="0"/>
          </a:p>
        </p:txBody>
      </p:sp>
      <p:sp>
        <p:nvSpPr>
          <p:cNvPr id="20" name="Title 9">
            <a:extLst>
              <a:ext uri="{FF2B5EF4-FFF2-40B4-BE49-F238E27FC236}">
                <a16:creationId xmlns:a16="http://schemas.microsoft.com/office/drawing/2014/main" id="{0D6FD083-3B2D-4E1F-973B-0A8B91E12B32}"/>
              </a:ext>
            </a:extLst>
          </p:cNvPr>
          <p:cNvSpPr>
            <a:spLocks noGrp="1"/>
          </p:cNvSpPr>
          <p:nvPr>
            <p:ph type="title"/>
          </p:nvPr>
        </p:nvSpPr>
        <p:spPr>
          <a:xfrm>
            <a:off x="822960" y="286605"/>
            <a:ext cx="7543800" cy="846160"/>
          </a:xfrm>
        </p:spPr>
        <p:txBody>
          <a:bodyPr>
            <a:normAutofit fontScale="90000"/>
          </a:bodyPr>
          <a:lstStyle/>
          <a:p>
            <a:r>
              <a:rPr lang="en-US" sz="2800" dirty="0"/>
              <a:t>EDA Visualization #5</a:t>
            </a:r>
            <a:br>
              <a:rPr lang="en-US" sz="2800" dirty="0"/>
            </a:br>
            <a:r>
              <a:rPr lang="en-US" sz="2800" i="1" dirty="0"/>
              <a:t>Breweries &amp; Consumption</a:t>
            </a:r>
            <a:endParaRPr lang="en-US" i="1" dirty="0"/>
          </a:p>
        </p:txBody>
      </p:sp>
      <p:sp>
        <p:nvSpPr>
          <p:cNvPr id="22" name="TextBox 21">
            <a:extLst>
              <a:ext uri="{FF2B5EF4-FFF2-40B4-BE49-F238E27FC236}">
                <a16:creationId xmlns:a16="http://schemas.microsoft.com/office/drawing/2014/main" id="{5AE6F2E9-FA73-459B-A412-261A92B6EDB1}"/>
              </a:ext>
            </a:extLst>
          </p:cNvPr>
          <p:cNvSpPr txBox="1"/>
          <p:nvPr/>
        </p:nvSpPr>
        <p:spPr>
          <a:xfrm>
            <a:off x="5285928" y="3433589"/>
            <a:ext cx="3023995" cy="3139321"/>
          </a:xfrm>
          <a:prstGeom prst="rect">
            <a:avLst/>
          </a:prstGeom>
          <a:noFill/>
        </p:spPr>
        <p:txBody>
          <a:bodyPr wrap="square" rtlCol="0">
            <a:spAutoFit/>
          </a:bodyPr>
          <a:lstStyle/>
          <a:p>
            <a:pPr marL="228600" indent="-228600">
              <a:buFont typeface="Arial" panose="020B0604020202020204" pitchFamily="34" charset="0"/>
              <a:buChar char="•"/>
            </a:pPr>
            <a:r>
              <a:rPr lang="en-US" sz="1100" dirty="0"/>
              <a:t>General positive correlation between variables though we see significant divergence at the extremes</a:t>
            </a:r>
          </a:p>
          <a:p>
            <a:pPr marL="228600" indent="-228600">
              <a:buFont typeface="Arial" panose="020B0604020202020204" pitchFamily="34" charset="0"/>
              <a:buChar char="•"/>
            </a:pPr>
            <a:endParaRPr lang="en-US" sz="1100" dirty="0"/>
          </a:p>
          <a:p>
            <a:pPr marL="228600" indent="-228600">
              <a:buFont typeface="Arial" panose="020B0604020202020204" pitchFamily="34" charset="0"/>
              <a:buChar char="•"/>
            </a:pPr>
            <a:r>
              <a:rPr lang="en-US" sz="1100" dirty="0"/>
              <a:t>A population of high consuming states which may be underserved by local breweries are highlighted in the dotted red ellipse – interesting potential business development opportunities.</a:t>
            </a:r>
          </a:p>
          <a:p>
            <a:pPr marL="228600" indent="-228600">
              <a:buFont typeface="Arial" panose="020B0604020202020204" pitchFamily="34" charset="0"/>
              <a:buChar char="•"/>
            </a:pPr>
            <a:endParaRPr lang="en-US" sz="1100" dirty="0"/>
          </a:p>
          <a:p>
            <a:pPr marL="228600" indent="-228600">
              <a:buFont typeface="Arial" panose="020B0604020202020204" pitchFamily="34" charset="0"/>
              <a:buChar char="•"/>
            </a:pPr>
            <a:r>
              <a:rPr lang="en-US" sz="1100" dirty="0"/>
              <a:t>Other large per capita consuming states, which appear to also be underserved by local breweries are highlighted in dotted blue ellipse.  These also may present modest development opportunities but, due to sparser population densities, won’t offer the advantages of scale.</a:t>
            </a:r>
          </a:p>
          <a:p>
            <a:endParaRPr lang="en-US" sz="1100" dirty="0"/>
          </a:p>
        </p:txBody>
      </p:sp>
      <p:pic>
        <p:nvPicPr>
          <p:cNvPr id="34" name="Picture 33">
            <a:extLst>
              <a:ext uri="{FF2B5EF4-FFF2-40B4-BE49-F238E27FC236}">
                <a16:creationId xmlns:a16="http://schemas.microsoft.com/office/drawing/2014/main" id="{85023125-ED30-4070-B288-7796F8F1EBB2}"/>
              </a:ext>
            </a:extLst>
          </p:cNvPr>
          <p:cNvPicPr>
            <a:picLocks noChangeAspect="1"/>
          </p:cNvPicPr>
          <p:nvPr/>
        </p:nvPicPr>
        <p:blipFill>
          <a:blip r:embed="rId3"/>
          <a:stretch>
            <a:fillRect/>
          </a:stretch>
        </p:blipFill>
        <p:spPr>
          <a:xfrm>
            <a:off x="1432563" y="3863122"/>
            <a:ext cx="2517825" cy="2517825"/>
          </a:xfrm>
          <a:prstGeom prst="rect">
            <a:avLst/>
          </a:prstGeom>
        </p:spPr>
      </p:pic>
      <p:sp>
        <p:nvSpPr>
          <p:cNvPr id="35" name="TextBox 34">
            <a:extLst>
              <a:ext uri="{FF2B5EF4-FFF2-40B4-BE49-F238E27FC236}">
                <a16:creationId xmlns:a16="http://schemas.microsoft.com/office/drawing/2014/main" id="{E523B4E0-1B1A-44C0-B21C-8B9C9DADCBC6}"/>
              </a:ext>
            </a:extLst>
          </p:cNvPr>
          <p:cNvSpPr txBox="1"/>
          <p:nvPr/>
        </p:nvSpPr>
        <p:spPr>
          <a:xfrm>
            <a:off x="5285927" y="1563978"/>
            <a:ext cx="3023995" cy="1446550"/>
          </a:xfrm>
          <a:prstGeom prst="rect">
            <a:avLst/>
          </a:prstGeom>
          <a:noFill/>
        </p:spPr>
        <p:txBody>
          <a:bodyPr wrap="square" rtlCol="0">
            <a:spAutoFit/>
          </a:bodyPr>
          <a:lstStyle/>
          <a:p>
            <a:pPr marL="228600" indent="-228600">
              <a:buAutoNum type="alphaUcParenR"/>
            </a:pPr>
            <a:r>
              <a:rPr lang="en-US" sz="1100" dirty="0"/>
              <a:t>Scatterplot showing 2020 total gallons consumed versus total brewery count by state</a:t>
            </a:r>
          </a:p>
          <a:p>
            <a:pPr marL="228600" indent="-228600">
              <a:buAutoNum type="alphaUcParenR"/>
            </a:pPr>
            <a:r>
              <a:rPr lang="en-US" sz="1100" dirty="0"/>
              <a:t>Scatterplot showing 2020 consumption per capita versus total brewery count by state</a:t>
            </a:r>
          </a:p>
          <a:p>
            <a:pPr marL="228600" indent="-228600">
              <a:buFont typeface="Arial" panose="020B0604020202020204" pitchFamily="34" charset="0"/>
              <a:buChar char="•"/>
            </a:pPr>
            <a:r>
              <a:rPr lang="en-US" sz="1100" dirty="0"/>
              <a:t>Outliers highlighted in yellow and labeled with their state abbreviations</a:t>
            </a:r>
          </a:p>
          <a:p>
            <a:pPr marL="228600" indent="-228600">
              <a:buAutoNum type="alphaUcParenR"/>
            </a:pPr>
            <a:endParaRPr lang="en-US" sz="1100" dirty="0"/>
          </a:p>
        </p:txBody>
      </p:sp>
      <p:sp>
        <p:nvSpPr>
          <p:cNvPr id="36" name="TextBox 35">
            <a:extLst>
              <a:ext uri="{FF2B5EF4-FFF2-40B4-BE49-F238E27FC236}">
                <a16:creationId xmlns:a16="http://schemas.microsoft.com/office/drawing/2014/main" id="{1AF25F67-5C7E-4789-BFFE-2A76263DA19A}"/>
              </a:ext>
            </a:extLst>
          </p:cNvPr>
          <p:cNvSpPr txBox="1"/>
          <p:nvPr/>
        </p:nvSpPr>
        <p:spPr>
          <a:xfrm>
            <a:off x="1304640" y="1284160"/>
            <a:ext cx="308098" cy="369332"/>
          </a:xfrm>
          <a:prstGeom prst="rect">
            <a:avLst/>
          </a:prstGeom>
          <a:noFill/>
        </p:spPr>
        <p:txBody>
          <a:bodyPr wrap="none" rtlCol="0">
            <a:spAutoFit/>
          </a:bodyPr>
          <a:lstStyle/>
          <a:p>
            <a:r>
              <a:rPr lang="en-US" dirty="0"/>
              <a:t>A</a:t>
            </a:r>
          </a:p>
        </p:txBody>
      </p:sp>
      <p:sp>
        <p:nvSpPr>
          <p:cNvPr id="37" name="TextBox 36">
            <a:extLst>
              <a:ext uri="{FF2B5EF4-FFF2-40B4-BE49-F238E27FC236}">
                <a16:creationId xmlns:a16="http://schemas.microsoft.com/office/drawing/2014/main" id="{A5883F04-C7D3-4612-9F43-E9C724D4DD6D}"/>
              </a:ext>
            </a:extLst>
          </p:cNvPr>
          <p:cNvSpPr txBox="1"/>
          <p:nvPr/>
        </p:nvSpPr>
        <p:spPr>
          <a:xfrm>
            <a:off x="1289371" y="3832248"/>
            <a:ext cx="324128" cy="369332"/>
          </a:xfrm>
          <a:prstGeom prst="rect">
            <a:avLst/>
          </a:prstGeom>
          <a:noFill/>
        </p:spPr>
        <p:txBody>
          <a:bodyPr wrap="none" rtlCol="0">
            <a:spAutoFit/>
          </a:bodyPr>
          <a:lstStyle/>
          <a:p>
            <a:r>
              <a:rPr lang="en-US" dirty="0"/>
              <a:t>B</a:t>
            </a:r>
          </a:p>
        </p:txBody>
      </p:sp>
      <p:sp>
        <p:nvSpPr>
          <p:cNvPr id="38" name="Oval 37">
            <a:extLst>
              <a:ext uri="{FF2B5EF4-FFF2-40B4-BE49-F238E27FC236}">
                <a16:creationId xmlns:a16="http://schemas.microsoft.com/office/drawing/2014/main" id="{D308F4D2-8010-46E6-9E94-66A0DE67E66C}"/>
              </a:ext>
            </a:extLst>
          </p:cNvPr>
          <p:cNvSpPr/>
          <p:nvPr/>
        </p:nvSpPr>
        <p:spPr>
          <a:xfrm rot="21226890">
            <a:off x="2691474" y="5913120"/>
            <a:ext cx="1258913" cy="276679"/>
          </a:xfrm>
          <a:prstGeom prst="ellipse">
            <a:avLst/>
          </a:prstGeom>
          <a:noFill/>
          <a:ln w="28575">
            <a:solidFill>
              <a:srgbClr val="0000F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97754072"/>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Urban monochrome</Template>
  <TotalTime>3815</TotalTime>
  <Words>2063</Words>
  <Application>Microsoft Office PowerPoint</Application>
  <PresentationFormat>On-screen Show (4:3)</PresentationFormat>
  <Paragraphs>218</Paragraphs>
  <Slides>29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Bookman Old Style</vt:lpstr>
      <vt:lpstr>Calibri</vt:lpstr>
      <vt:lpstr>Cambria Math</vt:lpstr>
      <vt:lpstr>Franklin Gothic Book</vt:lpstr>
      <vt:lpstr>1_RetrospectVTI</vt:lpstr>
      <vt:lpstr>Budweiser EDA &amp; Initial Analytics Report Out #1</vt:lpstr>
      <vt:lpstr>YouTube Presentation</vt:lpstr>
      <vt:lpstr>Project Description &amp; Deliverables</vt:lpstr>
      <vt:lpstr>Data Sources &amp; Quality Control</vt:lpstr>
      <vt:lpstr>EDA Visualization #1 State Population &amp; Consumption</vt:lpstr>
      <vt:lpstr>EDA Visualization #2 State Consumption per Capita</vt:lpstr>
      <vt:lpstr>EDA Visualization #3 Total Brewery Count by State</vt:lpstr>
      <vt:lpstr>EDA Visualization #4 Count of Breweries per Capita by State</vt:lpstr>
      <vt:lpstr>EDA Visualization #5 Breweries &amp; Consumption</vt:lpstr>
      <vt:lpstr>EDA Visualization #6 Median Alcohol by Volume (ABV)</vt:lpstr>
      <vt:lpstr>EDA Visualization #7 Median International Bitterness Unit Score (IBU)</vt:lpstr>
      <vt:lpstr>EDA Visualization #8 Maximum Alcohol by Volume (ABV)</vt:lpstr>
      <vt:lpstr>EDA Visualization #9 Maximum International Bitterness Unit Score (IBU)</vt:lpstr>
      <vt:lpstr>EDA Visualization #10 ABV Distributions by Popular Beer Styles</vt:lpstr>
      <vt:lpstr>EDA Visualization #11 American IPA ABV Distributions by Top Producing States </vt:lpstr>
      <vt:lpstr>EDA Visualization #11 ABV &amp; IBU Relationship for All Styles</vt:lpstr>
      <vt:lpstr>EDA Visualization #12 ABV &amp; IBU Relationships for Ale’s</vt:lpstr>
      <vt:lpstr>Classification Model Strategy Preview IPA vs Other Ale Training Dataset</vt:lpstr>
      <vt:lpstr>Classification Model Strategy Preview 70/30 (train/test) k sensitivity analysis</vt:lpstr>
      <vt:lpstr>Classification Model Strategy Preview Synthetic Grid Construction</vt:lpstr>
      <vt:lpstr>Classification Model Strategy Preview Interpolated Probability Models</vt:lpstr>
      <vt:lpstr>Appendix</vt:lpstr>
      <vt:lpstr>EDA Visualization Per Capita Consumption by State – All 50 States </vt:lpstr>
      <vt:lpstr>EDA Visualization State Brewery Count – All 50 States </vt:lpstr>
      <vt:lpstr>EDA Visualization Brewery Count per Capita – All 50 States</vt:lpstr>
      <vt:lpstr>EDA Visualization Median ABV by State– All 50 States</vt:lpstr>
      <vt:lpstr>EDA Visualization Median IBU by State – All 50 States</vt:lpstr>
      <vt:lpstr>EDA Visualization Max ABV by State – All 50 States</vt:lpstr>
      <vt:lpstr>EDA Visualization Max IBU by State – All 50 States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Dave Loveday</dc:creator>
  <cp:lastModifiedBy>Dave Loveday</cp:lastModifiedBy>
  <cp:revision>76</cp:revision>
  <dcterms:created xsi:type="dcterms:W3CDTF">2021-02-20T11:54:32Z</dcterms:created>
  <dcterms:modified xsi:type="dcterms:W3CDTF">2021-03-05T21:33:19Z</dcterms:modified>
</cp:coreProperties>
</file>