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4" r:id="rId2"/>
    <p:sldId id="256" r:id="rId3"/>
    <p:sldId id="257" r:id="rId4"/>
    <p:sldId id="271" r:id="rId5"/>
    <p:sldId id="277" r:id="rId6"/>
    <p:sldId id="278" r:id="rId7"/>
    <p:sldId id="275" r:id="rId8"/>
    <p:sldId id="260" r:id="rId9"/>
    <p:sldId id="281" r:id="rId10"/>
    <p:sldId id="279" r:id="rId11"/>
    <p:sldId id="280" r:id="rId12"/>
    <p:sldId id="264" r:id="rId13"/>
    <p:sldId id="266" r:id="rId14"/>
    <p:sldId id="261" r:id="rId15"/>
    <p:sldId id="262" r:id="rId16"/>
    <p:sldId id="269" r:id="rId17"/>
    <p:sldId id="263" r:id="rId18"/>
    <p:sldId id="272" r:id="rId19"/>
    <p:sldId id="273" r:id="rId20"/>
    <p:sldId id="259" r:id="rId21"/>
    <p:sldId id="27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场" id="{EC7F1CE7-1ED7-4A64-9BEF-2E170389C7D4}">
          <p14:sldIdLst>
            <p14:sldId id="274"/>
            <p14:sldId id="256"/>
            <p14:sldId id="257"/>
          </p14:sldIdLst>
        </p14:section>
        <p14:section name="飞机场基本要素" id="{846375F4-05FD-4CB5-948E-0A0EF689D59C}">
          <p14:sldIdLst>
            <p14:sldId id="271"/>
            <p14:sldId id="277"/>
            <p14:sldId id="278"/>
            <p14:sldId id="275"/>
            <p14:sldId id="260"/>
            <p14:sldId id="281"/>
            <p14:sldId id="279"/>
            <p14:sldId id="280"/>
            <p14:sldId id="264"/>
          </p14:sldIdLst>
        </p14:section>
        <p14:section name="地面保障部分" id="{B066125D-9A32-49B9-BE59-958394BA37BC}">
          <p14:sldIdLst>
            <p14:sldId id="266"/>
            <p14:sldId id="261"/>
            <p14:sldId id="262"/>
            <p14:sldId id="269"/>
            <p14:sldId id="263"/>
          </p14:sldIdLst>
        </p14:section>
        <p14:section name="总结" id="{4A287043-2C16-420C-B9FA-7EAB90B75501}">
          <p14:sldIdLst>
            <p14:sldId id="272"/>
            <p14:sldId id="273"/>
          </p14:sldIdLst>
        </p14:section>
        <p14:section name="学习方法" id="{84A9FD02-FA5A-41CE-8D97-F9458A9F3049}">
          <p14:sldIdLst>
            <p14:sldId id="25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86" autoAdjust="0"/>
  </p:normalViewPr>
  <p:slideViewPr>
    <p:cSldViewPr snapToGrid="0">
      <p:cViewPr varScale="1">
        <p:scale>
          <a:sx n="63" d="100"/>
          <a:sy n="63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856E1-2A8D-4615-BD95-05DB5C07E262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63F82-747B-4CFD-A137-8E1C69C3C9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3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81%9C%E6%9C%BA%E5%9D%AA" TargetMode="External"/><Relationship Id="rId3" Type="http://schemas.openxmlformats.org/officeDocument/2006/relationships/hyperlink" Target="https://baike.baidu.com/item/%E9%A3%9E%E6%9C%BA%E5%9C%BA" TargetMode="External"/><Relationship Id="rId7" Type="http://schemas.openxmlformats.org/officeDocument/2006/relationships/hyperlink" Target="https://baike.baidu.com/item/%E5%A1%94%E5%8F%B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8%B7%91%E9%81%93/7260070" TargetMode="External"/><Relationship Id="rId11" Type="http://schemas.openxmlformats.org/officeDocument/2006/relationships/hyperlink" Target="https://baike.baidu.com/item/%E7%A9%BA%E4%B8%AD%E4%BA%A4%E9%80%9A%E7%AE%A1%E5%88%B6" TargetMode="External"/><Relationship Id="rId5" Type="http://schemas.openxmlformats.org/officeDocument/2006/relationships/hyperlink" Target="https://baike.baidu.com/item/%E8%88%AA%E7%A9%BA%E7%AB%99" TargetMode="External"/><Relationship Id="rId10" Type="http://schemas.openxmlformats.org/officeDocument/2006/relationships/hyperlink" Target="https://baike.baidu.com/item/%E6%9C%BA%E5%9C%BA%E7%AE%A1%E5%88%B6/5107854" TargetMode="External"/><Relationship Id="rId4" Type="http://schemas.openxmlformats.org/officeDocument/2006/relationships/hyperlink" Target="https://baike.baidu.com/item/%E7%A9%BA%E6%B8%AF/84984" TargetMode="External"/><Relationship Id="rId9" Type="http://schemas.openxmlformats.org/officeDocument/2006/relationships/hyperlink" Target="https://baike.baidu.com/item/%E5%AE%A2%E8%BF%90%E7%AB%99" TargetMode="Externa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81%9C%E6%9C%BA%E5%9D%AA" TargetMode="External"/><Relationship Id="rId3" Type="http://schemas.openxmlformats.org/officeDocument/2006/relationships/hyperlink" Target="https://baike.baidu.com/item/%E9%A3%9E%E6%9C%BA%E5%9C%BA" TargetMode="External"/><Relationship Id="rId7" Type="http://schemas.openxmlformats.org/officeDocument/2006/relationships/hyperlink" Target="https://baike.baidu.com/item/%E5%A1%94%E5%8F%B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8%B7%91%E9%81%93/7260070" TargetMode="External"/><Relationship Id="rId11" Type="http://schemas.openxmlformats.org/officeDocument/2006/relationships/hyperlink" Target="https://baike.baidu.com/item/%E7%A9%BA%E4%B8%AD%E4%BA%A4%E9%80%9A%E7%AE%A1%E5%88%B6" TargetMode="External"/><Relationship Id="rId5" Type="http://schemas.openxmlformats.org/officeDocument/2006/relationships/hyperlink" Target="https://baike.baidu.com/item/%E8%88%AA%E7%A9%BA%E7%AB%99" TargetMode="External"/><Relationship Id="rId10" Type="http://schemas.openxmlformats.org/officeDocument/2006/relationships/hyperlink" Target="https://baike.baidu.com/item/%E6%9C%BA%E5%9C%BA%E7%AE%A1%E5%88%B6/5107854" TargetMode="External"/><Relationship Id="rId4" Type="http://schemas.openxmlformats.org/officeDocument/2006/relationships/hyperlink" Target="https://baike.baidu.com/item/%E7%A9%BA%E6%B8%AF/84984" TargetMode="External"/><Relationship Id="rId9" Type="http://schemas.openxmlformats.org/officeDocument/2006/relationships/hyperlink" Target="https://baike.baidu.com/item/%E5%AE%A2%E8%BF%90%E7%AB%99" TargetMode="Externa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81%9C%E6%9C%BA%E5%9D%AA" TargetMode="External"/><Relationship Id="rId3" Type="http://schemas.openxmlformats.org/officeDocument/2006/relationships/hyperlink" Target="https://baike.baidu.com/item/%E9%A3%9E%E6%9C%BA%E5%9C%BA" TargetMode="External"/><Relationship Id="rId7" Type="http://schemas.openxmlformats.org/officeDocument/2006/relationships/hyperlink" Target="https://baike.baidu.com/item/%E5%A1%94%E5%8F%B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8%B7%91%E9%81%93/7260070" TargetMode="External"/><Relationship Id="rId11" Type="http://schemas.openxmlformats.org/officeDocument/2006/relationships/hyperlink" Target="https://baike.baidu.com/item/%E7%A9%BA%E4%B8%AD%E4%BA%A4%E9%80%9A%E7%AE%A1%E5%88%B6" TargetMode="External"/><Relationship Id="rId5" Type="http://schemas.openxmlformats.org/officeDocument/2006/relationships/hyperlink" Target="https://baike.baidu.com/item/%E8%88%AA%E7%A9%BA%E7%AB%99" TargetMode="External"/><Relationship Id="rId10" Type="http://schemas.openxmlformats.org/officeDocument/2006/relationships/hyperlink" Target="https://baike.baidu.com/item/%E6%9C%BA%E5%9C%BA%E7%AE%A1%E5%88%B6/5107854" TargetMode="External"/><Relationship Id="rId4" Type="http://schemas.openxmlformats.org/officeDocument/2006/relationships/hyperlink" Target="https://baike.baidu.com/item/%E7%A9%BA%E6%B8%AF/84984" TargetMode="External"/><Relationship Id="rId9" Type="http://schemas.openxmlformats.org/officeDocument/2006/relationships/hyperlink" Target="https://baike.baidu.com/item/%E5%AE%A2%E8%BF%90%E7%AB%99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81%9C%E6%9C%BA%E5%9D%AA" TargetMode="External"/><Relationship Id="rId3" Type="http://schemas.openxmlformats.org/officeDocument/2006/relationships/hyperlink" Target="https://baike.baidu.com/item/%E9%A3%9E%E6%9C%BA%E5%9C%BA" TargetMode="External"/><Relationship Id="rId7" Type="http://schemas.openxmlformats.org/officeDocument/2006/relationships/hyperlink" Target="https://baike.baidu.com/item/%E5%A1%94%E5%8F%B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8%B7%91%E9%81%93/7260070" TargetMode="External"/><Relationship Id="rId11" Type="http://schemas.openxmlformats.org/officeDocument/2006/relationships/hyperlink" Target="https://baike.baidu.com/item/%E7%A9%BA%E4%B8%AD%E4%BA%A4%E9%80%9A%E7%AE%A1%E5%88%B6" TargetMode="External"/><Relationship Id="rId5" Type="http://schemas.openxmlformats.org/officeDocument/2006/relationships/hyperlink" Target="https://baike.baidu.com/item/%E8%88%AA%E7%A9%BA%E7%AB%99" TargetMode="External"/><Relationship Id="rId10" Type="http://schemas.openxmlformats.org/officeDocument/2006/relationships/hyperlink" Target="https://baike.baidu.com/item/%E6%9C%BA%E5%9C%BA%E7%AE%A1%E5%88%B6/5107854" TargetMode="External"/><Relationship Id="rId4" Type="http://schemas.openxmlformats.org/officeDocument/2006/relationships/hyperlink" Target="https://baike.baidu.com/item/%E7%A9%BA%E6%B8%AF/84984" TargetMode="External"/><Relationship Id="rId9" Type="http://schemas.openxmlformats.org/officeDocument/2006/relationships/hyperlink" Target="https://baike.baidu.com/item/%E5%AE%A2%E8%BF%90%E7%AB%99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Hello, everyone.</a:t>
            </a:r>
          </a:p>
          <a:p>
            <a:r>
              <a:rPr lang="en-US" altLang="zh-CN" dirty="0" smtClean="0"/>
              <a:t>I’m captain duji ,a mechanic</a:t>
            </a:r>
            <a:r>
              <a:rPr lang="en-US" altLang="zh-CN" baseline="0" dirty="0" smtClean="0"/>
              <a:t> from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Second Maintenance Squadron.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-mechanic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军械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aircraft armament technician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-special equipment technician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-Electronic Technician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火控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-fire control technician   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-corporal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-sergeant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-senior sergeant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756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课堂笔记、有道单词本</a:t>
            </a:r>
            <a:endParaRPr lang="en-US" altLang="zh-CN" dirty="0" smtClean="0"/>
          </a:p>
          <a:p>
            <a:r>
              <a:rPr lang="zh-CN" altLang="en-US" dirty="0" smtClean="0"/>
              <a:t>课堂笔记只需要记住本节课的词汇以及关键语境句子</a:t>
            </a:r>
            <a:endParaRPr lang="en-US" altLang="zh-CN" dirty="0" smtClean="0"/>
          </a:p>
          <a:p>
            <a:r>
              <a:rPr lang="zh-CN" altLang="en-US" smtClean="0"/>
              <a:t>有道单词本复习相关词汇的方法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3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自我介绍：机务二中队 机械师 杜佶</a:t>
            </a:r>
            <a:endParaRPr lang="en-US" altLang="zh-CN" dirty="0" smtClean="0"/>
          </a:p>
          <a:p>
            <a:r>
              <a:rPr lang="zh-CN" altLang="en-US" dirty="0" smtClean="0"/>
              <a:t>本节课的主题：机场标识符号的认识</a:t>
            </a:r>
            <a:endParaRPr lang="en-US" altLang="zh-CN" dirty="0" smtClean="0"/>
          </a:p>
          <a:p>
            <a:r>
              <a:rPr lang="zh-CN" altLang="en-US" dirty="0" smtClean="0"/>
              <a:t>内容：常见标志符号的英文单词，相关语境的用法，识记单词的方法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8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列本次课的提纲</a:t>
            </a:r>
            <a:endParaRPr lang="en-US" altLang="zh-CN" dirty="0" smtClean="0"/>
          </a:p>
          <a:p>
            <a:r>
              <a:rPr lang="zh-CN" altLang="en-US" dirty="0" smtClean="0"/>
              <a:t>机场相关基础英语：机场基础组成跑道系统、地面保障方面</a:t>
            </a:r>
            <a:endParaRPr lang="en-US" altLang="zh-CN" dirty="0" smtClean="0"/>
          </a:p>
          <a:p>
            <a:r>
              <a:rPr lang="zh-CN" altLang="en-US" dirty="0" smtClean="0"/>
              <a:t>笔记要点：本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中</a:t>
            </a:r>
            <a:r>
              <a:rPr lang="zh-CN" altLang="en-US" dirty="0" smtClean="0">
                <a:solidFill>
                  <a:srgbClr val="FF0000"/>
                </a:solidFill>
              </a:rPr>
              <a:t>标红</a:t>
            </a:r>
            <a:r>
              <a:rPr lang="zh-CN" altLang="en-US" dirty="0" smtClean="0"/>
              <a:t>的单词。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14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首先分大类：</a:t>
            </a:r>
            <a:endParaRPr lang="en-US" altLang="zh-CN" dirty="0" smtClean="0"/>
          </a:p>
          <a:p>
            <a:r>
              <a:rPr lang="zh-CN" altLang="en-US" dirty="0" smtClean="0"/>
              <a:t>然后介绍今天的主要内容：机场组成：机场，亦称</a:t>
            </a:r>
            <a:r>
              <a:rPr lang="zh-CN" altLang="en-US" dirty="0" smtClean="0">
                <a:hlinkClick r:id="rId3"/>
              </a:rPr>
              <a:t>飞机场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4"/>
              </a:rPr>
              <a:t>空港</a:t>
            </a:r>
            <a:r>
              <a:rPr lang="zh-CN" altLang="en-US" dirty="0" smtClean="0"/>
              <a:t>，较正式的名称是</a:t>
            </a:r>
            <a:r>
              <a:rPr lang="zh-CN" altLang="en-US" dirty="0" smtClean="0">
                <a:hlinkClick r:id="rId5"/>
              </a:rPr>
              <a:t>航空站</a:t>
            </a:r>
            <a:r>
              <a:rPr lang="zh-CN" altLang="en-US" dirty="0" smtClean="0"/>
              <a:t>。机场有不同的大小，除了</a:t>
            </a:r>
            <a:r>
              <a:rPr lang="zh-CN" altLang="en-US" dirty="0" smtClean="0">
                <a:hlinkClick r:id="rId6"/>
              </a:rPr>
              <a:t>跑道</a:t>
            </a:r>
            <a:r>
              <a:rPr lang="zh-CN" altLang="en-US" dirty="0" smtClean="0"/>
              <a:t>之外，机场通常还设有</a:t>
            </a:r>
            <a:r>
              <a:rPr lang="zh-CN" altLang="en-US" dirty="0" smtClean="0">
                <a:hlinkClick r:id="rId7"/>
              </a:rPr>
              <a:t>塔台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8"/>
              </a:rPr>
              <a:t>停机坪</a:t>
            </a:r>
            <a:r>
              <a:rPr lang="zh-CN" altLang="en-US" dirty="0" smtClean="0"/>
              <a:t>、航空</a:t>
            </a:r>
            <a:r>
              <a:rPr lang="zh-CN" altLang="en-US" dirty="0" smtClean="0">
                <a:hlinkClick r:id="rId9"/>
              </a:rPr>
              <a:t>客运站</a:t>
            </a:r>
            <a:r>
              <a:rPr lang="zh-CN" altLang="en-US" dirty="0" smtClean="0"/>
              <a:t>、维修厂等设施，并提供</a:t>
            </a:r>
            <a:r>
              <a:rPr lang="zh-CN" altLang="en-US" dirty="0" smtClean="0">
                <a:hlinkClick r:id="rId10"/>
              </a:rPr>
              <a:t>机场管制</a:t>
            </a:r>
            <a:r>
              <a:rPr lang="zh-CN" altLang="en-US" dirty="0" smtClean="0"/>
              <a:t>服务、</a:t>
            </a:r>
            <a:r>
              <a:rPr lang="zh-CN" altLang="en-US" dirty="0" smtClean="0">
                <a:hlinkClick r:id="rId11"/>
              </a:rPr>
              <a:t>空中交通管制</a:t>
            </a:r>
            <a:r>
              <a:rPr lang="zh-CN" altLang="en-US" dirty="0" smtClean="0"/>
              <a:t>等其他服务。</a:t>
            </a:r>
            <a:r>
              <a:rPr lang="en-US" altLang="zh-CN" baseline="30000" dirty="0" smtClean="0"/>
              <a:t>[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25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首先分大类：</a:t>
            </a:r>
            <a:endParaRPr lang="en-US" altLang="zh-CN" dirty="0" smtClean="0"/>
          </a:p>
          <a:p>
            <a:r>
              <a:rPr lang="zh-CN" altLang="en-US" dirty="0" smtClean="0"/>
              <a:t>然后介绍今天的主要内容：机场组成：机场，亦称</a:t>
            </a:r>
            <a:r>
              <a:rPr lang="zh-CN" altLang="en-US" dirty="0" smtClean="0">
                <a:hlinkClick r:id="rId3"/>
              </a:rPr>
              <a:t>飞机场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4"/>
              </a:rPr>
              <a:t>空港</a:t>
            </a:r>
            <a:r>
              <a:rPr lang="zh-CN" altLang="en-US" dirty="0" smtClean="0"/>
              <a:t>，较正式的名称是</a:t>
            </a:r>
            <a:r>
              <a:rPr lang="zh-CN" altLang="en-US" dirty="0" smtClean="0">
                <a:hlinkClick r:id="rId5"/>
              </a:rPr>
              <a:t>航空站</a:t>
            </a:r>
            <a:r>
              <a:rPr lang="zh-CN" altLang="en-US" dirty="0" smtClean="0"/>
              <a:t>。机场有不同的大小，除了</a:t>
            </a:r>
            <a:r>
              <a:rPr lang="zh-CN" altLang="en-US" dirty="0" smtClean="0">
                <a:hlinkClick r:id="rId6"/>
              </a:rPr>
              <a:t>跑道</a:t>
            </a:r>
            <a:r>
              <a:rPr lang="zh-CN" altLang="en-US" dirty="0" smtClean="0"/>
              <a:t>之外，机场通常还设有</a:t>
            </a:r>
            <a:r>
              <a:rPr lang="zh-CN" altLang="en-US" dirty="0" smtClean="0">
                <a:hlinkClick r:id="rId7"/>
              </a:rPr>
              <a:t>塔台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8"/>
              </a:rPr>
              <a:t>停机坪</a:t>
            </a:r>
            <a:r>
              <a:rPr lang="zh-CN" altLang="en-US" dirty="0" smtClean="0"/>
              <a:t>、航空</a:t>
            </a:r>
            <a:r>
              <a:rPr lang="zh-CN" altLang="en-US" dirty="0" smtClean="0">
                <a:hlinkClick r:id="rId9"/>
              </a:rPr>
              <a:t>客运站</a:t>
            </a:r>
            <a:r>
              <a:rPr lang="zh-CN" altLang="en-US" dirty="0" smtClean="0"/>
              <a:t>、维修厂等设施，并提供</a:t>
            </a:r>
            <a:r>
              <a:rPr lang="zh-CN" altLang="en-US" dirty="0" smtClean="0">
                <a:hlinkClick r:id="rId10"/>
              </a:rPr>
              <a:t>机场管制</a:t>
            </a:r>
            <a:r>
              <a:rPr lang="zh-CN" altLang="en-US" dirty="0" smtClean="0"/>
              <a:t>服务、</a:t>
            </a:r>
            <a:r>
              <a:rPr lang="zh-CN" altLang="en-US" dirty="0" smtClean="0">
                <a:hlinkClick r:id="rId11"/>
              </a:rPr>
              <a:t>空中交通管制</a:t>
            </a:r>
            <a:r>
              <a:rPr lang="zh-CN" altLang="en-US" dirty="0" smtClean="0"/>
              <a:t>等其他服务。</a:t>
            </a:r>
            <a:r>
              <a:rPr lang="en-US" altLang="zh-CN" baseline="30000" dirty="0" smtClean="0"/>
              <a:t>[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83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首先分大类：</a:t>
            </a:r>
            <a:endParaRPr lang="en-US" altLang="zh-CN" dirty="0" smtClean="0"/>
          </a:p>
          <a:p>
            <a:r>
              <a:rPr lang="zh-CN" altLang="en-US" dirty="0" smtClean="0"/>
              <a:t>然后介绍今天的主要内容：机场组成：机场，亦称</a:t>
            </a:r>
            <a:r>
              <a:rPr lang="zh-CN" altLang="en-US" dirty="0" smtClean="0">
                <a:hlinkClick r:id="rId3"/>
              </a:rPr>
              <a:t>飞机场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4"/>
              </a:rPr>
              <a:t>空港</a:t>
            </a:r>
            <a:r>
              <a:rPr lang="zh-CN" altLang="en-US" dirty="0" smtClean="0"/>
              <a:t>，较正式的名称是</a:t>
            </a:r>
            <a:r>
              <a:rPr lang="zh-CN" altLang="en-US" dirty="0" smtClean="0">
                <a:hlinkClick r:id="rId5"/>
              </a:rPr>
              <a:t>航空站</a:t>
            </a:r>
            <a:r>
              <a:rPr lang="zh-CN" altLang="en-US" dirty="0" smtClean="0"/>
              <a:t>。机场有不同的大小，除了</a:t>
            </a:r>
            <a:r>
              <a:rPr lang="zh-CN" altLang="en-US" dirty="0" smtClean="0">
                <a:hlinkClick r:id="rId6"/>
              </a:rPr>
              <a:t>跑道</a:t>
            </a:r>
            <a:r>
              <a:rPr lang="zh-CN" altLang="en-US" dirty="0" smtClean="0"/>
              <a:t>之外，机场通常还设有</a:t>
            </a:r>
            <a:r>
              <a:rPr lang="zh-CN" altLang="en-US" dirty="0" smtClean="0">
                <a:hlinkClick r:id="rId7"/>
              </a:rPr>
              <a:t>塔台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8"/>
              </a:rPr>
              <a:t>停机坪</a:t>
            </a:r>
            <a:r>
              <a:rPr lang="zh-CN" altLang="en-US" dirty="0" smtClean="0"/>
              <a:t>、航空</a:t>
            </a:r>
            <a:r>
              <a:rPr lang="zh-CN" altLang="en-US" dirty="0" smtClean="0">
                <a:hlinkClick r:id="rId9"/>
              </a:rPr>
              <a:t>客运站</a:t>
            </a:r>
            <a:r>
              <a:rPr lang="zh-CN" altLang="en-US" dirty="0" smtClean="0"/>
              <a:t>、维修厂等设施，并提供</a:t>
            </a:r>
            <a:r>
              <a:rPr lang="zh-CN" altLang="en-US" dirty="0" smtClean="0">
                <a:hlinkClick r:id="rId10"/>
              </a:rPr>
              <a:t>机场管制</a:t>
            </a:r>
            <a:r>
              <a:rPr lang="zh-CN" altLang="en-US" dirty="0" smtClean="0"/>
              <a:t>服务、</a:t>
            </a:r>
            <a:r>
              <a:rPr lang="zh-CN" altLang="en-US" dirty="0" smtClean="0">
                <a:hlinkClick r:id="rId11"/>
              </a:rPr>
              <a:t>空中交通管制</a:t>
            </a:r>
            <a:r>
              <a:rPr lang="zh-CN" altLang="en-US" dirty="0" smtClean="0"/>
              <a:t>等其他服务。</a:t>
            </a:r>
            <a:r>
              <a:rPr lang="en-US" altLang="zh-CN" baseline="30000" dirty="0" smtClean="0"/>
              <a:t>[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930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首先分大类：</a:t>
            </a:r>
            <a:endParaRPr lang="en-US" altLang="zh-CN" dirty="0" smtClean="0"/>
          </a:p>
          <a:p>
            <a:r>
              <a:rPr lang="zh-CN" altLang="en-US" dirty="0" smtClean="0"/>
              <a:t>然后介绍今天的主要内容：机场组成：机场，亦称</a:t>
            </a:r>
            <a:r>
              <a:rPr lang="zh-CN" altLang="en-US" dirty="0" smtClean="0">
                <a:hlinkClick r:id="rId3"/>
              </a:rPr>
              <a:t>飞机场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4"/>
              </a:rPr>
              <a:t>空港</a:t>
            </a:r>
            <a:r>
              <a:rPr lang="zh-CN" altLang="en-US" dirty="0" smtClean="0"/>
              <a:t>，较正式的名称是</a:t>
            </a:r>
            <a:r>
              <a:rPr lang="zh-CN" altLang="en-US" dirty="0" smtClean="0">
                <a:hlinkClick r:id="rId5"/>
              </a:rPr>
              <a:t>航空站</a:t>
            </a:r>
            <a:r>
              <a:rPr lang="zh-CN" altLang="en-US" dirty="0" smtClean="0"/>
              <a:t>。机场有不同的大小，除了</a:t>
            </a:r>
            <a:r>
              <a:rPr lang="zh-CN" altLang="en-US" dirty="0" smtClean="0">
                <a:hlinkClick r:id="rId6"/>
              </a:rPr>
              <a:t>跑道</a:t>
            </a:r>
            <a:r>
              <a:rPr lang="zh-CN" altLang="en-US" dirty="0" smtClean="0"/>
              <a:t>之外，机场通常还设有</a:t>
            </a:r>
            <a:r>
              <a:rPr lang="zh-CN" altLang="en-US" dirty="0" smtClean="0">
                <a:hlinkClick r:id="rId7"/>
              </a:rPr>
              <a:t>塔台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8"/>
              </a:rPr>
              <a:t>停机坪</a:t>
            </a:r>
            <a:r>
              <a:rPr lang="zh-CN" altLang="en-US" dirty="0" smtClean="0"/>
              <a:t>、航空</a:t>
            </a:r>
            <a:r>
              <a:rPr lang="zh-CN" altLang="en-US" dirty="0" smtClean="0">
                <a:hlinkClick r:id="rId9"/>
              </a:rPr>
              <a:t>客运站</a:t>
            </a:r>
            <a:r>
              <a:rPr lang="zh-CN" altLang="en-US" dirty="0" smtClean="0"/>
              <a:t>、维修厂等设施，并提供</a:t>
            </a:r>
            <a:r>
              <a:rPr lang="zh-CN" altLang="en-US" dirty="0" smtClean="0">
                <a:hlinkClick r:id="rId10"/>
              </a:rPr>
              <a:t>机场管制</a:t>
            </a:r>
            <a:r>
              <a:rPr lang="zh-CN" altLang="en-US" dirty="0" smtClean="0"/>
              <a:t>服务、</a:t>
            </a:r>
            <a:r>
              <a:rPr lang="zh-CN" altLang="en-US" dirty="0" smtClean="0">
                <a:hlinkClick r:id="rId11"/>
              </a:rPr>
              <a:t>空中交通管制</a:t>
            </a:r>
            <a:r>
              <a:rPr lang="zh-CN" altLang="en-US" dirty="0" smtClean="0"/>
              <a:t>等其他服务。</a:t>
            </a:r>
            <a:r>
              <a:rPr lang="en-US" altLang="zh-CN" baseline="30000" dirty="0" smtClean="0"/>
              <a:t>[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38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本节重点单词列表</a:t>
            </a:r>
            <a:endParaRPr lang="en-US" altLang="zh-CN" dirty="0" smtClean="0"/>
          </a:p>
          <a:p>
            <a:r>
              <a:rPr lang="zh-CN" altLang="en-US" dirty="0" smtClean="0"/>
              <a:t>时间紧，准备不够充分，内容都是最简单基础的</a:t>
            </a:r>
            <a:endParaRPr lang="en-US" altLang="zh-CN" dirty="0" smtClean="0"/>
          </a:p>
          <a:p>
            <a:r>
              <a:rPr lang="zh-CN" altLang="en-US" dirty="0" smtClean="0"/>
              <a:t>学习效果：认识</a:t>
            </a:r>
            <a:r>
              <a:rPr lang="en-US" altLang="zh-CN" dirty="0" smtClean="0"/>
              <a:t>+</a:t>
            </a:r>
            <a:r>
              <a:rPr lang="zh-CN" altLang="en-US" dirty="0" smtClean="0"/>
              <a:t>能读出来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383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本节重点单词列表</a:t>
            </a:r>
            <a:endParaRPr lang="en-US" altLang="zh-CN" dirty="0" smtClean="0"/>
          </a:p>
          <a:p>
            <a:r>
              <a:rPr lang="zh-CN" altLang="en-US" dirty="0" smtClean="0"/>
              <a:t>时间紧，准备不够充分，内容都是最简单基础的</a:t>
            </a:r>
            <a:endParaRPr lang="en-US" altLang="zh-CN" dirty="0" smtClean="0"/>
          </a:p>
          <a:p>
            <a:r>
              <a:rPr lang="zh-CN" altLang="en-US" dirty="0" smtClean="0"/>
              <a:t>学习效果：认识</a:t>
            </a:r>
            <a:r>
              <a:rPr lang="en-US" altLang="zh-CN" dirty="0" smtClean="0"/>
              <a:t>+</a:t>
            </a:r>
            <a:r>
              <a:rPr lang="zh-CN" altLang="en-US" dirty="0" smtClean="0"/>
              <a:t>能读出来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32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94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7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4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0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06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51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58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3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97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70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31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749F-2BCF-40DB-B139-6305F803CA8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4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3422" y="1491734"/>
            <a:ext cx="3146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Hello,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everyone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!</a:t>
            </a:r>
          </a:p>
        </p:txBody>
      </p:sp>
      <p:sp>
        <p:nvSpPr>
          <p:cNvPr id="3" name="矩形 2"/>
          <p:cNvSpPr/>
          <p:nvPr/>
        </p:nvSpPr>
        <p:spPr>
          <a:xfrm>
            <a:off x="303422" y="3806875"/>
            <a:ext cx="123610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 am Captain Duji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,a mechanic from The Second Maintenance Squadron.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3422" y="2649304"/>
            <a:ext cx="3146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大家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好！</a:t>
            </a:r>
            <a:endParaRPr lang="en-US" altLang="zh-CN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422" y="4964445"/>
            <a:ext cx="10974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我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是   来自   机务二中队  的  上尉   机械师     杜佶。</a:t>
            </a:r>
            <a:endParaRPr lang="en-US" altLang="zh-CN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193800" y="4330095"/>
            <a:ext cx="12192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14240" y="4964445"/>
            <a:ext cx="7569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798320" y="4330095"/>
            <a:ext cx="3291840" cy="634350"/>
          </a:xfrm>
          <a:prstGeom prst="straightConnector1">
            <a:avLst/>
          </a:prstGeom>
          <a:ln w="31750">
            <a:solidFill>
              <a:srgbClr val="FF0000"/>
            </a:solidFill>
            <a:prstDash val="sysDot"/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601720" y="4330095"/>
            <a:ext cx="15951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643880" y="4964445"/>
            <a:ext cx="112268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399280" y="4330095"/>
            <a:ext cx="1879600" cy="634350"/>
          </a:xfrm>
          <a:prstGeom prst="straightConnector1">
            <a:avLst/>
          </a:prstGeom>
          <a:ln w="31750">
            <a:solidFill>
              <a:srgbClr val="FF0000"/>
            </a:solidFill>
            <a:prstDash val="sysDot"/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205220" y="4330095"/>
            <a:ext cx="57277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91080" y="4960650"/>
            <a:ext cx="176276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3172460" y="4340611"/>
            <a:ext cx="5843270" cy="620039"/>
          </a:xfrm>
          <a:prstGeom prst="straightConnector1">
            <a:avLst/>
          </a:prstGeom>
          <a:ln w="31750">
            <a:solidFill>
              <a:srgbClr val="FF0000"/>
            </a:solidFill>
            <a:prstDash val="sysDot"/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4104005" y="365760"/>
            <a:ext cx="2073910" cy="3233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Lieutenant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Major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Colonel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General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Corporal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Sergeant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614160" y="365760"/>
            <a:ext cx="5242560" cy="3233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echanic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Special Equipment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echnician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Armament Technician</a:t>
            </a:r>
          </a:p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Electronic 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Technician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Fire Control Technician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082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32" grpId="0" animBg="1"/>
      <p:bldP spid="3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6360" y="111252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跑道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84320" y="111252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Airfield 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0720" y="4800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滑行道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950720" y="5471160"/>
            <a:ext cx="26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taxiway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50883" y="2033751"/>
            <a:ext cx="10342179" cy="1918567"/>
            <a:chOff x="1150883" y="2033751"/>
            <a:chExt cx="10342179" cy="1918567"/>
          </a:xfrm>
        </p:grpSpPr>
        <p:grpSp>
          <p:nvGrpSpPr>
            <p:cNvPr id="17" name="组合 16"/>
            <p:cNvGrpSpPr/>
            <p:nvPr/>
          </p:nvGrpSpPr>
          <p:grpSpPr>
            <a:xfrm>
              <a:off x="1785708" y="2321638"/>
              <a:ext cx="8821332" cy="1630680"/>
              <a:chOff x="2845156" y="2346960"/>
              <a:chExt cx="8821332" cy="1630680"/>
            </a:xfrm>
          </p:grpSpPr>
          <p:sp>
            <p:nvSpPr>
              <p:cNvPr id="4" name="流程图: 延期 3"/>
              <p:cNvSpPr/>
              <p:nvPr/>
            </p:nvSpPr>
            <p:spPr>
              <a:xfrm>
                <a:off x="9860811" y="2346960"/>
                <a:ext cx="1805677" cy="1630680"/>
              </a:xfrm>
              <a:prstGeom prst="flowChartDelay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650833" y="2346960"/>
                <a:ext cx="5209978" cy="163068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延期 14"/>
              <p:cNvSpPr/>
              <p:nvPr/>
            </p:nvSpPr>
            <p:spPr>
              <a:xfrm rot="10800000">
                <a:off x="2845156" y="2346960"/>
                <a:ext cx="1805677" cy="1630680"/>
              </a:xfrm>
              <a:prstGeom prst="flowChartDelay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1150883" y="2033751"/>
              <a:ext cx="10342179" cy="3988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502215" y="2079507"/>
              <a:ext cx="383438" cy="3077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b="1" cap="none" spc="0" dirty="0" smtClean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26</a:t>
              </a:r>
              <a:endParaRPr lang="zh-CN" altLang="en-US" sz="14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336158" y="2503910"/>
              <a:ext cx="2049518" cy="12009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995486" y="2503909"/>
              <a:ext cx="2026941" cy="12009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110681" y="2503909"/>
              <a:ext cx="1543863" cy="1220877"/>
              <a:chOff x="2110681" y="2472377"/>
              <a:chExt cx="1449125" cy="1220877"/>
            </a:xfrm>
            <a:solidFill>
              <a:schemeClr val="bg1"/>
            </a:solidFill>
          </p:grpSpPr>
          <p:sp>
            <p:nvSpPr>
              <p:cNvPr id="29" name="椭圆 28"/>
              <p:cNvSpPr/>
              <p:nvPr/>
            </p:nvSpPr>
            <p:spPr>
              <a:xfrm>
                <a:off x="2110681" y="2472377"/>
                <a:ext cx="1278654" cy="120847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2595505" y="2472377"/>
                <a:ext cx="964301" cy="1220877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8664787" y="2493965"/>
              <a:ext cx="1543863" cy="1220877"/>
              <a:chOff x="2110681" y="2472377"/>
              <a:chExt cx="1449125" cy="1220877"/>
            </a:xfrm>
            <a:solidFill>
              <a:schemeClr val="bg1"/>
            </a:solidFill>
          </p:grpSpPr>
          <p:sp>
            <p:nvSpPr>
              <p:cNvPr id="33" name="椭圆 32"/>
              <p:cNvSpPr/>
              <p:nvPr/>
            </p:nvSpPr>
            <p:spPr>
              <a:xfrm>
                <a:off x="2110681" y="2472377"/>
                <a:ext cx="1278654" cy="120847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595505" y="2472377"/>
                <a:ext cx="964301" cy="1220877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7" name="直接箭头连接符 36"/>
          <p:cNvCxnSpPr>
            <a:stCxn id="8" idx="0"/>
          </p:cNvCxnSpPr>
          <p:nvPr/>
        </p:nvCxnSpPr>
        <p:spPr>
          <a:xfrm flipV="1">
            <a:off x="2827020" y="3852240"/>
            <a:ext cx="1475390" cy="948360"/>
          </a:xfrm>
          <a:prstGeom prst="straightConnector1">
            <a:avLst/>
          </a:prstGeom>
          <a:ln w="76200">
            <a:solidFill>
              <a:schemeClr val="accent2">
                <a:lumMod val="75000"/>
                <a:alpha val="8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905000" y="6004500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362820" y="4474971"/>
            <a:ext cx="4378132" cy="16976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音标 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'</a:t>
            </a:r>
            <a:r>
              <a:rPr lang="en-US" altLang="zh-CN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tæksɪweɪ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  <a:endParaRPr lang="en-US" altLang="zh-CN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n.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滑行道；飞机</a:t>
            </a:r>
            <a:r>
              <a:rPr lang="zh-C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滑行道</a:t>
            </a:r>
            <a:endParaRPr lang="zh-CN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55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1" grpId="0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6360" y="111252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跑道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84320" y="111252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Airfield 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54440" y="4800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联络道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854440" y="5471160"/>
            <a:ext cx="278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By-pass taxiway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50883" y="2033751"/>
            <a:ext cx="10342179" cy="1918567"/>
            <a:chOff x="1150883" y="2033751"/>
            <a:chExt cx="10342179" cy="1918567"/>
          </a:xfrm>
        </p:grpSpPr>
        <p:grpSp>
          <p:nvGrpSpPr>
            <p:cNvPr id="17" name="组合 16"/>
            <p:cNvGrpSpPr/>
            <p:nvPr/>
          </p:nvGrpSpPr>
          <p:grpSpPr>
            <a:xfrm>
              <a:off x="1785708" y="2321638"/>
              <a:ext cx="8821332" cy="1630680"/>
              <a:chOff x="2845156" y="2346960"/>
              <a:chExt cx="8821332" cy="1630680"/>
            </a:xfrm>
          </p:grpSpPr>
          <p:sp>
            <p:nvSpPr>
              <p:cNvPr id="4" name="流程图: 延期 3"/>
              <p:cNvSpPr/>
              <p:nvPr/>
            </p:nvSpPr>
            <p:spPr>
              <a:xfrm>
                <a:off x="9860811" y="2346960"/>
                <a:ext cx="1805677" cy="1630680"/>
              </a:xfrm>
              <a:prstGeom prst="flowChartDelay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650833" y="2346960"/>
                <a:ext cx="5209978" cy="163068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延期 14"/>
              <p:cNvSpPr/>
              <p:nvPr/>
            </p:nvSpPr>
            <p:spPr>
              <a:xfrm rot="10800000">
                <a:off x="2845156" y="2346960"/>
                <a:ext cx="1805677" cy="1630680"/>
              </a:xfrm>
              <a:prstGeom prst="flowChartDelay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1150883" y="2033751"/>
              <a:ext cx="10342179" cy="3988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502215" y="2079507"/>
              <a:ext cx="383438" cy="3077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b="1" cap="none" spc="0" dirty="0" smtClean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26</a:t>
              </a:r>
              <a:endParaRPr lang="zh-CN" altLang="en-US" sz="14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336158" y="2503910"/>
              <a:ext cx="2049518" cy="12009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995486" y="2503909"/>
              <a:ext cx="2026941" cy="12009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110681" y="2503909"/>
              <a:ext cx="1543863" cy="1220877"/>
              <a:chOff x="2110681" y="2472377"/>
              <a:chExt cx="1449125" cy="1220877"/>
            </a:xfrm>
            <a:solidFill>
              <a:schemeClr val="bg1"/>
            </a:solidFill>
          </p:grpSpPr>
          <p:sp>
            <p:nvSpPr>
              <p:cNvPr id="29" name="椭圆 28"/>
              <p:cNvSpPr/>
              <p:nvPr/>
            </p:nvSpPr>
            <p:spPr>
              <a:xfrm>
                <a:off x="2110681" y="2472377"/>
                <a:ext cx="1278654" cy="120847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2595505" y="2472377"/>
                <a:ext cx="964301" cy="1220877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8664787" y="2493965"/>
              <a:ext cx="1543863" cy="1220877"/>
              <a:chOff x="2110681" y="2472377"/>
              <a:chExt cx="1449125" cy="1220877"/>
            </a:xfrm>
            <a:solidFill>
              <a:schemeClr val="bg1"/>
            </a:solidFill>
          </p:grpSpPr>
          <p:sp>
            <p:nvSpPr>
              <p:cNvPr id="33" name="椭圆 32"/>
              <p:cNvSpPr/>
              <p:nvPr/>
            </p:nvSpPr>
            <p:spPr>
              <a:xfrm>
                <a:off x="2110681" y="2472377"/>
                <a:ext cx="1278654" cy="120847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595505" y="2472377"/>
                <a:ext cx="964301" cy="1220877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9" name="直接箭头连接符 38"/>
          <p:cNvCxnSpPr/>
          <p:nvPr/>
        </p:nvCxnSpPr>
        <p:spPr>
          <a:xfrm flipH="1" flipV="1">
            <a:off x="8522252" y="3228595"/>
            <a:ext cx="1030986" cy="1476048"/>
          </a:xfrm>
          <a:prstGeom prst="straightConnector1">
            <a:avLst/>
          </a:prstGeom>
          <a:ln w="76200">
            <a:solidFill>
              <a:schemeClr val="accent2">
                <a:lumMod val="75000"/>
                <a:alpha val="8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8930130" y="6004500"/>
            <a:ext cx="25629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472928" y="4622311"/>
            <a:ext cx="4378132" cy="16976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音标 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['</a:t>
            </a:r>
            <a:r>
              <a:rPr lang="en-US" altLang="zh-CN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baipa:s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  <a:endParaRPr lang="en-US" altLang="zh-CN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n.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旁路</a:t>
            </a:r>
            <a:r>
              <a:rPr lang="zh-C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；支路</a:t>
            </a:r>
            <a:endParaRPr lang="zh-CN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48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10" grpId="0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72640" y="1671340"/>
            <a:ext cx="234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塔台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10400" y="1661160"/>
            <a:ext cx="292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Control tower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10400" y="2346960"/>
            <a:ext cx="292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Apron area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10400" y="3032760"/>
            <a:ext cx="376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Hanger = </a:t>
            </a:r>
            <a:r>
              <a:rPr lang="en-US" altLang="zh-CN" sz="28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Aeroshed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10400" y="3718560"/>
            <a:ext cx="4556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aintenance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area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10400" y="4404360"/>
            <a:ext cx="376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Fuel farm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2640" y="2367320"/>
            <a:ext cx="234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停机坪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72640" y="3042940"/>
            <a:ext cx="286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机库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72640" y="3728740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维修厂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72640" y="4404360"/>
            <a:ext cx="414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油库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827520" y="1386840"/>
            <a:ext cx="3581400" cy="3962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92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38400" y="30740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176520" y="3617555"/>
            <a:ext cx="44246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37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8680" y="8642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6" r="1127" b="52811"/>
          <a:stretch/>
        </p:blipFill>
        <p:spPr>
          <a:xfrm>
            <a:off x="1201420" y="1706879"/>
            <a:ext cx="9787680" cy="2545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52140" y="479101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牵引杆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4100" y="479101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牵引车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1420" y="5858292"/>
            <a:ext cx="663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无杆牵引车    </a:t>
            </a:r>
            <a:r>
              <a:rPr lang="en-US" altLang="zh-CN" sz="28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towbarless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aircraft tractor</a:t>
            </a:r>
            <a:r>
              <a:rPr lang="zh-CN" altLang="en-US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   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152140" y="4252554"/>
            <a:ext cx="11760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373620" y="4222668"/>
            <a:ext cx="11760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243580" y="6381512"/>
            <a:ext cx="4315460" cy="31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0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8680" y="8642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" t="6249" r="50871" b="60939"/>
          <a:stretch/>
        </p:blipFill>
        <p:spPr>
          <a:xfrm>
            <a:off x="411480" y="1859280"/>
            <a:ext cx="5624576" cy="2636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81980" y="475175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电源车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20" y="2360996"/>
            <a:ext cx="3368040" cy="1633088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2133600" y="4297680"/>
            <a:ext cx="2621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7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8680" y="8642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9180" y="240799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冷气车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9180" y="3450670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氧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气车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00980" y="2407995"/>
            <a:ext cx="484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Aerial nitrogen vehicle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00980" y="3450670"/>
            <a:ext cx="484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Aerial oxygen supply vehicle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29180" y="449334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加油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00980" y="4493345"/>
            <a:ext cx="5869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Aviation Jet Fuel Refuelling Vehicle 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5352742" y="5063863"/>
            <a:ext cx="5703351" cy="157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352741" y="3992545"/>
            <a:ext cx="4658362" cy="128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352742" y="2931215"/>
            <a:ext cx="3617837" cy="83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9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8680" y="8642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81980" y="475495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空调车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2" t="37812" r="20327" b="32813"/>
          <a:stretch/>
        </p:blipFill>
        <p:spPr>
          <a:xfrm>
            <a:off x="2286000" y="1912322"/>
            <a:ext cx="7446375" cy="231774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907280" y="4147216"/>
            <a:ext cx="26365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2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315720" y="917786"/>
          <a:ext cx="4629375" cy="51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9375"/>
                <a:gridCol w="2880000"/>
              </a:tblGrid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机场</a:t>
                      </a:r>
                      <a:endParaRPr lang="zh-CN" altLang="en-US" b="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airport</a:t>
                      </a:r>
                      <a:endParaRPr lang="zh-CN" altLang="en-US" b="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民航机场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Civil airport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国际机场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International airport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军用机场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Military airport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跑道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airfield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主跑道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runway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滑行道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taxiway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联络道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By-pass taxiway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塔台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Control tower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停机坪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apron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机库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hanger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22627"/>
              </p:ext>
            </p:extLst>
          </p:nvPr>
        </p:nvGraphicFramePr>
        <p:xfrm>
          <a:off x="5945095" y="917786"/>
          <a:ext cx="5484905" cy="51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2668"/>
                <a:gridCol w="3412237"/>
              </a:tblGrid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维修厂</a:t>
                      </a:r>
                      <a:endParaRPr lang="zh-CN" altLang="en-US" b="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Maintenance area</a:t>
                      </a:r>
                      <a:endParaRPr lang="zh-CN" altLang="en-US" b="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油库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Fuel farm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地面保障设备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Ground equipment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牵引杆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Tow bar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牵引车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Towing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tractor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无杆牵引车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Toebarless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tractor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电源车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Electrical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power unit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冷汽车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Aerial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nitrogen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氧气车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Aerial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oxygen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加油车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Fuel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refueling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空调车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Ground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air conditioner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53440" y="409806"/>
            <a:ext cx="179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5485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315720" y="917786"/>
          <a:ext cx="4629375" cy="51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9375"/>
                <a:gridCol w="2880000"/>
              </a:tblGrid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机场</a:t>
                      </a:r>
                      <a:endParaRPr lang="zh-CN" altLang="en-US" b="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airport</a:t>
                      </a:r>
                      <a:endParaRPr lang="zh-CN" altLang="en-US" b="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民航机场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Civil airport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国际机场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International airport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军用机场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Military airport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跑道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airfield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主跑道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runway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滑行道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taxiway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联络道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By-pass taxiway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塔台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Control tower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停机坪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apron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机库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hanger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5945095" y="917786"/>
          <a:ext cx="5484905" cy="51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2668"/>
                <a:gridCol w="3412237"/>
              </a:tblGrid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维修厂</a:t>
                      </a:r>
                      <a:endParaRPr lang="zh-CN" altLang="en-US" b="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Maintenance area</a:t>
                      </a:r>
                      <a:endParaRPr lang="zh-CN" altLang="en-US" b="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油库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Fuel farm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地面保障设备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Ground equipment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牵引杆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Tow bar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牵引车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Towing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tractor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无杆牵引车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Toebarless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tractor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电源车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Electrical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power unit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冷汽车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Aerial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nitrogen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氧气车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Aerial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oxygen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加油车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Fuel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refueling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空调车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Ground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air conditioner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53440" y="409806"/>
            <a:ext cx="179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9261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64280" y="149352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机     场</a:t>
            </a:r>
            <a:endParaRPr lang="zh-CN" altLang="en-US" sz="54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4280" y="3810000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</a:t>
            </a:r>
            <a:r>
              <a:rPr lang="en-US" altLang="zh-CN" sz="6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irport</a:t>
            </a:r>
            <a:endParaRPr lang="zh-CN" altLang="en-US" sz="60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63440" y="4825663"/>
            <a:ext cx="252984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879080" y="2966384"/>
            <a:ext cx="3413760" cy="18592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音标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['</a:t>
            </a:r>
            <a:r>
              <a:rPr lang="en-US" altLang="zh-CN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ɛrpɔrt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n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 </a:t>
            </a:r>
            <a:r>
              <a:rPr lang="zh-C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机场  航空站</a:t>
            </a:r>
          </a:p>
        </p:txBody>
      </p:sp>
      <p:pic>
        <p:nvPicPr>
          <p:cNvPr id="7" name="airpor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485120" y="333756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6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1559" y="1097280"/>
            <a:ext cx="728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有</a:t>
            </a:r>
            <a:r>
              <a:rPr lang="zh-CN" altLang="en-US" sz="3600" dirty="0" smtClean="0"/>
              <a:t>道词典：发音</a:t>
            </a:r>
            <a:r>
              <a:rPr lang="en-US" altLang="zh-CN" sz="3600" dirty="0" smtClean="0"/>
              <a:t>+</a:t>
            </a:r>
            <a:r>
              <a:rPr lang="zh-CN" altLang="en-US" sz="3600" dirty="0" smtClean="0"/>
              <a:t>单词本功能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95" y="2126768"/>
            <a:ext cx="2366010" cy="420624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95" y="2126768"/>
            <a:ext cx="2366010" cy="420624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395" y="2126768"/>
            <a:ext cx="2366010" cy="420624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7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4839" y="3168134"/>
            <a:ext cx="9481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2E303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The education of a man is never completed until he dies. 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15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42160" y="2072640"/>
            <a:ext cx="91973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飞机场的基本要素：跑道、塔台、停机坪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、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保障车辆等</a:t>
            </a:r>
            <a:endParaRPr lang="en-US" altLang="zh-CN" sz="2800" dirty="0" smtClean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22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个单词和短语</a:t>
            </a:r>
            <a:endParaRPr lang="en-US" altLang="zh-CN" sz="2800" dirty="0" smtClean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单词结构    音标    发音</a:t>
            </a:r>
            <a:endParaRPr lang="en-US" altLang="zh-CN" sz="2800" dirty="0" smtClean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42160" y="4815840"/>
            <a:ext cx="797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笔记：标红部分（单词、短语）</a:t>
            </a:r>
            <a:endParaRPr lang="zh-CN" altLang="en-US" sz="2800" dirty="0">
              <a:solidFill>
                <a:srgbClr val="FF0000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37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46263"/>
            <a:ext cx="12192000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机     场 </a:t>
            </a:r>
            <a:r>
              <a:rPr lang="zh-CN" altLang="en-US" sz="3600" dirty="0" smtClean="0"/>
              <a:t>                 </a:t>
            </a:r>
            <a:r>
              <a:rPr lang="en-US" altLang="zh-CN" sz="3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airport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2020" y="2179424"/>
            <a:ext cx="172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民航机场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74820" y="2179424"/>
            <a:ext cx="299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civil airport </a:t>
            </a:r>
          </a:p>
        </p:txBody>
      </p:sp>
      <p:sp>
        <p:nvSpPr>
          <p:cNvPr id="5" name="矩形 4"/>
          <p:cNvSpPr/>
          <p:nvPr/>
        </p:nvSpPr>
        <p:spPr>
          <a:xfrm>
            <a:off x="1344930" y="3200400"/>
            <a:ext cx="9502140" cy="16862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音标  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['</a:t>
            </a:r>
            <a:r>
              <a:rPr lang="en-US" altLang="zh-CN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sɪvl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adj. </a:t>
            </a:r>
            <a:r>
              <a:rPr lang="zh-C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公民的；民间的；文职的；有礼貌的；根据民法的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2020" y="5767432"/>
            <a:ext cx="1008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Example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：</a:t>
            </a:r>
            <a:r>
              <a:rPr lang="en-US" altLang="zh-CN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Beijing </a:t>
            </a: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has more than 4 civil airports.</a:t>
            </a:r>
            <a:endParaRPr lang="en-US" altLang="zh-CN" sz="28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351020" y="2697227"/>
            <a:ext cx="63246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ivil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429750" y="343391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2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2" grpId="0" animBg="1"/>
      <p:bldP spid="4" grpId="0"/>
      <p:bldP spid="9" grpId="0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46263"/>
            <a:ext cx="12192000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机     场 </a:t>
            </a:r>
            <a:r>
              <a:rPr lang="zh-CN" altLang="en-US" sz="3600" dirty="0" smtClean="0"/>
              <a:t>                 </a:t>
            </a:r>
            <a:r>
              <a:rPr lang="en-US" altLang="zh-CN" sz="3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airport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2020" y="2179424"/>
            <a:ext cx="172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军用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机场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74820" y="2179424"/>
            <a:ext cx="299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military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airport </a:t>
            </a:r>
          </a:p>
        </p:txBody>
      </p:sp>
      <p:sp>
        <p:nvSpPr>
          <p:cNvPr id="5" name="矩形 4"/>
          <p:cNvSpPr/>
          <p:nvPr/>
        </p:nvSpPr>
        <p:spPr>
          <a:xfrm>
            <a:off x="2927985" y="3100910"/>
            <a:ext cx="6336030" cy="20197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音标  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[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'</a:t>
            </a:r>
            <a:r>
              <a:rPr lang="en-US" altLang="zh-CN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mɪlətɛri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adj. 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军事</a:t>
            </a:r>
            <a:r>
              <a:rPr lang="zh-C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的；军人的；适于战争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的</a:t>
            </a:r>
            <a:endParaRPr lang="en-US" altLang="zh-CN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n.   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军队，军人</a:t>
            </a:r>
            <a:endParaRPr lang="zh-CN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1560" y="5752192"/>
            <a:ext cx="1077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Example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：</a:t>
            </a: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Tangshan </a:t>
            </a:r>
            <a:r>
              <a:rPr lang="en-US" altLang="zh-CN" sz="2800" dirty="0" err="1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Sannvhe</a:t>
            </a: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Airport is a civil and military airport.</a:t>
            </a:r>
            <a:endParaRPr lang="en-US" altLang="zh-CN" sz="28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335780" y="2697227"/>
            <a:ext cx="12268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militar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290560" y="33130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6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4" grpId="0"/>
      <p:bldP spid="9" grpId="0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46263"/>
            <a:ext cx="12192000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机     场 </a:t>
            </a:r>
            <a:r>
              <a:rPr lang="zh-CN" altLang="en-US" sz="3600" dirty="0" smtClean="0"/>
              <a:t>                 </a:t>
            </a:r>
            <a:r>
              <a:rPr lang="en-US" altLang="zh-CN" sz="3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airport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2020" y="2179424"/>
            <a:ext cx="172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国际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机场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74820" y="2179424"/>
            <a:ext cx="4259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international airport </a:t>
            </a:r>
          </a:p>
        </p:txBody>
      </p:sp>
      <p:sp>
        <p:nvSpPr>
          <p:cNvPr id="5" name="矩形 4"/>
          <p:cNvSpPr/>
          <p:nvPr/>
        </p:nvSpPr>
        <p:spPr>
          <a:xfrm>
            <a:off x="1786890" y="3209583"/>
            <a:ext cx="9385935" cy="20197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音标 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[,</a:t>
            </a:r>
            <a:r>
              <a:rPr lang="en-US" altLang="zh-CN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ɪntɚ'næʃnəl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adj.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国际</a:t>
            </a:r>
            <a:r>
              <a:rPr lang="zh-C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的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；超越</a:t>
            </a:r>
            <a:r>
              <a:rPr lang="zh-C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国界的；国际关系的；世界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的</a:t>
            </a:r>
            <a:endParaRPr lang="en-US" altLang="zh-CN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国际</a:t>
            </a:r>
            <a:r>
              <a:rPr lang="zh-C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组织；国际体育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比赛</a:t>
            </a:r>
            <a:endParaRPr lang="zh-CN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6790" y="5736253"/>
            <a:ext cx="10774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Example : Beijing </a:t>
            </a:r>
            <a:r>
              <a:rPr lang="en-US" altLang="zh-CN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Capital International </a:t>
            </a: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Airport</a:t>
            </a:r>
          </a:p>
          <a:p>
            <a:pPr indent="-457200"/>
            <a:r>
              <a:rPr lang="en-US" altLang="zh-CN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	 </a:t>
            </a: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  Shanghai </a:t>
            </a:r>
            <a:r>
              <a:rPr lang="en-US" altLang="zh-CN" sz="2800" dirty="0" err="1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Hongqiao</a:t>
            </a:r>
            <a:r>
              <a:rPr lang="en-US" altLang="zh-CN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International Airport</a:t>
            </a:r>
            <a:endParaRPr lang="en-US" altLang="zh-CN" sz="2800" dirty="0" smtClean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305300" y="2666747"/>
            <a:ext cx="2068830" cy="541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nternational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317480" y="336600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9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4" grpId="0"/>
      <p:bldP spid="9" grpId="0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03802"/>
              </p:ext>
            </p:extLst>
          </p:nvPr>
        </p:nvGraphicFramePr>
        <p:xfrm>
          <a:off x="3449320" y="1999826"/>
          <a:ext cx="5984240" cy="3029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1359"/>
                <a:gridCol w="3722881"/>
              </a:tblGrid>
              <a:tr h="60587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机场</a:t>
                      </a:r>
                      <a:endParaRPr lang="zh-CN" altLang="en-US" sz="2400" b="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airport</a:t>
                      </a:r>
                      <a:endParaRPr lang="zh-CN" altLang="en-US" sz="2400" b="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60587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民航机场</a:t>
                      </a:r>
                      <a:endParaRPr lang="zh-CN" altLang="en-US" sz="240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Civil airport</a:t>
                      </a:r>
                      <a:endParaRPr lang="zh-CN" altLang="en-US" sz="24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60587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国际机场</a:t>
                      </a:r>
                      <a:endParaRPr lang="zh-CN" altLang="en-US" sz="240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International airport</a:t>
                      </a:r>
                      <a:endParaRPr lang="zh-CN" altLang="en-US" sz="24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60587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军用机场</a:t>
                      </a:r>
                      <a:endParaRPr lang="zh-CN" altLang="en-US" sz="240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Military airport</a:t>
                      </a:r>
                      <a:endParaRPr lang="zh-CN" altLang="en-US" sz="24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60587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军民两用机场</a:t>
                      </a:r>
                      <a:endParaRPr lang="zh-CN" altLang="en-US" sz="240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Civil and military airport</a:t>
                      </a:r>
                      <a:endParaRPr lang="zh-CN" altLang="en-US" sz="24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0" y="446263"/>
            <a:ext cx="12192000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机     场 </a:t>
            </a:r>
            <a:r>
              <a:rPr lang="zh-CN" altLang="en-US" sz="3600" dirty="0" smtClean="0"/>
              <a:t>                 </a:t>
            </a:r>
            <a:r>
              <a:rPr lang="en-US" altLang="zh-CN" sz="3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airport</a:t>
            </a:r>
          </a:p>
        </p:txBody>
      </p:sp>
    </p:spTree>
    <p:extLst>
      <p:ext uri="{BB962C8B-B14F-4D97-AF65-F5344CB8AC3E}">
        <p14:creationId xmlns:p14="http://schemas.microsoft.com/office/powerpoint/2010/main" val="29703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6360" y="111252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跑道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84320" y="111252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Airfield 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50883" y="3572991"/>
            <a:ext cx="10342179" cy="1918567"/>
            <a:chOff x="1150883" y="2033751"/>
            <a:chExt cx="10342179" cy="1918567"/>
          </a:xfrm>
        </p:grpSpPr>
        <p:grpSp>
          <p:nvGrpSpPr>
            <p:cNvPr id="17" name="组合 16"/>
            <p:cNvGrpSpPr/>
            <p:nvPr/>
          </p:nvGrpSpPr>
          <p:grpSpPr>
            <a:xfrm>
              <a:off x="1785708" y="2321638"/>
              <a:ext cx="8821332" cy="1630680"/>
              <a:chOff x="2845156" y="2346960"/>
              <a:chExt cx="8821332" cy="1630680"/>
            </a:xfrm>
          </p:grpSpPr>
          <p:sp>
            <p:nvSpPr>
              <p:cNvPr id="4" name="流程图: 延期 3"/>
              <p:cNvSpPr/>
              <p:nvPr/>
            </p:nvSpPr>
            <p:spPr>
              <a:xfrm>
                <a:off x="9860811" y="2346960"/>
                <a:ext cx="1805677" cy="1630680"/>
              </a:xfrm>
              <a:prstGeom prst="flowChartDelay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650833" y="2346960"/>
                <a:ext cx="5209978" cy="163068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延期 14"/>
              <p:cNvSpPr/>
              <p:nvPr/>
            </p:nvSpPr>
            <p:spPr>
              <a:xfrm rot="10800000">
                <a:off x="2845156" y="2346960"/>
                <a:ext cx="1805677" cy="1630680"/>
              </a:xfrm>
              <a:prstGeom prst="flowChartDelay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1150883" y="2033751"/>
              <a:ext cx="10342179" cy="3988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502215" y="2079507"/>
              <a:ext cx="383438" cy="3077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b="1" cap="none" spc="0" dirty="0" smtClean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26</a:t>
              </a:r>
              <a:endParaRPr lang="zh-CN" altLang="en-US" sz="14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336158" y="2503910"/>
              <a:ext cx="2049518" cy="12009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995486" y="2503909"/>
              <a:ext cx="2026941" cy="12009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110681" y="2503909"/>
              <a:ext cx="1543863" cy="1220877"/>
              <a:chOff x="2110681" y="2472377"/>
              <a:chExt cx="1449125" cy="1220877"/>
            </a:xfrm>
            <a:solidFill>
              <a:schemeClr val="bg1"/>
            </a:solidFill>
          </p:grpSpPr>
          <p:sp>
            <p:nvSpPr>
              <p:cNvPr id="29" name="椭圆 28"/>
              <p:cNvSpPr/>
              <p:nvPr/>
            </p:nvSpPr>
            <p:spPr>
              <a:xfrm>
                <a:off x="2110681" y="2472377"/>
                <a:ext cx="1278654" cy="120847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2595505" y="2472377"/>
                <a:ext cx="964301" cy="1220877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8664787" y="2493965"/>
              <a:ext cx="1543863" cy="1220877"/>
              <a:chOff x="2110681" y="2472377"/>
              <a:chExt cx="1449125" cy="1220877"/>
            </a:xfrm>
            <a:solidFill>
              <a:schemeClr val="bg1"/>
            </a:solidFill>
          </p:grpSpPr>
          <p:sp>
            <p:nvSpPr>
              <p:cNvPr id="33" name="椭圆 32"/>
              <p:cNvSpPr/>
              <p:nvPr/>
            </p:nvSpPr>
            <p:spPr>
              <a:xfrm>
                <a:off x="2110681" y="2472377"/>
                <a:ext cx="1278654" cy="120847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595505" y="2472377"/>
                <a:ext cx="964301" cy="1220877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4" name="直接连接符 13"/>
          <p:cNvCxnSpPr/>
          <p:nvPr/>
        </p:nvCxnSpPr>
        <p:spPr>
          <a:xfrm>
            <a:off x="3995486" y="1625560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968264" y="1170389"/>
            <a:ext cx="3756278" cy="16976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音标 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'</a:t>
            </a:r>
            <a:r>
              <a:rPr lang="en-US" altLang="zh-CN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ɛrfild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  <a:endParaRPr lang="en-US" altLang="zh-CN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飞机</a:t>
            </a:r>
            <a:r>
              <a:rPr lang="zh-C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起落的场地</a:t>
            </a:r>
            <a:endParaRPr lang="zh-CN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40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6360" y="111252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跑道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84320" y="111252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Airfield 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56360" y="4800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主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跑道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56360" y="5471160"/>
            <a:ext cx="284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runway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50883" y="2033751"/>
            <a:ext cx="10342179" cy="1918567"/>
            <a:chOff x="1150883" y="2033751"/>
            <a:chExt cx="10342179" cy="1918567"/>
          </a:xfrm>
        </p:grpSpPr>
        <p:grpSp>
          <p:nvGrpSpPr>
            <p:cNvPr id="17" name="组合 16"/>
            <p:cNvGrpSpPr/>
            <p:nvPr/>
          </p:nvGrpSpPr>
          <p:grpSpPr>
            <a:xfrm>
              <a:off x="1785708" y="2321638"/>
              <a:ext cx="8821332" cy="1630680"/>
              <a:chOff x="2845156" y="2346960"/>
              <a:chExt cx="8821332" cy="1630680"/>
            </a:xfrm>
          </p:grpSpPr>
          <p:sp>
            <p:nvSpPr>
              <p:cNvPr id="4" name="流程图: 延期 3"/>
              <p:cNvSpPr/>
              <p:nvPr/>
            </p:nvSpPr>
            <p:spPr>
              <a:xfrm>
                <a:off x="9860811" y="2346960"/>
                <a:ext cx="1805677" cy="1630680"/>
              </a:xfrm>
              <a:prstGeom prst="flowChartDelay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650833" y="2346960"/>
                <a:ext cx="5209978" cy="163068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延期 14"/>
              <p:cNvSpPr/>
              <p:nvPr/>
            </p:nvSpPr>
            <p:spPr>
              <a:xfrm rot="10800000">
                <a:off x="2845156" y="2346960"/>
                <a:ext cx="1805677" cy="1630680"/>
              </a:xfrm>
              <a:prstGeom prst="flowChartDelay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1150883" y="2033751"/>
              <a:ext cx="10342179" cy="3988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502215" y="2079507"/>
              <a:ext cx="383438" cy="3077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b="1" cap="none" spc="0" dirty="0" smtClean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26</a:t>
              </a:r>
              <a:endParaRPr lang="zh-CN" altLang="en-US" sz="14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336158" y="2503910"/>
              <a:ext cx="2049518" cy="12009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995486" y="2503909"/>
              <a:ext cx="2026941" cy="12009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110681" y="2503909"/>
              <a:ext cx="1543863" cy="1220877"/>
              <a:chOff x="2110681" y="2472377"/>
              <a:chExt cx="1449125" cy="1220877"/>
            </a:xfrm>
            <a:solidFill>
              <a:schemeClr val="bg1"/>
            </a:solidFill>
          </p:grpSpPr>
          <p:sp>
            <p:nvSpPr>
              <p:cNvPr id="29" name="椭圆 28"/>
              <p:cNvSpPr/>
              <p:nvPr/>
            </p:nvSpPr>
            <p:spPr>
              <a:xfrm>
                <a:off x="2110681" y="2472377"/>
                <a:ext cx="1278654" cy="120847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2595505" y="2472377"/>
                <a:ext cx="964301" cy="1220877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8664787" y="2493965"/>
              <a:ext cx="1543863" cy="1220877"/>
              <a:chOff x="2110681" y="2472377"/>
              <a:chExt cx="1449125" cy="1220877"/>
            </a:xfrm>
            <a:solidFill>
              <a:schemeClr val="bg1"/>
            </a:solidFill>
          </p:grpSpPr>
          <p:sp>
            <p:nvSpPr>
              <p:cNvPr id="33" name="椭圆 32"/>
              <p:cNvSpPr/>
              <p:nvPr/>
            </p:nvSpPr>
            <p:spPr>
              <a:xfrm>
                <a:off x="2110681" y="2472377"/>
                <a:ext cx="1278654" cy="120847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595505" y="2472377"/>
                <a:ext cx="964301" cy="1220877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1" name="直接箭头连接符 40"/>
          <p:cNvCxnSpPr/>
          <p:nvPr/>
        </p:nvCxnSpPr>
        <p:spPr>
          <a:xfrm flipV="1">
            <a:off x="2022089" y="2321638"/>
            <a:ext cx="1506137" cy="2471507"/>
          </a:xfrm>
          <a:prstGeom prst="straightConnector1">
            <a:avLst/>
          </a:prstGeom>
          <a:ln w="76200">
            <a:solidFill>
              <a:schemeClr val="accent2">
                <a:lumMod val="75000"/>
                <a:alpha val="8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280974" y="6004500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286655" y="4474971"/>
            <a:ext cx="4378132" cy="16976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音标 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['</a:t>
            </a:r>
            <a:r>
              <a:rPr lang="en-US" altLang="zh-CN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rʌnwe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  <a:endParaRPr lang="en-US" altLang="zh-CN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n.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</a:t>
            </a:r>
            <a:r>
              <a:rPr lang="zh-C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飞跑道；河床；滑道</a:t>
            </a:r>
            <a:endParaRPr lang="zh-CN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31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2" grpId="0"/>
      <p:bldP spid="2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1045</Words>
  <Application>Microsoft Office PowerPoint</Application>
  <PresentationFormat>宽屏</PresentationFormat>
  <Paragraphs>236</Paragraphs>
  <Slides>21</Slides>
  <Notes>10</Notes>
  <HiddenSlides>0</HiddenSlides>
  <MMClips>4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 Unicode MS</vt:lpstr>
      <vt:lpstr>Microsoft JhengHei UI Light</vt:lpstr>
      <vt:lpstr>Noto Sans S Chinese Light</vt:lpstr>
      <vt:lpstr>Noto Sans S Chinese Thin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grace duce</dc:creator>
  <cp:lastModifiedBy>grace duce</cp:lastModifiedBy>
  <cp:revision>110</cp:revision>
  <dcterms:created xsi:type="dcterms:W3CDTF">2017-11-18T13:35:26Z</dcterms:created>
  <dcterms:modified xsi:type="dcterms:W3CDTF">2017-11-29T12:04:52Z</dcterms:modified>
</cp:coreProperties>
</file>