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4" r:id="rId2"/>
    <p:sldId id="291" r:id="rId3"/>
    <p:sldId id="256" r:id="rId4"/>
    <p:sldId id="257" r:id="rId5"/>
    <p:sldId id="271" r:id="rId6"/>
    <p:sldId id="277" r:id="rId7"/>
    <p:sldId id="278" r:id="rId8"/>
    <p:sldId id="275" r:id="rId9"/>
    <p:sldId id="260" r:id="rId10"/>
    <p:sldId id="281" r:id="rId11"/>
    <p:sldId id="279" r:id="rId12"/>
    <p:sldId id="280" r:id="rId13"/>
    <p:sldId id="289" r:id="rId14"/>
    <p:sldId id="290" r:id="rId15"/>
    <p:sldId id="264" r:id="rId16"/>
    <p:sldId id="282" r:id="rId17"/>
    <p:sldId id="283" r:id="rId18"/>
    <p:sldId id="284" r:id="rId19"/>
    <p:sldId id="285" r:id="rId20"/>
    <p:sldId id="266" r:id="rId21"/>
    <p:sldId id="288" r:id="rId22"/>
    <p:sldId id="261" r:id="rId23"/>
    <p:sldId id="287" r:id="rId24"/>
    <p:sldId id="262" r:id="rId25"/>
    <p:sldId id="269" r:id="rId26"/>
    <p:sldId id="263" r:id="rId27"/>
    <p:sldId id="272" r:id="rId28"/>
    <p:sldId id="273" r:id="rId29"/>
    <p:sldId id="259" r:id="rId30"/>
    <p:sldId id="270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场" id="{EC7F1CE7-1ED7-4A64-9BEF-2E170389C7D4}">
          <p14:sldIdLst>
            <p14:sldId id="274"/>
            <p14:sldId id="291"/>
            <p14:sldId id="256"/>
            <p14:sldId id="257"/>
          </p14:sldIdLst>
        </p14:section>
        <p14:section name="飞机场基本要素" id="{846375F4-05FD-4CB5-948E-0A0EF689D59C}">
          <p14:sldIdLst>
            <p14:sldId id="271"/>
            <p14:sldId id="277"/>
            <p14:sldId id="278"/>
            <p14:sldId id="275"/>
            <p14:sldId id="260"/>
            <p14:sldId id="281"/>
            <p14:sldId id="279"/>
            <p14:sldId id="280"/>
            <p14:sldId id="289"/>
            <p14:sldId id="290"/>
            <p14:sldId id="264"/>
            <p14:sldId id="282"/>
            <p14:sldId id="283"/>
            <p14:sldId id="284"/>
            <p14:sldId id="285"/>
          </p14:sldIdLst>
        </p14:section>
        <p14:section name="地面保障部分" id="{B066125D-9A32-49B9-BE59-958394BA37BC}">
          <p14:sldIdLst>
            <p14:sldId id="266"/>
            <p14:sldId id="288"/>
            <p14:sldId id="261"/>
            <p14:sldId id="287"/>
            <p14:sldId id="262"/>
            <p14:sldId id="269"/>
            <p14:sldId id="263"/>
          </p14:sldIdLst>
        </p14:section>
        <p14:section name="总结" id="{4A287043-2C16-420C-B9FA-7EAB90B75501}">
          <p14:sldIdLst>
            <p14:sldId id="272"/>
            <p14:sldId id="273"/>
          </p14:sldIdLst>
        </p14:section>
        <p14:section name="学习方法" id="{84A9FD02-FA5A-41CE-8D97-F9458A9F3049}">
          <p14:sldIdLst>
            <p14:sldId id="259"/>
          </p14:sldIdLst>
        </p14:section>
        <p14:section name="结束" id="{561481E0-5630-4E43-BCAB-1DA7F1E7C392}">
          <p14:sldIdLst>
            <p14:sldId id="270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6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56E1-2A8D-4615-BD95-05DB5C07E262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3F82-747B-4CFD-A137-8E1C69C3C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3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Hello, everyone.</a:t>
            </a:r>
          </a:p>
          <a:p>
            <a:r>
              <a:rPr lang="en-US" altLang="zh-CN" dirty="0" smtClean="0"/>
              <a:t>I’m captain duji ,a mechanic</a:t>
            </a:r>
            <a:r>
              <a:rPr lang="en-US" altLang="zh-CN" baseline="0" dirty="0" smtClean="0"/>
              <a:t> from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Second Maintenance Squadron.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-mechanic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军械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aircraft armament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-special equipment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-Electronic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-fire control technician  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-corporal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-sergeant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-senior sergeant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5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直线滑行至滑行道（ 跑道）尽头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4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fuel consumption</a:t>
            </a:r>
            <a:r>
              <a:rPr lang="zh-CN" altLang="en-US" dirty="0" smtClean="0"/>
              <a:t>耗油量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3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本节重点单词列表</a:t>
            </a:r>
            <a:endParaRPr lang="en-US" altLang="zh-CN" dirty="0" smtClean="0"/>
          </a:p>
          <a:p>
            <a:r>
              <a:rPr lang="zh-CN" altLang="en-US" dirty="0" smtClean="0"/>
              <a:t>时间紧，准备不够充分，内容都是最简单基础的</a:t>
            </a:r>
            <a:endParaRPr lang="en-US" altLang="zh-CN" dirty="0" smtClean="0"/>
          </a:p>
          <a:p>
            <a:r>
              <a:rPr lang="zh-CN" altLang="en-US" dirty="0" smtClean="0"/>
              <a:t>学习效果：认识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8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本节重点单词列表</a:t>
            </a:r>
            <a:endParaRPr lang="en-US" altLang="zh-CN" dirty="0" smtClean="0"/>
          </a:p>
          <a:p>
            <a:r>
              <a:rPr lang="zh-CN" altLang="en-US" dirty="0" smtClean="0"/>
              <a:t>时间紧，准备不够充分，内容都是最简单基础的</a:t>
            </a:r>
            <a:endParaRPr lang="en-US" altLang="zh-CN" dirty="0" smtClean="0"/>
          </a:p>
          <a:p>
            <a:r>
              <a:rPr lang="zh-CN" altLang="en-US" dirty="0" smtClean="0"/>
              <a:t>学习效果：认识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2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课堂笔记、有道单词本</a:t>
            </a:r>
            <a:endParaRPr lang="en-US" altLang="zh-CN" dirty="0" smtClean="0"/>
          </a:p>
          <a:p>
            <a:r>
              <a:rPr lang="zh-CN" altLang="en-US" dirty="0" smtClean="0"/>
              <a:t>课堂笔记只需要记住本节课的词汇以及关键语境句子</a:t>
            </a:r>
            <a:endParaRPr lang="en-US" altLang="zh-CN" dirty="0" smtClean="0"/>
          </a:p>
          <a:p>
            <a:r>
              <a:rPr lang="zh-CN" altLang="en-US" smtClean="0"/>
              <a:t>有道单词本复习相关词汇的方法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3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Drome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口语中的机场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8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2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8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3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8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Field  </a:t>
            </a:r>
            <a:r>
              <a:rPr lang="zh-CN" altLang="en-US" dirty="0" smtClean="0"/>
              <a:t>领域，场地</a:t>
            </a:r>
            <a:endParaRPr lang="en-US" altLang="zh-CN" dirty="0" smtClean="0"/>
          </a:p>
          <a:p>
            <a:r>
              <a:rPr lang="en-US" altLang="zh-CN" dirty="0" smtClean="0"/>
              <a:t>Sweepers find this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head screw-driver 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airfield.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飞机正在滑向主跑道。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8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4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1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3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749F-2BCF-40DB-B139-6305F803CA81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microsoft.com/office/2007/relationships/media" Target="../media/media10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10.mp3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13.mp3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3.mp3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5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15.mp3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microsoft.com/office/2007/relationships/media" Target="../media/media19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audio" Target="../media/media20.mp3"/><Relationship Id="rId5" Type="http://schemas.microsoft.com/office/2007/relationships/media" Target="../media/media20.mp3"/><Relationship Id="rId4" Type="http://schemas.openxmlformats.org/officeDocument/2006/relationships/audio" Target="../media/media19.mp3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22.mp3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2.mp3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media" Target="../media/media24.mp3"/><Relationship Id="rId7" Type="http://schemas.openxmlformats.org/officeDocument/2006/relationships/image" Target="../media/image2.png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6" Type="http://schemas.openxmlformats.org/officeDocument/2006/relationships/image" Target="../media/image3.jp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4.mp3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422" y="1491734"/>
            <a:ext cx="3146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Hello,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everyone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!</a:t>
            </a:r>
          </a:p>
        </p:txBody>
      </p:sp>
      <p:sp>
        <p:nvSpPr>
          <p:cNvPr id="3" name="矩形 2"/>
          <p:cNvSpPr/>
          <p:nvPr/>
        </p:nvSpPr>
        <p:spPr>
          <a:xfrm>
            <a:off x="303422" y="3806875"/>
            <a:ext cx="12361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 am Captain Duji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,a mechanic from The Second Maintenance Squadron.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422" y="2649304"/>
            <a:ext cx="3146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大家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好！</a:t>
            </a:r>
            <a:endParaRPr lang="en-US" altLang="zh-CN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422" y="4964445"/>
            <a:ext cx="1097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我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是   来自   机务二中队  的  上尉   机械师     杜佶。</a:t>
            </a:r>
            <a:endParaRPr lang="en-US" altLang="zh-CN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93800" y="4330095"/>
            <a:ext cx="1219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14240" y="4964445"/>
            <a:ext cx="7569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798320" y="4330095"/>
            <a:ext cx="3291840" cy="63435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01720" y="4330095"/>
            <a:ext cx="15951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43880" y="4964445"/>
            <a:ext cx="112268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99280" y="4330095"/>
            <a:ext cx="1879600" cy="63435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05220" y="4330095"/>
            <a:ext cx="57277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91080" y="4960650"/>
            <a:ext cx="17627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172460" y="4340611"/>
            <a:ext cx="5843270" cy="620039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104005" y="365760"/>
            <a:ext cx="2073910" cy="3233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Lieutenant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Major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Colonel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General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Corporal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Sergeant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614160" y="365760"/>
            <a:ext cx="5242560" cy="3233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echanic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Special Equipment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echnician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Armament Technician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Electronic 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Technician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Fire Control Technician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8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56360" y="4800600"/>
            <a:ext cx="402336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主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  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runway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1" name="直接箭头连接符 40"/>
          <p:cNvCxnSpPr/>
          <p:nvPr/>
        </p:nvCxnSpPr>
        <p:spPr>
          <a:xfrm flipV="1">
            <a:off x="2022089" y="2321638"/>
            <a:ext cx="1506137" cy="2471507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627201" y="5410200"/>
            <a:ext cx="12589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413085" y="4624251"/>
            <a:ext cx="7206407" cy="7523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8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rʌnwe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   n.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飞跑道；河床；滑道</a:t>
            </a:r>
          </a:p>
        </p:txBody>
      </p:sp>
      <p:pic>
        <p:nvPicPr>
          <p:cNvPr id="7" name="runw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83462" y="4695625"/>
            <a:ext cx="609600" cy="6096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441577"/>
            <a:ext cx="12192000" cy="651017"/>
            <a:chOff x="0" y="441577"/>
            <a:chExt cx="12192000" cy="651017"/>
          </a:xfrm>
        </p:grpSpPr>
        <p:sp>
          <p:nvSpPr>
            <p:cNvPr id="36" name="文本框 35"/>
            <p:cNvSpPr txBox="1"/>
            <p:nvPr/>
          </p:nvSpPr>
          <p:spPr>
            <a:xfrm>
              <a:off x="0" y="446263"/>
              <a:ext cx="12192000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         跑    道 </a:t>
              </a:r>
              <a:r>
                <a:rPr lang="zh-CN" altLang="en-US" sz="3600" dirty="0" smtClean="0"/>
                <a:t>                 </a:t>
              </a:r>
              <a:endPara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16976" y="441577"/>
              <a:ext cx="15839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airfield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51560" y="5752192"/>
            <a:ext cx="107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The airplane is taxiing down the runway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1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/>
      <p:bldP spid="25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17634" y="4810720"/>
            <a:ext cx="283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 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7" name="直接箭头连接符 36"/>
          <p:cNvCxnSpPr/>
          <p:nvPr/>
        </p:nvCxnSpPr>
        <p:spPr>
          <a:xfrm flipV="1">
            <a:off x="1900974" y="3852240"/>
            <a:ext cx="1475390" cy="948360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948928" y="534912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995486" y="4719015"/>
            <a:ext cx="7585340" cy="706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tæksɪweɪ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   n.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滑行道；飞机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</a:t>
            </a:r>
          </a:p>
        </p:txBody>
      </p:sp>
      <p:pic>
        <p:nvPicPr>
          <p:cNvPr id="7" name="taxiwa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71226" y="4790419"/>
            <a:ext cx="609600" cy="6096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0" y="441577"/>
            <a:ext cx="12192000" cy="651017"/>
            <a:chOff x="0" y="441577"/>
            <a:chExt cx="12192000" cy="651017"/>
          </a:xfrm>
        </p:grpSpPr>
        <p:sp>
          <p:nvSpPr>
            <p:cNvPr id="35" name="文本框 34"/>
            <p:cNvSpPr txBox="1"/>
            <p:nvPr/>
          </p:nvSpPr>
          <p:spPr>
            <a:xfrm>
              <a:off x="0" y="446263"/>
              <a:ext cx="12192000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         跑    道 </a:t>
              </a:r>
              <a:r>
                <a:rPr lang="zh-CN" altLang="en-US" sz="3600" dirty="0" smtClean="0"/>
                <a:t>                 </a:t>
              </a:r>
              <a:endPara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216976" y="441577"/>
              <a:ext cx="15839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airfield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051560" y="5752192"/>
            <a:ext cx="107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he plane taxi 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straight ahead to the end of the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taxiway.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5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8" grpId="0"/>
      <p:bldP spid="40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34380" y="4450583"/>
            <a:ext cx="4358693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联络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道  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By-pass 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 flipV="1">
            <a:off x="2905421" y="3090585"/>
            <a:ext cx="877328" cy="1323026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501283" y="5062583"/>
            <a:ext cx="25629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234380" y="5237353"/>
            <a:ext cx="3913332" cy="14659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baipa:s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n.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旁路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；支路</a:t>
            </a:r>
          </a:p>
        </p:txBody>
      </p:sp>
      <p:pic>
        <p:nvPicPr>
          <p:cNvPr id="8" name="by-pas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38112" y="5418112"/>
            <a:ext cx="609600" cy="6096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0" y="441577"/>
            <a:ext cx="12192000" cy="651017"/>
            <a:chOff x="0" y="441577"/>
            <a:chExt cx="12192000" cy="651017"/>
          </a:xfrm>
        </p:grpSpPr>
        <p:sp>
          <p:nvSpPr>
            <p:cNvPr id="35" name="文本框 34"/>
            <p:cNvSpPr txBox="1"/>
            <p:nvPr/>
          </p:nvSpPr>
          <p:spPr>
            <a:xfrm>
              <a:off x="0" y="446263"/>
              <a:ext cx="12192000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         跑    道 </a:t>
              </a:r>
              <a:r>
                <a:rPr lang="zh-CN" altLang="en-US" sz="3600" dirty="0" smtClean="0"/>
                <a:t>                 </a:t>
              </a:r>
              <a:endPara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6976" y="441577"/>
              <a:ext cx="15839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airfield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196374" y="5016224"/>
            <a:ext cx="5745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here are 5 by-pass taxiway among the runway and the taxiway.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648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7" grpId="0"/>
      <p:bldP spid="40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39854"/>
              </p:ext>
            </p:extLst>
          </p:nvPr>
        </p:nvGraphicFramePr>
        <p:xfrm>
          <a:off x="3449320" y="1999826"/>
          <a:ext cx="5984240" cy="302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359"/>
                <a:gridCol w="3722881"/>
              </a:tblGrid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sz="2400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sz="2400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0" y="441577"/>
            <a:ext cx="12192000" cy="651017"/>
            <a:chOff x="0" y="441577"/>
            <a:chExt cx="12192000" cy="651017"/>
          </a:xfrm>
        </p:grpSpPr>
        <p:sp>
          <p:nvSpPr>
            <p:cNvPr id="4" name="文本框 3"/>
            <p:cNvSpPr txBox="1"/>
            <p:nvPr/>
          </p:nvSpPr>
          <p:spPr>
            <a:xfrm>
              <a:off x="0" y="446263"/>
              <a:ext cx="12192000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latin typeface="Noto Sans S Chinese Light" panose="020B0300000000000000" pitchFamily="34" charset="-122"/>
                  <a:ea typeface="Noto Sans S Chinese Light" panose="020B0300000000000000" pitchFamily="34" charset="-122"/>
                </a:rPr>
                <a:t>         跑    道 </a:t>
              </a:r>
              <a:r>
                <a:rPr lang="zh-CN" altLang="en-US" sz="3600" dirty="0" smtClean="0"/>
                <a:t>                 </a:t>
              </a:r>
              <a:endPara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16976" y="441577"/>
              <a:ext cx="15839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airfield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9999" y="2939534"/>
            <a:ext cx="28761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2E3033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The end !</a:t>
            </a:r>
          </a:p>
          <a:p>
            <a:pPr algn="ctr"/>
            <a:r>
              <a:rPr lang="en-US" altLang="zh-CN" sz="4000" dirty="0" smtClean="0">
                <a:solidFill>
                  <a:srgbClr val="2E3033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874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2640" y="1671340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塔台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0" y="16611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Control tower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1610" y="2926079"/>
            <a:ext cx="9385935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control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kən'trol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n.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控制；管理；抑制；操纵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装置        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vt.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控制；管理；抑制</a:t>
            </a:r>
          </a:p>
        </p:txBody>
      </p:sp>
      <p:sp>
        <p:nvSpPr>
          <p:cNvPr id="15" name="矩形 14"/>
          <p:cNvSpPr/>
          <p:nvPr/>
        </p:nvSpPr>
        <p:spPr>
          <a:xfrm>
            <a:off x="1451609" y="4648199"/>
            <a:ext cx="9385935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tower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taʊɚ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塔；高楼；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堡垒       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vi.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高耸；超越</a:t>
            </a:r>
          </a:p>
        </p:txBody>
      </p:sp>
      <p:pic>
        <p:nvPicPr>
          <p:cNvPr id="4" name="control towe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532744" y="1661160"/>
            <a:ext cx="609600" cy="609600"/>
          </a:xfrm>
          <a:prstGeom prst="rect">
            <a:avLst/>
          </a:prstGeom>
        </p:spPr>
      </p:pic>
      <p:pic>
        <p:nvPicPr>
          <p:cNvPr id="5" name="contro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631680" y="3056615"/>
            <a:ext cx="609600" cy="609600"/>
          </a:xfrm>
          <a:prstGeom prst="rect">
            <a:avLst/>
          </a:prstGeom>
        </p:spPr>
      </p:pic>
      <p:pic>
        <p:nvPicPr>
          <p:cNvPr id="6" name="tower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631680" y="484325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3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0" y="16611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Apron 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2640" y="168152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停机坪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1610" y="2926079"/>
            <a:ext cx="9385935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apron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eprən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围裙；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[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航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]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停机坪；舞台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口        </a:t>
            </a:r>
            <a:r>
              <a:rPr lang="en-US" altLang="zh-CN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vt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着围裙于；围绕</a:t>
            </a:r>
          </a:p>
        </p:txBody>
      </p:sp>
      <p:sp>
        <p:nvSpPr>
          <p:cNvPr id="15" name="矩形 14"/>
          <p:cNvSpPr/>
          <p:nvPr/>
        </p:nvSpPr>
        <p:spPr>
          <a:xfrm>
            <a:off x="1451609" y="4648199"/>
            <a:ext cx="9385935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area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ɛrɪə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区域，地区；面积；范围</a:t>
            </a:r>
          </a:p>
        </p:txBody>
      </p:sp>
      <p:pic>
        <p:nvPicPr>
          <p:cNvPr id="2" name="apr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631680" y="3056615"/>
            <a:ext cx="609600" cy="609600"/>
          </a:xfrm>
          <a:prstGeom prst="rect">
            <a:avLst/>
          </a:prstGeom>
        </p:spPr>
      </p:pic>
      <p:pic>
        <p:nvPicPr>
          <p:cNvPr id="3" name="are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631680" y="48635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10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010400" y="16611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Hangar = </a:t>
            </a:r>
            <a:r>
              <a:rPr lang="en-US" altLang="zh-CN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Aeroshed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2640" y="1671340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机库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/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机棚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1610" y="2926079"/>
            <a:ext cx="9385935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hangar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hæŋɚ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  <a:endParaRPr lang="en-US" altLang="zh-CN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飞机库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；飞机棚</a:t>
            </a:r>
          </a:p>
        </p:txBody>
      </p:sp>
      <p:sp>
        <p:nvSpPr>
          <p:cNvPr id="15" name="矩形 14"/>
          <p:cNvSpPr/>
          <p:nvPr/>
        </p:nvSpPr>
        <p:spPr>
          <a:xfrm>
            <a:off x="1451609" y="4648199"/>
            <a:ext cx="4202431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areo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ɛro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  <a:endParaRPr lang="en-US" altLang="zh-CN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adj.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航空的；飞机的；飞行的</a:t>
            </a:r>
            <a:endParaRPr lang="zh-CN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6345" y="4648199"/>
            <a:ext cx="4201200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shed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ʃɛd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小屋，棚</a:t>
            </a:r>
            <a:endParaRPr lang="zh-CN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" name="加号 1"/>
          <p:cNvSpPr/>
          <p:nvPr/>
        </p:nvSpPr>
        <p:spPr>
          <a:xfrm>
            <a:off x="5867400" y="5135880"/>
            <a:ext cx="647025" cy="594360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hanga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46920" y="3056615"/>
            <a:ext cx="609600" cy="609600"/>
          </a:xfrm>
          <a:prstGeom prst="rect">
            <a:avLst/>
          </a:prstGeom>
        </p:spPr>
      </p:pic>
      <p:pic>
        <p:nvPicPr>
          <p:cNvPr id="4" name="aero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19312" y="4772110"/>
            <a:ext cx="609600" cy="609600"/>
          </a:xfrm>
          <a:prstGeom prst="rect">
            <a:avLst/>
          </a:prstGeom>
        </p:spPr>
      </p:pic>
      <p:pic>
        <p:nvPicPr>
          <p:cNvPr id="5" name="she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46920" y="48234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  <p:bldP spid="11" grpId="0"/>
      <p:bldP spid="14" grpId="0" animBg="1"/>
      <p:bldP spid="15" grpId="0" animBg="1"/>
      <p:bldP spid="7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010400" y="1671340"/>
            <a:ext cx="45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aintenance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2640" y="1671340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维修厂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1610" y="2926079"/>
            <a:ext cx="9385935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maintenance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mentənəns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维护；维修；生活费用</a:t>
            </a:r>
            <a:endParaRPr lang="zh-CN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pic>
        <p:nvPicPr>
          <p:cNvPr id="2" name="maintenanc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70720" y="31699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2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" grpId="0"/>
      <p:bldP spid="12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10400" y="167640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Fuel farm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2640" y="167640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油库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1610" y="2926079"/>
            <a:ext cx="9385935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fuel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fjuəl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燃料       </a:t>
            </a:r>
            <a:r>
              <a:rPr lang="en-US" altLang="zh-CN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vt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供给燃料，加燃料        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vi. 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得到燃料</a:t>
            </a:r>
          </a:p>
        </p:txBody>
      </p:sp>
      <p:sp>
        <p:nvSpPr>
          <p:cNvPr id="15" name="矩形 14"/>
          <p:cNvSpPr/>
          <p:nvPr/>
        </p:nvSpPr>
        <p:spPr>
          <a:xfrm>
            <a:off x="1451609" y="4648199"/>
            <a:ext cx="9385935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farm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fɑrm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农场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；农家；畜牧场</a:t>
            </a:r>
          </a:p>
        </p:txBody>
      </p:sp>
      <p:pic>
        <p:nvPicPr>
          <p:cNvPr id="2" name="fue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616440" y="3056615"/>
            <a:ext cx="609600" cy="609600"/>
          </a:xfrm>
          <a:prstGeom prst="rect">
            <a:avLst/>
          </a:prstGeom>
        </p:spPr>
      </p:pic>
      <p:pic>
        <p:nvPicPr>
          <p:cNvPr id="3" name="farm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616440" y="4828011"/>
            <a:ext cx="609600" cy="609600"/>
          </a:xfrm>
          <a:prstGeom prst="rect">
            <a:avLst/>
          </a:prstGeom>
        </p:spPr>
      </p:pic>
      <p:pic>
        <p:nvPicPr>
          <p:cNvPr id="4" name="fuel farm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227944" y="16256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9" grpId="0"/>
      <p:bldP spid="13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28164"/>
              </p:ext>
            </p:extLst>
          </p:nvPr>
        </p:nvGraphicFramePr>
        <p:xfrm>
          <a:off x="393961" y="1810451"/>
          <a:ext cx="4629375" cy="37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少尉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second lieutenant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中尉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lieutenant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上尉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captain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少校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major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中校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lieutenant colonel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上校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colonel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大校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Senior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colonel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将军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general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49426"/>
              </p:ext>
            </p:extLst>
          </p:nvPr>
        </p:nvGraphicFramePr>
        <p:xfrm>
          <a:off x="5623560" y="4384451"/>
          <a:ext cx="5484905" cy="23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68"/>
                <a:gridCol w="3412237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机械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Mechanic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特设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Special Equipment Technician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Armament Technician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火控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Fire Control Technician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电子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Electronic Technician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5788"/>
              </p:ext>
            </p:extLst>
          </p:nvPr>
        </p:nvGraphicFramePr>
        <p:xfrm>
          <a:off x="5546612" y="1810451"/>
          <a:ext cx="4629375" cy="23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列兵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private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上等兵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private first class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下士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corporal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中士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sergeant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上士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staff sergeant</a:t>
                      </a:r>
                      <a:endParaRPr lang="en-US" altLang="zh-CN" dirty="0" smtClean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79400" y="350786"/>
            <a:ext cx="12361018" cy="626509"/>
            <a:chOff x="416560" y="5623826"/>
            <a:chExt cx="12361018" cy="626509"/>
          </a:xfrm>
        </p:grpSpPr>
        <p:sp>
          <p:nvSpPr>
            <p:cNvPr id="7" name="矩形 6"/>
            <p:cNvSpPr/>
            <p:nvPr/>
          </p:nvSpPr>
          <p:spPr>
            <a:xfrm>
              <a:off x="416560" y="5623826"/>
              <a:ext cx="1236101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I am </a:t>
              </a:r>
              <a:r>
                <a:rPr lang="en-US" altLang="zh-CN" sz="280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            </a:t>
              </a:r>
              <a:r>
                <a:rPr lang="en-US" altLang="zh-CN" sz="280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Duji </a:t>
              </a:r>
              <a:r>
                <a:rPr lang="en-US" altLang="zh-CN" sz="2800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,a </a:t>
              </a:r>
              <a:r>
                <a:rPr lang="en-US" altLang="zh-CN" sz="280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               </a:t>
              </a:r>
              <a:r>
                <a:rPr lang="en-US" altLang="zh-CN" sz="2800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from The </a:t>
              </a:r>
              <a:r>
                <a:rPr lang="en-US" altLang="zh-CN" sz="2800" dirty="0" smtClean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            </a:t>
              </a:r>
              <a:r>
                <a:rPr lang="en-US" altLang="zh-CN" sz="2800" dirty="0"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Maintenance Squadron.</a:t>
              </a:r>
              <a:endParaRPr lang="zh-CN" altLang="en-US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315720" y="6250335"/>
              <a:ext cx="1219200" cy="0"/>
            </a:xfrm>
            <a:prstGeom prst="line">
              <a:avLst/>
            </a:prstGeom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693160" y="6250335"/>
              <a:ext cx="1595120" cy="0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781800" y="6235095"/>
              <a:ext cx="126492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5546611" y="1164187"/>
            <a:ext cx="4629375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First         Second       Third</a:t>
            </a:r>
            <a:endParaRPr lang="en-US" altLang="zh-CN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8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8400" y="30740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176520" y="3617555"/>
            <a:ext cx="4424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03295"/>
              </p:ext>
            </p:extLst>
          </p:nvPr>
        </p:nvGraphicFramePr>
        <p:xfrm>
          <a:off x="2614560" y="4114800"/>
          <a:ext cx="7200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/>
                <a:gridCol w="3600000"/>
              </a:tblGrid>
              <a:tr h="2072640">
                <a:tc>
                  <a:txBody>
                    <a:bodyPr/>
                    <a:lstStyle/>
                    <a:p>
                      <a:pPr algn="l"/>
                      <a:endParaRPr lang="en-US" altLang="zh-CN" sz="2400" dirty="0" smtClean="0">
                        <a:solidFill>
                          <a:schemeClr val="bg1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  [</a:t>
                      </a:r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ɡraʊnd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]</a:t>
                      </a:r>
                    </a:p>
                    <a:p>
                      <a:pPr algn="l"/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n.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地面；土地；范围；战场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;</a:t>
                      </a: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根据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+mn-cs"/>
                      </a:endParaRPr>
                    </a:p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+mn-cs"/>
                        </a:rPr>
                        <a:t>Equipment  [</a:t>
                      </a:r>
                      <a:r>
                        <a:rPr lang="en-US" altLang="zh-CN" sz="2400" b="1" kern="1200" dirty="0" err="1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+mn-cs"/>
                        </a:rPr>
                        <a:t>ɪ'kwɪpmənt</a:t>
                      </a:r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+mn-cs"/>
                        </a:rPr>
                        <a:t>]</a:t>
                      </a:r>
                    </a:p>
                    <a:p>
                      <a:pPr algn="l"/>
                      <a:endParaRPr lang="en-US" altLang="zh-CN" sz="2400" b="1" kern="1200" dirty="0" smtClean="0">
                        <a:solidFill>
                          <a:schemeClr val="bg1"/>
                        </a:solidFill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  <a:cs typeface="+mn-cs"/>
                      </a:endParaRPr>
                    </a:p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  <a:cs typeface="+mn-cs"/>
                        </a:rPr>
                        <a:t>n.</a:t>
                      </a: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  <a:cs typeface="+mn-cs"/>
                        </a:rPr>
                        <a:t>设备；装备；器材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gr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04020" y="5547360"/>
            <a:ext cx="457200" cy="457200"/>
          </a:xfrm>
          <a:prstGeom prst="rect">
            <a:avLst/>
          </a:prstGeom>
        </p:spPr>
      </p:pic>
      <p:pic>
        <p:nvPicPr>
          <p:cNvPr id="6" name="equipmen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250680" y="55473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51788" b="57450"/>
          <a:stretch/>
        </p:blipFill>
        <p:spPr>
          <a:xfrm>
            <a:off x="1201420" y="1706879"/>
            <a:ext cx="4772660" cy="22250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2980" y="4516695"/>
            <a:ext cx="3903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牵引杆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tow bar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7529" y="2451647"/>
            <a:ext cx="4202431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tow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təʊ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CN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vt.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拖，牵引，拽</a:t>
            </a:r>
            <a:endParaRPr lang="zh-CN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07528" y="4299778"/>
            <a:ext cx="4202431" cy="14802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bar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 </a:t>
            </a: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bɑr</a:t>
            </a:r>
            <a:r>
              <a:rPr lang="en-US" altLang="zh-CN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n. </a:t>
            </a:r>
            <a:r>
              <a:rPr lang="zh-CN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条，棒；</a:t>
            </a:r>
            <a:endParaRPr lang="zh-CN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pic>
        <p:nvPicPr>
          <p:cNvPr id="3" name="tow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347960" y="2697480"/>
            <a:ext cx="609600" cy="609600"/>
          </a:xfrm>
          <a:prstGeom prst="rect">
            <a:avLst/>
          </a:prstGeom>
        </p:spPr>
      </p:pic>
      <p:pic>
        <p:nvPicPr>
          <p:cNvPr id="13" name="ba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347960" y="45166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5" grpId="0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1127" b="52811"/>
          <a:stretch/>
        </p:blipFill>
        <p:spPr>
          <a:xfrm>
            <a:off x="1201420" y="1706879"/>
            <a:ext cx="9787680" cy="254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14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牵引杆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1420" y="5858292"/>
            <a:ext cx="663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无杆牵引车    </a:t>
            </a:r>
            <a:r>
              <a:rPr lang="en-US" altLang="zh-CN" sz="2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towbarless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aircraft tractor</a:t>
            </a:r>
            <a:r>
              <a:rPr lang="zh-CN" altLang="en-US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52140" y="4252554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73620" y="4222668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243580" y="6381512"/>
            <a:ext cx="4315460" cy="31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1127" b="52811"/>
          <a:stretch/>
        </p:blipFill>
        <p:spPr>
          <a:xfrm>
            <a:off x="1201420" y="1706879"/>
            <a:ext cx="9787680" cy="254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14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牵引杆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1420" y="5858292"/>
            <a:ext cx="663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无杆牵引车    </a:t>
            </a:r>
            <a:r>
              <a:rPr lang="en-US" altLang="zh-CN" sz="2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towbarless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aircraft tractor</a:t>
            </a:r>
            <a:r>
              <a:rPr lang="zh-CN" altLang="en-US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52140" y="4252554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73620" y="4222668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243580" y="6381512"/>
            <a:ext cx="4315460" cy="31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6249" r="50871" b="60939"/>
          <a:stretch/>
        </p:blipFill>
        <p:spPr>
          <a:xfrm>
            <a:off x="411480" y="1859280"/>
            <a:ext cx="5624576" cy="2636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1980" y="47517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电源车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2360996"/>
            <a:ext cx="3368040" cy="163308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133600" y="4297680"/>
            <a:ext cx="2621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180" y="240799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冷气车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9180" y="3450670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氧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0980" y="2407995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nitrogen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00980" y="3450670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oxygen supply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9180" y="449334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加油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0980" y="4493345"/>
            <a:ext cx="586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Aviation Jet Fuel Refuelling Vehicle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352742" y="5063863"/>
            <a:ext cx="5703351" cy="15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352741" y="3992545"/>
            <a:ext cx="4658362" cy="12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52742" y="2931215"/>
            <a:ext cx="3617837" cy="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1980" y="47549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空调车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37812" r="20327" b="32813"/>
          <a:stretch/>
        </p:blipFill>
        <p:spPr>
          <a:xfrm>
            <a:off x="2286000" y="1912322"/>
            <a:ext cx="7446375" cy="231774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907280" y="4147216"/>
            <a:ext cx="2636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315720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塔台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Control tower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停机坪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apron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hanger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2627"/>
              </p:ext>
            </p:extLst>
          </p:nvPr>
        </p:nvGraphicFramePr>
        <p:xfrm>
          <a:off x="5945095" y="917786"/>
          <a:ext cx="548490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68"/>
                <a:gridCol w="3412237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维修厂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Maintenance area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油库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 farm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地面保障设备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equipment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牵引杆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 bar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Towing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无杆牵引车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Toebarless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电源车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Electrical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power unit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冷汽车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nitrogen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氧气车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oxygen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加油车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refueling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空调车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air conditioner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3440" y="409806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485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315720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塔台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Control tower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停机坪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apron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hanger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945095" y="917786"/>
          <a:ext cx="548490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68"/>
                <a:gridCol w="3412237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维修厂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Maintenance area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油库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 farm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地面保障设备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equipment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牵引杆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 bar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Towing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无杆牵引车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Toebarless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电源车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Electrical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power unit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冷汽车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nitrogen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氧气车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oxygen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加油车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refueling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空调车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air conditioner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3440" y="409806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9261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559" y="1097280"/>
            <a:ext cx="72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有</a:t>
            </a:r>
            <a:r>
              <a:rPr lang="zh-CN" altLang="en-US" sz="3600" dirty="0" smtClean="0"/>
              <a:t>道词典：发音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单词本功能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4280" y="149352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     场</a:t>
            </a:r>
            <a:endParaRPr lang="zh-CN" altLang="en-US" sz="54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280" y="38100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</a:t>
            </a:r>
            <a:r>
              <a:rPr lang="en-US" altLang="zh-CN" sz="6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irport</a:t>
            </a:r>
            <a:endParaRPr lang="zh-CN" altLang="en-US" sz="6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63440" y="4825663"/>
            <a:ext cx="25298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879080" y="2966384"/>
            <a:ext cx="3413760" cy="18592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ɛrpɔrt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机场  航空站</a:t>
            </a:r>
          </a:p>
        </p:txBody>
      </p:sp>
      <p:pic>
        <p:nvPicPr>
          <p:cNvPr id="7" name="airpor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85120" y="3337560"/>
            <a:ext cx="609600" cy="609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2020" y="5767432"/>
            <a:ext cx="1008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D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rive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me to the airport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7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5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64799" y="3061454"/>
            <a:ext cx="2066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rgbClr val="2E3033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71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4839" y="3168134"/>
            <a:ext cx="9481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E303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education of a man is never completed until he dies. 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49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2160" y="2072640"/>
            <a:ext cx="91973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飞机场的基本要素：跑道、塔台、停机坪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、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保障车辆等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单词    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拼写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发音  释义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例句    简单场景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2160" y="4815840"/>
            <a:ext cx="797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笔记：标红部分（单词、短语）</a:t>
            </a:r>
            <a:endParaRPr lang="zh-CN" altLang="en-US" sz="2800" dirty="0">
              <a:solidFill>
                <a:srgbClr val="FF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3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2020" y="217942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民航机场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74820" y="2179424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civil airport </a:t>
            </a:r>
          </a:p>
        </p:txBody>
      </p:sp>
      <p:sp>
        <p:nvSpPr>
          <p:cNvPr id="5" name="矩形 4"/>
          <p:cNvSpPr/>
          <p:nvPr/>
        </p:nvSpPr>
        <p:spPr>
          <a:xfrm>
            <a:off x="1344930" y="3200400"/>
            <a:ext cx="9502140" cy="1686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sɪvl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adj. 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公民的；民间的；文职的；有礼貌的；根据民法的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2020" y="5767432"/>
            <a:ext cx="1008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Beijing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has more than 4 civil airports.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51020" y="2697227"/>
            <a:ext cx="6324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ivi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29750" y="34339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" grpId="0" animBg="1"/>
      <p:bldP spid="4" grpId="0"/>
      <p:bldP spid="9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2020" y="217942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军用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74820" y="2179424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military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airport </a:t>
            </a:r>
          </a:p>
        </p:txBody>
      </p:sp>
      <p:sp>
        <p:nvSpPr>
          <p:cNvPr id="5" name="矩形 4"/>
          <p:cNvSpPr/>
          <p:nvPr/>
        </p:nvSpPr>
        <p:spPr>
          <a:xfrm>
            <a:off x="2927985" y="3100910"/>
            <a:ext cx="6336030" cy="2019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[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mɪlətɛri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adj.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军事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的；军人的；适于战争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</a:t>
            </a:r>
            <a:endParaRPr lang="en-US" altLang="zh-CN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n.  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军队，军人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1560" y="5752192"/>
            <a:ext cx="107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Tangshan </a:t>
            </a:r>
            <a:r>
              <a:rPr lang="en-US" altLang="zh-CN" sz="2800" dirty="0" err="1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Sannvhe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Airport is a civil and military airport.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35780" y="2697227"/>
            <a:ext cx="12268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militar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90560" y="33130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" grpId="0"/>
      <p:bldP spid="9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2020" y="217942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74820" y="2179424"/>
            <a:ext cx="4259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international airport </a:t>
            </a:r>
          </a:p>
        </p:txBody>
      </p:sp>
      <p:sp>
        <p:nvSpPr>
          <p:cNvPr id="5" name="矩形 4"/>
          <p:cNvSpPr/>
          <p:nvPr/>
        </p:nvSpPr>
        <p:spPr>
          <a:xfrm>
            <a:off x="1786890" y="3209583"/>
            <a:ext cx="9385935" cy="20197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[,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ɪntɚ'næʃnəl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adj.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；超越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国界的；国际关系的；世界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的</a:t>
            </a:r>
            <a:endParaRPr lang="en-US" altLang="zh-CN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组织；国际体育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比赛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6790" y="5736253"/>
            <a:ext cx="10774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/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 : Beijing 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Capital International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Airport</a:t>
            </a:r>
          </a:p>
          <a:p>
            <a:pPr indent="-457200"/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	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  Shanghai </a:t>
            </a:r>
            <a:r>
              <a:rPr lang="en-US" altLang="zh-CN" sz="2800" dirty="0" err="1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Hongqiao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International Airport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305300" y="2666747"/>
            <a:ext cx="2068830" cy="54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ternationa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17480" y="33660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9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" grpId="0"/>
      <p:bldP spid="9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03802"/>
              </p:ext>
            </p:extLst>
          </p:nvPr>
        </p:nvGraphicFramePr>
        <p:xfrm>
          <a:off x="3449320" y="1999826"/>
          <a:ext cx="5984240" cy="302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359"/>
                <a:gridCol w="3722881"/>
              </a:tblGrid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sz="2400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sz="2400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60587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军民两用机场</a:t>
                      </a:r>
                      <a:endParaRPr lang="zh-CN" altLang="en-US" sz="240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and military airport</a:t>
                      </a:r>
                      <a:endParaRPr lang="zh-CN" altLang="en-US" sz="240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</p:spTree>
    <p:extLst>
      <p:ext uri="{BB962C8B-B14F-4D97-AF65-F5344CB8AC3E}">
        <p14:creationId xmlns:p14="http://schemas.microsoft.com/office/powerpoint/2010/main" val="29703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65312" y="4575269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76478" y="5088309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79363" y="4432694"/>
            <a:ext cx="6537440" cy="8769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音标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ɛrfild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   n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飞机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起落的场地</a:t>
            </a:r>
          </a:p>
        </p:txBody>
      </p:sp>
      <p:pic>
        <p:nvPicPr>
          <p:cNvPr id="7" name="airfiel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92130" y="4576775"/>
            <a:ext cx="609600" cy="6096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365312" y="131804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Airport runway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57486" y="130469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Airport raceway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36" name="组合 35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7" name="流程图: 延期 46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延期 48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45" name="椭圆 44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43" name="椭圆 4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0" y="446263"/>
            <a:ext cx="1219200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   跑    道 </a:t>
            </a:r>
            <a:r>
              <a:rPr lang="zh-CN" altLang="en-US" sz="3600" dirty="0" smtClean="0"/>
              <a:t>                 </a:t>
            </a:r>
            <a:endParaRPr lang="en-US" altLang="zh-CN" sz="36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51560" y="5752192"/>
            <a:ext cx="10774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Sweepers find this cross head screw-driver on the     </a:t>
            </a:r>
          </a:p>
          <a:p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</a:t>
            </a: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               airfield this morning.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4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" grpId="0"/>
      <p:bldP spid="25" grpId="0" animBg="1"/>
      <p:bldP spid="22" grpId="0"/>
      <p:bldP spid="23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1352</Words>
  <Application>Microsoft Office PowerPoint</Application>
  <PresentationFormat>宽屏</PresentationFormat>
  <Paragraphs>330</Paragraphs>
  <Slides>31</Slides>
  <Notes>15</Notes>
  <HiddenSlides>0</HiddenSlides>
  <MMClips>24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 Unicode MS</vt:lpstr>
      <vt:lpstr>Microsoft JhengHei UI Light</vt:lpstr>
      <vt:lpstr>Noto Sans S Chinese Light</vt:lpstr>
      <vt:lpstr>Noto Sans S Chinese Thin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grace duce</dc:creator>
  <cp:lastModifiedBy>grace duce</cp:lastModifiedBy>
  <cp:revision>166</cp:revision>
  <dcterms:created xsi:type="dcterms:W3CDTF">2017-11-18T13:35:26Z</dcterms:created>
  <dcterms:modified xsi:type="dcterms:W3CDTF">2018-01-25T12:33:45Z</dcterms:modified>
</cp:coreProperties>
</file>