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1" d="100"/>
          <a:sy n="41" d="100"/>
        </p:scale>
        <p:origin x="66"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14750-DBAA-4B8B-8124-9FAF14B0348B}" type="doc">
      <dgm:prSet loTypeId="urn:microsoft.com/office/officeart/2016/7/layout/BasicLinearProcessNumbered" loCatId="process" qsTypeId="urn:microsoft.com/office/officeart/2005/8/quickstyle/simple4" qsCatId="simple" csTypeId="urn:microsoft.com/office/officeart/2005/8/colors/accent1_2" csCatId="accent1"/>
      <dgm:spPr/>
      <dgm:t>
        <a:bodyPr/>
        <a:lstStyle/>
        <a:p>
          <a:endParaRPr lang="en-US"/>
        </a:p>
      </dgm:t>
    </dgm:pt>
    <dgm:pt modelId="{422D243F-6A8D-4ADE-BD12-BA0F2E0A87C3}">
      <dgm:prSet/>
      <dgm:spPr/>
      <dgm:t>
        <a:bodyPr/>
        <a:lstStyle/>
        <a:p>
          <a:r>
            <a:rPr lang="en-US"/>
            <a:t>Lets try out the IDLE and write your first line of code. With the IDLE open, type in </a:t>
          </a:r>
          <a:r>
            <a:rPr lang="en-US" u="sng"/>
            <a:t>print(“Hello World!”)</a:t>
          </a:r>
          <a:r>
            <a:rPr lang="en-US"/>
            <a:t> exactly as I have and press enter.</a:t>
          </a:r>
        </a:p>
      </dgm:t>
    </dgm:pt>
    <dgm:pt modelId="{C1AB4E4F-22E7-419A-8BB0-A40726624192}" type="parTrans" cxnId="{02D167C9-C728-4F06-B288-043D1A86985E}">
      <dgm:prSet/>
      <dgm:spPr/>
      <dgm:t>
        <a:bodyPr/>
        <a:lstStyle/>
        <a:p>
          <a:endParaRPr lang="en-US"/>
        </a:p>
      </dgm:t>
    </dgm:pt>
    <dgm:pt modelId="{3D74FA50-CE0C-4C5F-8C5E-F2CD158D53D3}" type="sibTrans" cxnId="{02D167C9-C728-4F06-B288-043D1A86985E}">
      <dgm:prSet phldrT="1" phldr="0"/>
      <dgm:spPr/>
      <dgm:t>
        <a:bodyPr/>
        <a:lstStyle/>
        <a:p>
          <a:r>
            <a:rPr lang="en-US"/>
            <a:t>1</a:t>
          </a:r>
        </a:p>
      </dgm:t>
    </dgm:pt>
    <dgm:pt modelId="{CF17F4AE-CE2E-4130-B3C3-A6BEFD6E8D8E}">
      <dgm:prSet/>
      <dgm:spPr/>
      <dgm:t>
        <a:bodyPr/>
        <a:lstStyle/>
        <a:p>
          <a:r>
            <a:rPr lang="en-US"/>
            <a:t>Hello World! Should have popped up on the next line. Congratulations! You now have miniscule experience in Python.</a:t>
          </a:r>
        </a:p>
      </dgm:t>
    </dgm:pt>
    <dgm:pt modelId="{CAE5A4D7-D34C-4BCB-BCEC-C2BA1A89B320}" type="parTrans" cxnId="{90424C7A-B55E-4071-BE3E-4A73E985A3FD}">
      <dgm:prSet/>
      <dgm:spPr/>
      <dgm:t>
        <a:bodyPr/>
        <a:lstStyle/>
        <a:p>
          <a:endParaRPr lang="en-US"/>
        </a:p>
      </dgm:t>
    </dgm:pt>
    <dgm:pt modelId="{D0C59DA6-9A99-4443-B817-E4FA98EBE06C}" type="sibTrans" cxnId="{90424C7A-B55E-4071-BE3E-4A73E985A3FD}">
      <dgm:prSet phldrT="2" phldr="0"/>
      <dgm:spPr/>
      <dgm:t>
        <a:bodyPr/>
        <a:lstStyle/>
        <a:p>
          <a:r>
            <a:rPr lang="en-US"/>
            <a:t>2</a:t>
          </a:r>
        </a:p>
      </dgm:t>
    </dgm:pt>
    <dgm:pt modelId="{F5006F6E-E976-4CF5-BB41-1FB54E48A492}" type="pres">
      <dgm:prSet presAssocID="{82514750-DBAA-4B8B-8124-9FAF14B0348B}" presName="Name0" presStyleCnt="0">
        <dgm:presLayoutVars>
          <dgm:animLvl val="lvl"/>
          <dgm:resizeHandles val="exact"/>
        </dgm:presLayoutVars>
      </dgm:prSet>
      <dgm:spPr/>
    </dgm:pt>
    <dgm:pt modelId="{9B002C74-6D38-4322-B163-3AA54F93EA74}" type="pres">
      <dgm:prSet presAssocID="{422D243F-6A8D-4ADE-BD12-BA0F2E0A87C3}" presName="compositeNode" presStyleCnt="0">
        <dgm:presLayoutVars>
          <dgm:bulletEnabled val="1"/>
        </dgm:presLayoutVars>
      </dgm:prSet>
      <dgm:spPr/>
    </dgm:pt>
    <dgm:pt modelId="{FFA475D6-B43A-4A11-8A16-6EB95008C6AE}" type="pres">
      <dgm:prSet presAssocID="{422D243F-6A8D-4ADE-BD12-BA0F2E0A87C3}" presName="bgRect" presStyleLbl="bgAccFollowNode1" presStyleIdx="0" presStyleCnt="2"/>
      <dgm:spPr/>
    </dgm:pt>
    <dgm:pt modelId="{D8DC6741-81FA-4667-ABEC-DC1EF182C0CF}" type="pres">
      <dgm:prSet presAssocID="{3D74FA50-CE0C-4C5F-8C5E-F2CD158D53D3}" presName="sibTransNodeCircle" presStyleLbl="alignNode1" presStyleIdx="0" presStyleCnt="4">
        <dgm:presLayoutVars>
          <dgm:chMax val="0"/>
          <dgm:bulletEnabled/>
        </dgm:presLayoutVars>
      </dgm:prSet>
      <dgm:spPr/>
    </dgm:pt>
    <dgm:pt modelId="{2B4E04F4-43CB-4D53-9071-7F1381BFCB43}" type="pres">
      <dgm:prSet presAssocID="{422D243F-6A8D-4ADE-BD12-BA0F2E0A87C3}" presName="bottomLine" presStyleLbl="alignNode1" presStyleIdx="1" presStyleCnt="4">
        <dgm:presLayoutVars/>
      </dgm:prSet>
      <dgm:spPr/>
    </dgm:pt>
    <dgm:pt modelId="{23660EB4-CCF9-40BA-9992-BD259BA16036}" type="pres">
      <dgm:prSet presAssocID="{422D243F-6A8D-4ADE-BD12-BA0F2E0A87C3}" presName="nodeText" presStyleLbl="bgAccFollowNode1" presStyleIdx="0" presStyleCnt="2">
        <dgm:presLayoutVars>
          <dgm:bulletEnabled val="1"/>
        </dgm:presLayoutVars>
      </dgm:prSet>
      <dgm:spPr/>
    </dgm:pt>
    <dgm:pt modelId="{94DB8EAB-AEFE-4597-9E8E-B4BCFFF2816C}" type="pres">
      <dgm:prSet presAssocID="{3D74FA50-CE0C-4C5F-8C5E-F2CD158D53D3}" presName="sibTrans" presStyleCnt="0"/>
      <dgm:spPr/>
    </dgm:pt>
    <dgm:pt modelId="{9C204118-A634-4D01-B934-9AD3E527AEEB}" type="pres">
      <dgm:prSet presAssocID="{CF17F4AE-CE2E-4130-B3C3-A6BEFD6E8D8E}" presName="compositeNode" presStyleCnt="0">
        <dgm:presLayoutVars>
          <dgm:bulletEnabled val="1"/>
        </dgm:presLayoutVars>
      </dgm:prSet>
      <dgm:spPr/>
    </dgm:pt>
    <dgm:pt modelId="{60A7FC91-37A3-4DBD-89A9-B76097B6BEC1}" type="pres">
      <dgm:prSet presAssocID="{CF17F4AE-CE2E-4130-B3C3-A6BEFD6E8D8E}" presName="bgRect" presStyleLbl="bgAccFollowNode1" presStyleIdx="1" presStyleCnt="2"/>
      <dgm:spPr/>
    </dgm:pt>
    <dgm:pt modelId="{7F7283B7-015B-4F52-A2A9-A96F36B49A20}" type="pres">
      <dgm:prSet presAssocID="{D0C59DA6-9A99-4443-B817-E4FA98EBE06C}" presName="sibTransNodeCircle" presStyleLbl="alignNode1" presStyleIdx="2" presStyleCnt="4">
        <dgm:presLayoutVars>
          <dgm:chMax val="0"/>
          <dgm:bulletEnabled/>
        </dgm:presLayoutVars>
      </dgm:prSet>
      <dgm:spPr/>
    </dgm:pt>
    <dgm:pt modelId="{71CE5CF9-1E89-42BB-B0FF-E644D063977C}" type="pres">
      <dgm:prSet presAssocID="{CF17F4AE-CE2E-4130-B3C3-A6BEFD6E8D8E}" presName="bottomLine" presStyleLbl="alignNode1" presStyleIdx="3" presStyleCnt="4">
        <dgm:presLayoutVars/>
      </dgm:prSet>
      <dgm:spPr/>
    </dgm:pt>
    <dgm:pt modelId="{E38F4FCF-4D62-41DB-BAEC-79346534B577}" type="pres">
      <dgm:prSet presAssocID="{CF17F4AE-CE2E-4130-B3C3-A6BEFD6E8D8E}" presName="nodeText" presStyleLbl="bgAccFollowNode1" presStyleIdx="1" presStyleCnt="2">
        <dgm:presLayoutVars>
          <dgm:bulletEnabled val="1"/>
        </dgm:presLayoutVars>
      </dgm:prSet>
      <dgm:spPr/>
    </dgm:pt>
  </dgm:ptLst>
  <dgm:cxnLst>
    <dgm:cxn modelId="{233DD3C9-5072-4899-9F6B-64644FE2392E}" type="presOf" srcId="{CF17F4AE-CE2E-4130-B3C3-A6BEFD6E8D8E}" destId="{E38F4FCF-4D62-41DB-BAEC-79346534B577}" srcOrd="1" destOrd="0" presId="urn:microsoft.com/office/officeart/2016/7/layout/BasicLinearProcessNumbered"/>
    <dgm:cxn modelId="{E89C9C2B-C164-40E4-9E70-8D63D76AF6ED}" type="presOf" srcId="{3D74FA50-CE0C-4C5F-8C5E-F2CD158D53D3}" destId="{D8DC6741-81FA-4667-ABEC-DC1EF182C0CF}" srcOrd="0" destOrd="0" presId="urn:microsoft.com/office/officeart/2016/7/layout/BasicLinearProcessNumbered"/>
    <dgm:cxn modelId="{C6BED9BC-46F5-405C-A692-94231FB227A7}" type="presOf" srcId="{422D243F-6A8D-4ADE-BD12-BA0F2E0A87C3}" destId="{23660EB4-CCF9-40BA-9992-BD259BA16036}" srcOrd="1" destOrd="0" presId="urn:microsoft.com/office/officeart/2016/7/layout/BasicLinearProcessNumbered"/>
    <dgm:cxn modelId="{7D0A4F1A-9A1F-4CBB-9495-0D977DA93F7F}" type="presOf" srcId="{82514750-DBAA-4B8B-8124-9FAF14B0348B}" destId="{F5006F6E-E976-4CF5-BB41-1FB54E48A492}" srcOrd="0" destOrd="0" presId="urn:microsoft.com/office/officeart/2016/7/layout/BasicLinearProcessNumbered"/>
    <dgm:cxn modelId="{D8CF6BED-7860-48C3-9C5F-FF1590AE0AE6}" type="presOf" srcId="{D0C59DA6-9A99-4443-B817-E4FA98EBE06C}" destId="{7F7283B7-015B-4F52-A2A9-A96F36B49A20}" srcOrd="0" destOrd="0" presId="urn:microsoft.com/office/officeart/2016/7/layout/BasicLinearProcessNumbered"/>
    <dgm:cxn modelId="{90424C7A-B55E-4071-BE3E-4A73E985A3FD}" srcId="{82514750-DBAA-4B8B-8124-9FAF14B0348B}" destId="{CF17F4AE-CE2E-4130-B3C3-A6BEFD6E8D8E}" srcOrd="1" destOrd="0" parTransId="{CAE5A4D7-D34C-4BCB-BCEC-C2BA1A89B320}" sibTransId="{D0C59DA6-9A99-4443-B817-E4FA98EBE06C}"/>
    <dgm:cxn modelId="{0D66A002-CFE9-45BE-8EF8-C175FAD550DD}" type="presOf" srcId="{CF17F4AE-CE2E-4130-B3C3-A6BEFD6E8D8E}" destId="{60A7FC91-37A3-4DBD-89A9-B76097B6BEC1}" srcOrd="0" destOrd="0" presId="urn:microsoft.com/office/officeart/2016/7/layout/BasicLinearProcessNumbered"/>
    <dgm:cxn modelId="{191C4CE5-5BC2-46C3-B673-6C8BFE84093E}" type="presOf" srcId="{422D243F-6A8D-4ADE-BD12-BA0F2E0A87C3}" destId="{FFA475D6-B43A-4A11-8A16-6EB95008C6AE}" srcOrd="0" destOrd="0" presId="urn:microsoft.com/office/officeart/2016/7/layout/BasicLinearProcessNumbered"/>
    <dgm:cxn modelId="{02D167C9-C728-4F06-B288-043D1A86985E}" srcId="{82514750-DBAA-4B8B-8124-9FAF14B0348B}" destId="{422D243F-6A8D-4ADE-BD12-BA0F2E0A87C3}" srcOrd="0" destOrd="0" parTransId="{C1AB4E4F-22E7-419A-8BB0-A40726624192}" sibTransId="{3D74FA50-CE0C-4C5F-8C5E-F2CD158D53D3}"/>
    <dgm:cxn modelId="{37B312BC-9EDE-4F7A-ADCA-3D8AAB533CA5}" type="presParOf" srcId="{F5006F6E-E976-4CF5-BB41-1FB54E48A492}" destId="{9B002C74-6D38-4322-B163-3AA54F93EA74}" srcOrd="0" destOrd="0" presId="urn:microsoft.com/office/officeart/2016/7/layout/BasicLinearProcessNumbered"/>
    <dgm:cxn modelId="{168A35AB-6874-4D19-B226-93B44B3BCD2E}" type="presParOf" srcId="{9B002C74-6D38-4322-B163-3AA54F93EA74}" destId="{FFA475D6-B43A-4A11-8A16-6EB95008C6AE}" srcOrd="0" destOrd="0" presId="urn:microsoft.com/office/officeart/2016/7/layout/BasicLinearProcessNumbered"/>
    <dgm:cxn modelId="{19CB3051-3DCA-448E-B1C1-357A6EE18387}" type="presParOf" srcId="{9B002C74-6D38-4322-B163-3AA54F93EA74}" destId="{D8DC6741-81FA-4667-ABEC-DC1EF182C0CF}" srcOrd="1" destOrd="0" presId="urn:microsoft.com/office/officeart/2016/7/layout/BasicLinearProcessNumbered"/>
    <dgm:cxn modelId="{9200660E-356B-4F6B-A9D7-988937518695}" type="presParOf" srcId="{9B002C74-6D38-4322-B163-3AA54F93EA74}" destId="{2B4E04F4-43CB-4D53-9071-7F1381BFCB43}" srcOrd="2" destOrd="0" presId="urn:microsoft.com/office/officeart/2016/7/layout/BasicLinearProcessNumbered"/>
    <dgm:cxn modelId="{E2345BCA-0195-4117-B81A-8F01DB9B8730}" type="presParOf" srcId="{9B002C74-6D38-4322-B163-3AA54F93EA74}" destId="{23660EB4-CCF9-40BA-9992-BD259BA16036}" srcOrd="3" destOrd="0" presId="urn:microsoft.com/office/officeart/2016/7/layout/BasicLinearProcessNumbered"/>
    <dgm:cxn modelId="{0AD7779E-7363-4FCC-9487-FA3E5C5E518B}" type="presParOf" srcId="{F5006F6E-E976-4CF5-BB41-1FB54E48A492}" destId="{94DB8EAB-AEFE-4597-9E8E-B4BCFFF2816C}" srcOrd="1" destOrd="0" presId="urn:microsoft.com/office/officeart/2016/7/layout/BasicLinearProcessNumbered"/>
    <dgm:cxn modelId="{C1586356-9005-43D6-A410-739EA2EA2AF2}" type="presParOf" srcId="{F5006F6E-E976-4CF5-BB41-1FB54E48A492}" destId="{9C204118-A634-4D01-B934-9AD3E527AEEB}" srcOrd="2" destOrd="0" presId="urn:microsoft.com/office/officeart/2016/7/layout/BasicLinearProcessNumbered"/>
    <dgm:cxn modelId="{FE909E98-444A-48CC-8F63-3342DCFABD81}" type="presParOf" srcId="{9C204118-A634-4D01-B934-9AD3E527AEEB}" destId="{60A7FC91-37A3-4DBD-89A9-B76097B6BEC1}" srcOrd="0" destOrd="0" presId="urn:microsoft.com/office/officeart/2016/7/layout/BasicLinearProcessNumbered"/>
    <dgm:cxn modelId="{BCAE2748-FA99-4320-B392-B10648E53434}" type="presParOf" srcId="{9C204118-A634-4D01-B934-9AD3E527AEEB}" destId="{7F7283B7-015B-4F52-A2A9-A96F36B49A20}" srcOrd="1" destOrd="0" presId="urn:microsoft.com/office/officeart/2016/7/layout/BasicLinearProcessNumbered"/>
    <dgm:cxn modelId="{622081B5-4FD8-42CF-8F93-9549866EDA85}" type="presParOf" srcId="{9C204118-A634-4D01-B934-9AD3E527AEEB}" destId="{71CE5CF9-1E89-42BB-B0FF-E644D063977C}" srcOrd="2" destOrd="0" presId="urn:microsoft.com/office/officeart/2016/7/layout/BasicLinearProcessNumbered"/>
    <dgm:cxn modelId="{BE4C6C7D-2FBA-4C87-90BF-D1E316EE4DB9}" type="presParOf" srcId="{9C204118-A634-4D01-B934-9AD3E527AEEB}" destId="{E38F4FCF-4D62-41DB-BAEC-79346534B57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475D6-B43A-4A11-8A16-6EB95008C6AE}">
      <dsp:nvSpPr>
        <dsp:cNvPr id="0" name=""/>
        <dsp:cNvSpPr/>
      </dsp:nvSpPr>
      <dsp:spPr>
        <a:xfrm>
          <a:off x="1174" y="0"/>
          <a:ext cx="4578945" cy="4093482"/>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6992" tIns="330200" rIns="356992" bIns="330200" numCol="1" spcCol="1270" anchor="t" anchorCtr="0">
          <a:noAutofit/>
        </a:bodyPr>
        <a:lstStyle/>
        <a:p>
          <a:pPr marL="0" lvl="0" indent="0" algn="l" defTabSz="1022350">
            <a:lnSpc>
              <a:spcPct val="90000"/>
            </a:lnSpc>
            <a:spcBef>
              <a:spcPct val="0"/>
            </a:spcBef>
            <a:spcAft>
              <a:spcPct val="35000"/>
            </a:spcAft>
            <a:buNone/>
          </a:pPr>
          <a:r>
            <a:rPr lang="en-US" sz="2300" kern="1200"/>
            <a:t>Lets try out the IDLE and write your first line of code. With the IDLE open, type in </a:t>
          </a:r>
          <a:r>
            <a:rPr lang="en-US" sz="2300" u="sng" kern="1200"/>
            <a:t>print(“Hello World!”)</a:t>
          </a:r>
          <a:r>
            <a:rPr lang="en-US" sz="2300" kern="1200"/>
            <a:t> exactly as I have and press enter.</a:t>
          </a:r>
        </a:p>
      </dsp:txBody>
      <dsp:txXfrm>
        <a:off x="1174" y="1555523"/>
        <a:ext cx="4578945" cy="2456089"/>
      </dsp:txXfrm>
    </dsp:sp>
    <dsp:sp modelId="{D8DC6741-81FA-4667-ABEC-DC1EF182C0CF}">
      <dsp:nvSpPr>
        <dsp:cNvPr id="0" name=""/>
        <dsp:cNvSpPr/>
      </dsp:nvSpPr>
      <dsp:spPr>
        <a:xfrm>
          <a:off x="1676624" y="409348"/>
          <a:ext cx="1228044" cy="1228044"/>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856467" y="589191"/>
        <a:ext cx="868358" cy="868358"/>
      </dsp:txXfrm>
    </dsp:sp>
    <dsp:sp modelId="{2B4E04F4-43CB-4D53-9071-7F1381BFCB43}">
      <dsp:nvSpPr>
        <dsp:cNvPr id="0" name=""/>
        <dsp:cNvSpPr/>
      </dsp:nvSpPr>
      <dsp:spPr>
        <a:xfrm>
          <a:off x="1174" y="4093410"/>
          <a:ext cx="4578945" cy="7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0A7FC91-37A3-4DBD-89A9-B76097B6BEC1}">
      <dsp:nvSpPr>
        <dsp:cNvPr id="0" name=""/>
        <dsp:cNvSpPr/>
      </dsp:nvSpPr>
      <dsp:spPr>
        <a:xfrm>
          <a:off x="5038013" y="0"/>
          <a:ext cx="4578945" cy="4093482"/>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6992" tIns="330200" rIns="356992" bIns="330200" numCol="1" spcCol="1270" anchor="t" anchorCtr="0">
          <a:noAutofit/>
        </a:bodyPr>
        <a:lstStyle/>
        <a:p>
          <a:pPr marL="0" lvl="0" indent="0" algn="l" defTabSz="1022350">
            <a:lnSpc>
              <a:spcPct val="90000"/>
            </a:lnSpc>
            <a:spcBef>
              <a:spcPct val="0"/>
            </a:spcBef>
            <a:spcAft>
              <a:spcPct val="35000"/>
            </a:spcAft>
            <a:buNone/>
          </a:pPr>
          <a:r>
            <a:rPr lang="en-US" sz="2300" kern="1200"/>
            <a:t>Hello World! Should have popped up on the next line. Congratulations! You now have miniscule experience in Python.</a:t>
          </a:r>
        </a:p>
      </dsp:txBody>
      <dsp:txXfrm>
        <a:off x="5038013" y="1555523"/>
        <a:ext cx="4578945" cy="2456089"/>
      </dsp:txXfrm>
    </dsp:sp>
    <dsp:sp modelId="{7F7283B7-015B-4F52-A2A9-A96F36B49A20}">
      <dsp:nvSpPr>
        <dsp:cNvPr id="0" name=""/>
        <dsp:cNvSpPr/>
      </dsp:nvSpPr>
      <dsp:spPr>
        <a:xfrm>
          <a:off x="6713464" y="409348"/>
          <a:ext cx="1228044" cy="1228044"/>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6893307" y="589191"/>
        <a:ext cx="868358" cy="868358"/>
      </dsp:txXfrm>
    </dsp:sp>
    <dsp:sp modelId="{71CE5CF9-1E89-42BB-B0FF-E644D063977C}">
      <dsp:nvSpPr>
        <dsp:cNvPr id="0" name=""/>
        <dsp:cNvSpPr/>
      </dsp:nvSpPr>
      <dsp:spPr>
        <a:xfrm>
          <a:off x="5038013" y="4093410"/>
          <a:ext cx="4578945" cy="7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BCBBB-51DC-4BD3-8311-85578CD9B531}" type="datetimeFigureOut">
              <a:rPr lang="en-US" smtClean="0"/>
              <a:t>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BFE72-BF73-42A5-8587-69A7983024C9}" type="slidenum">
              <a:rPr lang="en-US" smtClean="0"/>
              <a:t>‹#›</a:t>
            </a:fld>
            <a:endParaRPr lang="en-US"/>
          </a:p>
        </p:txBody>
      </p:sp>
    </p:spTree>
    <p:extLst>
      <p:ext uri="{BB962C8B-B14F-4D97-AF65-F5344CB8AC3E}">
        <p14:creationId xmlns:p14="http://schemas.microsoft.com/office/powerpoint/2010/main" val="4964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evdocs.io/python~3.5/library/functio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ython"/>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5998" y="1924043"/>
            <a:ext cx="3280613" cy="32806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07067" y="1578133"/>
            <a:ext cx="4335468" cy="2875534"/>
          </a:xfrm>
        </p:spPr>
        <p:txBody>
          <a:bodyPr>
            <a:normAutofit/>
          </a:bodyPr>
          <a:lstStyle/>
          <a:p>
            <a:r>
              <a:rPr lang="en-US" dirty="0"/>
              <a:t>Programming with Python</a:t>
            </a:r>
          </a:p>
        </p:txBody>
      </p:sp>
    </p:spTree>
    <p:extLst>
      <p:ext uri="{BB962C8B-B14F-4D97-AF65-F5344CB8AC3E}">
        <p14:creationId xmlns:p14="http://schemas.microsoft.com/office/powerpoint/2010/main" val="133737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Circumference.py</a:t>
            </a:r>
          </a:p>
        </p:txBody>
      </p:sp>
      <p:sp>
        <p:nvSpPr>
          <p:cNvPr id="3" name="Content Placeholder 2"/>
          <p:cNvSpPr>
            <a:spLocks noGrp="1"/>
          </p:cNvSpPr>
          <p:nvPr>
            <p:ph idx="1"/>
          </p:nvPr>
        </p:nvSpPr>
        <p:spPr/>
        <p:txBody>
          <a:bodyPr/>
          <a:lstStyle/>
          <a:p>
            <a:r>
              <a:rPr lang="en-US" dirty="0"/>
              <a:t>First we must prompt the user for their input. We need to get the radius of the circle they want to use.</a:t>
            </a:r>
          </a:p>
          <a:p>
            <a:r>
              <a:rPr lang="en-US" dirty="0"/>
              <a:t>We can do this using the built in function called </a:t>
            </a:r>
            <a:r>
              <a:rPr lang="en-US" dirty="0">
                <a:solidFill>
                  <a:srgbClr val="00B0F0"/>
                </a:solidFill>
              </a:rPr>
              <a:t>input()</a:t>
            </a:r>
          </a:p>
          <a:p>
            <a:r>
              <a:rPr lang="en-US" dirty="0"/>
              <a:t>You can find a list of Python 3.5 Built in functions in the Python </a:t>
            </a:r>
            <a:r>
              <a:rPr lang="en-US" dirty="0" err="1"/>
              <a:t>DevDocs</a:t>
            </a:r>
            <a:r>
              <a:rPr lang="en-US" dirty="0"/>
              <a:t> at </a:t>
            </a:r>
            <a:r>
              <a:rPr lang="en-US" dirty="0">
                <a:hlinkClick r:id="rId2"/>
              </a:rPr>
              <a:t>http://devdocs.io/python~3.5/library/functions</a:t>
            </a:r>
            <a:endParaRPr lang="en-US" dirty="0"/>
          </a:p>
          <a:p>
            <a:r>
              <a:rPr lang="en-US" dirty="0"/>
              <a:t>The </a:t>
            </a:r>
            <a:r>
              <a:rPr lang="en-US" dirty="0">
                <a:solidFill>
                  <a:srgbClr val="00B0F0"/>
                </a:solidFill>
              </a:rPr>
              <a:t>input() </a:t>
            </a:r>
            <a:r>
              <a:rPr lang="en-US" dirty="0"/>
              <a:t>function takes in a prompt as its </a:t>
            </a:r>
            <a:r>
              <a:rPr lang="en-US" i="1" dirty="0">
                <a:solidFill>
                  <a:srgbClr val="00B050"/>
                </a:solidFill>
              </a:rPr>
              <a:t>parameter</a:t>
            </a:r>
            <a:r>
              <a:rPr lang="en-US" dirty="0"/>
              <a:t>. The prompt is some message we want to display to the user, in this case “Enter the radius of your circle”. </a:t>
            </a:r>
          </a:p>
          <a:p>
            <a:r>
              <a:rPr lang="en-US" dirty="0"/>
              <a:t>The </a:t>
            </a:r>
            <a:r>
              <a:rPr lang="en-US" dirty="0">
                <a:solidFill>
                  <a:srgbClr val="00B0F0"/>
                </a:solidFill>
              </a:rPr>
              <a:t>input</a:t>
            </a:r>
            <a:r>
              <a:rPr lang="en-US" dirty="0"/>
              <a:t> function will then return whatever the user typed as a String data type.</a:t>
            </a:r>
            <a:endParaRPr lang="en-US" dirty="0"/>
          </a:p>
        </p:txBody>
      </p:sp>
    </p:spTree>
    <p:extLst>
      <p:ext uri="{BB962C8B-B14F-4D97-AF65-F5344CB8AC3E}">
        <p14:creationId xmlns:p14="http://schemas.microsoft.com/office/powerpoint/2010/main" val="124167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Circumference.py	</a:t>
            </a:r>
          </a:p>
        </p:txBody>
      </p:sp>
      <p:sp>
        <p:nvSpPr>
          <p:cNvPr id="3" name="Content Placeholder 2"/>
          <p:cNvSpPr>
            <a:spLocks noGrp="1"/>
          </p:cNvSpPr>
          <p:nvPr>
            <p:ph idx="1"/>
          </p:nvPr>
        </p:nvSpPr>
        <p:spPr>
          <a:xfrm>
            <a:off x="677334" y="1567031"/>
            <a:ext cx="8596668" cy="3880773"/>
          </a:xfrm>
        </p:spPr>
        <p:txBody>
          <a:bodyPr/>
          <a:lstStyle/>
          <a:p>
            <a:r>
              <a:rPr lang="en-US" dirty="0"/>
              <a:t>Lets prompt the user for input and store the result in a variable called </a:t>
            </a:r>
            <a:r>
              <a:rPr lang="en-US" dirty="0" err="1">
                <a:solidFill>
                  <a:schemeClr val="tx1">
                    <a:lumMod val="65000"/>
                  </a:schemeClr>
                </a:solidFill>
              </a:rPr>
              <a:t>radius_str</a:t>
            </a:r>
            <a:endParaRPr lang="en-US" dirty="0">
              <a:solidFill>
                <a:schemeClr val="tx1">
                  <a:lumMod val="65000"/>
                </a:schemeClr>
              </a:solidFill>
            </a:endParaRPr>
          </a:p>
          <a:p>
            <a:endParaRPr lang="en-US" dirty="0">
              <a:solidFill>
                <a:schemeClr val="tx1">
                  <a:lumMod val="65000"/>
                </a:schemeClr>
              </a:solidFill>
            </a:endParaRPr>
          </a:p>
          <a:p>
            <a:endParaRPr lang="en-US" dirty="0">
              <a:solidFill>
                <a:schemeClr val="tx1">
                  <a:lumMod val="65000"/>
                </a:schemeClr>
              </a:solidFill>
            </a:endParaRPr>
          </a:p>
          <a:p>
            <a:r>
              <a:rPr lang="en-US" dirty="0">
                <a:solidFill>
                  <a:schemeClr val="tx1"/>
                </a:solidFill>
              </a:rPr>
              <a:t>We now have the radius of the user’s circle stored in the variable</a:t>
            </a:r>
            <a:r>
              <a:rPr lang="en-US" dirty="0">
                <a:solidFill>
                  <a:schemeClr val="tx1">
                    <a:lumMod val="65000"/>
                  </a:schemeClr>
                </a:solidFill>
              </a:rPr>
              <a:t> </a:t>
            </a:r>
            <a:r>
              <a:rPr lang="en-US" dirty="0" err="1">
                <a:solidFill>
                  <a:schemeClr val="tx1">
                    <a:lumMod val="65000"/>
                  </a:schemeClr>
                </a:solidFill>
              </a:rPr>
              <a:t>radius_str</a:t>
            </a:r>
            <a:r>
              <a:rPr lang="en-US" dirty="0">
                <a:solidFill>
                  <a:schemeClr val="tx1">
                    <a:lumMod val="65000"/>
                  </a:schemeClr>
                </a:solidFill>
              </a:rPr>
              <a:t> </a:t>
            </a:r>
            <a:r>
              <a:rPr lang="en-US" dirty="0">
                <a:solidFill>
                  <a:schemeClr val="tx1"/>
                </a:solidFill>
              </a:rPr>
              <a:t>as a String data type.</a:t>
            </a:r>
          </a:p>
          <a:p>
            <a:r>
              <a:rPr lang="en-US" dirty="0">
                <a:solidFill>
                  <a:schemeClr val="tx1"/>
                </a:solidFill>
              </a:rPr>
              <a:t>To be able to perform mathematical operations on it, we must have a numerical representation of the radius. </a:t>
            </a:r>
          </a:p>
          <a:p>
            <a:r>
              <a:rPr lang="en-US" dirty="0">
                <a:solidFill>
                  <a:schemeClr val="tx1"/>
                </a:solidFill>
              </a:rPr>
              <a:t>Lets cast the contents of </a:t>
            </a:r>
            <a:r>
              <a:rPr lang="en-US" dirty="0" err="1">
                <a:solidFill>
                  <a:schemeClr val="tx1">
                    <a:lumMod val="65000"/>
                  </a:schemeClr>
                </a:solidFill>
              </a:rPr>
              <a:t>radius_str</a:t>
            </a:r>
            <a:r>
              <a:rPr lang="en-US" dirty="0">
                <a:solidFill>
                  <a:schemeClr val="tx1">
                    <a:lumMod val="65000"/>
                  </a:schemeClr>
                </a:solidFill>
              </a:rPr>
              <a:t> </a:t>
            </a:r>
            <a:r>
              <a:rPr lang="en-US" dirty="0">
                <a:solidFill>
                  <a:schemeClr val="tx1"/>
                </a:solidFill>
              </a:rPr>
              <a:t>to an integer datatype and store the result in a new variable </a:t>
            </a:r>
            <a:r>
              <a:rPr lang="en-US" dirty="0" err="1">
                <a:solidFill>
                  <a:schemeClr val="tx1">
                    <a:lumMod val="65000"/>
                  </a:schemeClr>
                </a:solidFill>
              </a:rPr>
              <a:t>radius_int</a:t>
            </a:r>
            <a:endParaRPr lang="en-US" dirty="0">
              <a:solidFill>
                <a:schemeClr val="tx1">
                  <a:lumMod val="65000"/>
                </a:schemeClr>
              </a:solidFill>
            </a:endParaRPr>
          </a:p>
          <a:p>
            <a:pPr marL="0" indent="0">
              <a:buNone/>
            </a:pP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118043" y="2365709"/>
            <a:ext cx="7288020" cy="683814"/>
          </a:xfrm>
          <a:prstGeom prst="rect">
            <a:avLst/>
          </a:prstGeom>
        </p:spPr>
      </p:pic>
      <p:pic>
        <p:nvPicPr>
          <p:cNvPr id="5" name="Picture 4"/>
          <p:cNvPicPr>
            <a:picLocks noChangeAspect="1"/>
          </p:cNvPicPr>
          <p:nvPr/>
        </p:nvPicPr>
        <p:blipFill>
          <a:blip r:embed="rId3"/>
          <a:stretch>
            <a:fillRect/>
          </a:stretch>
        </p:blipFill>
        <p:spPr>
          <a:xfrm>
            <a:off x="1118043" y="5148353"/>
            <a:ext cx="7288020" cy="734760"/>
          </a:xfrm>
          <a:prstGeom prst="rect">
            <a:avLst/>
          </a:prstGeom>
        </p:spPr>
      </p:pic>
      <p:sp>
        <p:nvSpPr>
          <p:cNvPr id="6" name="TextBox 5"/>
          <p:cNvSpPr txBox="1"/>
          <p:nvPr/>
        </p:nvSpPr>
        <p:spPr>
          <a:xfrm>
            <a:off x="994610" y="5883113"/>
            <a:ext cx="9432759" cy="923330"/>
          </a:xfrm>
          <a:prstGeom prst="rect">
            <a:avLst/>
          </a:prstGeom>
          <a:noFill/>
        </p:spPr>
        <p:txBody>
          <a:bodyPr wrap="square" rtlCol="0">
            <a:spAutoFit/>
          </a:bodyPr>
          <a:lstStyle/>
          <a:p>
            <a:r>
              <a:rPr lang="en-US" dirty="0"/>
              <a:t>The words in gray above the code are called comments and are useful for telling what you are doing! Comments start with the symbol #. These lines are ignored when the program is run.</a:t>
            </a:r>
          </a:p>
        </p:txBody>
      </p:sp>
    </p:spTree>
    <p:extLst>
      <p:ext uri="{BB962C8B-B14F-4D97-AF65-F5344CB8AC3E}">
        <p14:creationId xmlns:p14="http://schemas.microsoft.com/office/powerpoint/2010/main" val="203766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Circumference.py		</a:t>
            </a:r>
          </a:p>
        </p:txBody>
      </p:sp>
      <p:sp>
        <p:nvSpPr>
          <p:cNvPr id="3" name="Content Placeholder 2"/>
          <p:cNvSpPr>
            <a:spLocks noGrp="1"/>
          </p:cNvSpPr>
          <p:nvPr>
            <p:ph idx="1"/>
          </p:nvPr>
        </p:nvSpPr>
        <p:spPr>
          <a:xfrm>
            <a:off x="677334" y="1743494"/>
            <a:ext cx="8755424" cy="4176043"/>
          </a:xfrm>
        </p:spPr>
        <p:txBody>
          <a:bodyPr>
            <a:normAutofit/>
          </a:bodyPr>
          <a:lstStyle/>
          <a:p>
            <a:r>
              <a:rPr lang="en-US" dirty="0"/>
              <a:t>Now we have our data and are ready to move to step 2 and 3 of our algorithm, calculating the area and circumference of the circle with radius </a:t>
            </a:r>
            <a:r>
              <a:rPr lang="en-US" dirty="0" err="1">
                <a:solidFill>
                  <a:schemeClr val="tx1">
                    <a:lumMod val="65000"/>
                  </a:schemeClr>
                </a:solidFill>
              </a:rPr>
              <a:t>radius_int</a:t>
            </a:r>
            <a:endParaRPr lang="en-US" dirty="0">
              <a:solidFill>
                <a:schemeClr val="tx1">
                  <a:lumMod val="65000"/>
                </a:schemeClr>
              </a:solidFill>
            </a:endParaRPr>
          </a:p>
          <a:p>
            <a:r>
              <a:rPr lang="en-US" dirty="0">
                <a:solidFill>
                  <a:schemeClr val="tx1"/>
                </a:solidFill>
              </a:rPr>
              <a:t>Formula for circumference: 2</a:t>
            </a:r>
            <a:r>
              <a:rPr lang="en-US" dirty="0">
                <a:solidFill>
                  <a:schemeClr val="tx1"/>
                </a:solidFill>
                <a:sym typeface="Symbol" panose="05050102010706020507" pitchFamily="18" charset="2"/>
              </a:rPr>
              <a:t>r</a:t>
            </a:r>
          </a:p>
          <a:p>
            <a:r>
              <a:rPr lang="en-US" dirty="0">
                <a:solidFill>
                  <a:schemeClr val="tx1"/>
                </a:solidFill>
                <a:sym typeface="Symbol" panose="05050102010706020507" pitchFamily="18" charset="2"/>
              </a:rPr>
              <a:t>Formula for area: </a:t>
            </a:r>
            <a:r>
              <a:rPr lang="en-US" dirty="0">
                <a:solidFill>
                  <a:schemeClr val="tx1"/>
                </a:solidFill>
                <a:sym typeface="Symbol" panose="05050102010706020507" pitchFamily="18" charset="2"/>
              </a:rPr>
              <a:t>r</a:t>
            </a:r>
            <a:r>
              <a:rPr lang="en-US" baseline="30000" dirty="0">
                <a:solidFill>
                  <a:schemeClr val="tx1"/>
                </a:solidFill>
                <a:sym typeface="Symbol" panose="05050102010706020507" pitchFamily="18" charset="2"/>
              </a:rPr>
              <a:t>2</a:t>
            </a:r>
          </a:p>
          <a:p>
            <a:r>
              <a:rPr lang="en-US" dirty="0">
                <a:solidFill>
                  <a:schemeClr val="tx1"/>
                </a:solidFill>
              </a:rPr>
              <a:t>To use </a:t>
            </a:r>
            <a:r>
              <a:rPr lang="en-US" dirty="0">
                <a:solidFill>
                  <a:schemeClr val="tx1"/>
                </a:solidFill>
                <a:sym typeface="Symbol" panose="05050102010706020507" pitchFamily="18" charset="2"/>
              </a:rPr>
              <a:t> in our equation, we could just use 3.14, but instead we will use a better representation of  using one of python’s many </a:t>
            </a:r>
            <a:r>
              <a:rPr lang="en-US" i="1" dirty="0">
                <a:solidFill>
                  <a:schemeClr val="tx1"/>
                </a:solidFill>
                <a:sym typeface="Symbol" panose="05050102010706020507" pitchFamily="18" charset="2"/>
              </a:rPr>
              <a:t>modules</a:t>
            </a:r>
            <a:r>
              <a:rPr lang="en-US" dirty="0">
                <a:solidFill>
                  <a:schemeClr val="tx1"/>
                </a:solidFill>
                <a:sym typeface="Symbol" panose="05050102010706020507" pitchFamily="18" charset="2"/>
              </a:rPr>
              <a:t>, the math module.</a:t>
            </a:r>
          </a:p>
          <a:p>
            <a:r>
              <a:rPr lang="en-US" dirty="0">
                <a:solidFill>
                  <a:schemeClr val="tx1"/>
                </a:solidFill>
                <a:sym typeface="Symbol" panose="05050102010706020507" pitchFamily="18" charset="2"/>
              </a:rPr>
              <a:t>Modules are python files containing programs to solve particular problems. In this case, the math module provides programs to use for solving math problems.  The math module has the value of , which we can access by using </a:t>
            </a:r>
            <a:r>
              <a:rPr lang="en-US" dirty="0" err="1">
                <a:solidFill>
                  <a:schemeClr val="tx1"/>
                </a:solidFill>
                <a:sym typeface="Symbol" panose="05050102010706020507" pitchFamily="18" charset="2"/>
              </a:rPr>
              <a:t>math.pi</a:t>
            </a:r>
            <a:endParaRPr lang="en-US" dirty="0">
              <a:solidFill>
                <a:schemeClr val="tx1"/>
              </a:solidFill>
            </a:endParaRPr>
          </a:p>
          <a:p>
            <a:endParaRPr lang="en-US" dirty="0">
              <a:solidFill>
                <a:schemeClr val="tx1">
                  <a:lumMod val="65000"/>
                </a:schemeClr>
              </a:solidFill>
            </a:endParaRPr>
          </a:p>
        </p:txBody>
      </p:sp>
    </p:spTree>
    <p:extLst>
      <p:ext uri="{BB962C8B-B14F-4D97-AF65-F5344CB8AC3E}">
        <p14:creationId xmlns:p14="http://schemas.microsoft.com/office/powerpoint/2010/main" val="230633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Circumference.py	</a:t>
            </a:r>
            <a:br>
              <a:rPr lang="en-US" dirty="0"/>
            </a:br>
            <a:endParaRPr lang="en-US" dirty="0"/>
          </a:p>
        </p:txBody>
      </p:sp>
      <p:sp>
        <p:nvSpPr>
          <p:cNvPr id="3" name="Content Placeholder 2"/>
          <p:cNvSpPr>
            <a:spLocks noGrp="1"/>
          </p:cNvSpPr>
          <p:nvPr>
            <p:ph idx="1"/>
          </p:nvPr>
        </p:nvSpPr>
        <p:spPr>
          <a:xfrm>
            <a:off x="677334" y="2160590"/>
            <a:ext cx="8596668" cy="3855200"/>
          </a:xfrm>
        </p:spPr>
        <p:txBody>
          <a:bodyPr/>
          <a:lstStyle/>
          <a:p>
            <a:r>
              <a:rPr lang="en-US" dirty="0"/>
              <a:t>Import the math module into your python file, typically you want any imports to be the very first code you have.</a:t>
            </a:r>
          </a:p>
          <a:p>
            <a:endParaRPr lang="en-US" dirty="0"/>
          </a:p>
          <a:p>
            <a:endParaRPr lang="en-US" dirty="0"/>
          </a:p>
          <a:p>
            <a:endParaRPr lang="en-US" dirty="0"/>
          </a:p>
          <a:p>
            <a:r>
              <a:rPr lang="en-US" dirty="0"/>
              <a:t>Now we can apply the circumference and the area formulas using </a:t>
            </a:r>
            <a:r>
              <a:rPr lang="en-US" dirty="0" err="1">
                <a:solidFill>
                  <a:srgbClr val="92D050"/>
                </a:solidFill>
              </a:rPr>
              <a:t>math.pi</a:t>
            </a:r>
            <a:r>
              <a:rPr lang="en-US" dirty="0">
                <a:solidFill>
                  <a:srgbClr val="92D050"/>
                </a:solidFill>
              </a:rPr>
              <a:t> </a:t>
            </a:r>
            <a:r>
              <a:rPr lang="en-US" dirty="0"/>
              <a:t>to represent the number </a:t>
            </a:r>
            <a:r>
              <a:rPr lang="en-US" dirty="0">
                <a:solidFill>
                  <a:schemeClr val="tx1"/>
                </a:solidFill>
                <a:sym typeface="Symbol" panose="05050102010706020507" pitchFamily="18" charset="2"/>
              </a:rPr>
              <a:t></a:t>
            </a:r>
          </a:p>
          <a:p>
            <a:r>
              <a:rPr lang="en-US" dirty="0">
                <a:solidFill>
                  <a:schemeClr val="tx1"/>
                </a:solidFill>
                <a:sym typeface="Symbol" panose="05050102010706020507" pitchFamily="18" charset="2"/>
              </a:rPr>
              <a:t>The math module also has values for e, infinity, negative infinity, as well as a ton of other </a:t>
            </a:r>
            <a:r>
              <a:rPr lang="en-US" dirty="0" err="1">
                <a:solidFill>
                  <a:schemeClr val="tx1"/>
                </a:solidFill>
                <a:sym typeface="Symbol" panose="05050102010706020507" pitchFamily="18" charset="2"/>
              </a:rPr>
              <a:t>helful</a:t>
            </a:r>
            <a:r>
              <a:rPr lang="en-US" dirty="0">
                <a:solidFill>
                  <a:schemeClr val="tx1"/>
                </a:solidFill>
                <a:sym typeface="Symbol" panose="05050102010706020507" pitchFamily="18" charset="2"/>
              </a:rPr>
              <a:t> functions like </a:t>
            </a:r>
            <a:r>
              <a:rPr lang="en-US" dirty="0" err="1">
                <a:solidFill>
                  <a:schemeClr val="tx1"/>
                </a:solidFill>
                <a:sym typeface="Symbol" panose="05050102010706020507" pitchFamily="18" charset="2"/>
              </a:rPr>
              <a:t>sinh</a:t>
            </a:r>
            <a:r>
              <a:rPr lang="en-US" dirty="0">
                <a:solidFill>
                  <a:schemeClr val="tx1"/>
                </a:solidFill>
                <a:sym typeface="Symbol" panose="05050102010706020507" pitchFamily="18" charset="2"/>
              </a:rPr>
              <a:t>, </a:t>
            </a:r>
            <a:r>
              <a:rPr lang="en-US" dirty="0" err="1">
                <a:solidFill>
                  <a:schemeClr val="tx1"/>
                </a:solidFill>
                <a:sym typeface="Symbol" panose="05050102010706020507" pitchFamily="18" charset="2"/>
              </a:rPr>
              <a:t>cosh</a:t>
            </a:r>
            <a:r>
              <a:rPr lang="en-US" dirty="0">
                <a:solidFill>
                  <a:schemeClr val="tx1"/>
                </a:solidFill>
                <a:sym typeface="Symbol" panose="05050102010706020507" pitchFamily="18" charset="2"/>
              </a:rPr>
              <a:t>, etc. All of those can be found in the Python 3.5 </a:t>
            </a:r>
            <a:r>
              <a:rPr lang="en-US" dirty="0" err="1">
                <a:solidFill>
                  <a:schemeClr val="tx1"/>
                </a:solidFill>
                <a:sym typeface="Symbol" panose="05050102010706020507" pitchFamily="18" charset="2"/>
              </a:rPr>
              <a:t>DevDocs</a:t>
            </a:r>
            <a:r>
              <a:rPr lang="en-US" dirty="0">
                <a:solidFill>
                  <a:schemeClr val="tx1"/>
                </a:solidFill>
                <a:sym typeface="Symbol" panose="05050102010706020507" pitchFamily="18" charset="2"/>
              </a:rPr>
              <a:t> here http://devdocs.io/python~3.5/library/math</a:t>
            </a:r>
          </a:p>
          <a:p>
            <a:endParaRPr lang="en-US" dirty="0"/>
          </a:p>
        </p:txBody>
      </p:sp>
      <p:pic>
        <p:nvPicPr>
          <p:cNvPr id="4" name="Picture 3"/>
          <p:cNvPicPr>
            <a:picLocks noChangeAspect="1"/>
          </p:cNvPicPr>
          <p:nvPr/>
        </p:nvPicPr>
        <p:blipFill>
          <a:blip r:embed="rId2"/>
          <a:stretch>
            <a:fillRect/>
          </a:stretch>
        </p:blipFill>
        <p:spPr>
          <a:xfrm>
            <a:off x="1098884" y="2885073"/>
            <a:ext cx="2728762" cy="852738"/>
          </a:xfrm>
          <a:prstGeom prst="rect">
            <a:avLst/>
          </a:prstGeom>
        </p:spPr>
      </p:pic>
    </p:spTree>
    <p:extLst>
      <p:ext uri="{BB962C8B-B14F-4D97-AF65-F5344CB8AC3E}">
        <p14:creationId xmlns:p14="http://schemas.microsoft.com/office/powerpoint/2010/main" val="360559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Circumference.py</a:t>
            </a:r>
          </a:p>
        </p:txBody>
      </p:sp>
      <p:sp>
        <p:nvSpPr>
          <p:cNvPr id="3" name="Content Placeholder 2"/>
          <p:cNvSpPr>
            <a:spLocks noGrp="1"/>
          </p:cNvSpPr>
          <p:nvPr>
            <p:ph idx="1"/>
          </p:nvPr>
        </p:nvSpPr>
        <p:spPr/>
        <p:txBody>
          <a:bodyPr/>
          <a:lstStyle/>
          <a:p>
            <a:r>
              <a:rPr lang="en-US" dirty="0"/>
              <a:t>In a line below where we created our </a:t>
            </a:r>
            <a:r>
              <a:rPr lang="en-US" dirty="0" err="1">
                <a:solidFill>
                  <a:schemeClr val="tx1">
                    <a:lumMod val="65000"/>
                  </a:schemeClr>
                </a:solidFill>
              </a:rPr>
              <a:t>radius_int</a:t>
            </a:r>
            <a:r>
              <a:rPr lang="en-US" dirty="0">
                <a:solidFill>
                  <a:schemeClr val="tx1">
                    <a:lumMod val="65000"/>
                  </a:schemeClr>
                </a:solidFill>
              </a:rPr>
              <a:t> </a:t>
            </a:r>
            <a:r>
              <a:rPr lang="en-US" dirty="0"/>
              <a:t>variable, create a new variable </a:t>
            </a:r>
            <a:r>
              <a:rPr lang="en-US" dirty="0">
                <a:solidFill>
                  <a:schemeClr val="tx1">
                    <a:lumMod val="65000"/>
                  </a:schemeClr>
                </a:solidFill>
              </a:rPr>
              <a:t>circumference</a:t>
            </a:r>
            <a:r>
              <a:rPr lang="en-US" dirty="0"/>
              <a:t> to store the result of our calculations for circumference</a:t>
            </a:r>
          </a:p>
          <a:p>
            <a:r>
              <a:rPr lang="en-US" dirty="0"/>
              <a:t>on the right hand side of the statement, use the equation </a:t>
            </a:r>
            <a:r>
              <a:rPr lang="en-US" dirty="0">
                <a:solidFill>
                  <a:schemeClr val="tx1"/>
                </a:solidFill>
              </a:rPr>
              <a:t>2</a:t>
            </a:r>
            <a:r>
              <a:rPr lang="en-US" dirty="0">
                <a:solidFill>
                  <a:schemeClr val="tx1"/>
                </a:solidFill>
                <a:sym typeface="Symbol" panose="05050102010706020507" pitchFamily="18" charset="2"/>
              </a:rPr>
              <a:t>r</a:t>
            </a:r>
            <a:r>
              <a:rPr lang="en-US" dirty="0"/>
              <a:t> to solve for the circumference of a circle with </a:t>
            </a:r>
            <a:r>
              <a:rPr lang="en-US" dirty="0" err="1">
                <a:solidFill>
                  <a:schemeClr val="tx1">
                    <a:lumMod val="65000"/>
                  </a:schemeClr>
                </a:solidFill>
              </a:rPr>
              <a:t>radius_int</a:t>
            </a:r>
            <a:endParaRPr lang="en-US" dirty="0">
              <a:solidFill>
                <a:schemeClr val="tx1">
                  <a:lumMod val="65000"/>
                </a:schemeClr>
              </a:solidFill>
            </a:endParaRPr>
          </a:p>
          <a:p>
            <a:r>
              <a:rPr lang="en-US" dirty="0"/>
              <a:t>In python, multiplication is denoted by the asterisk mark *</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134225" y="4701338"/>
            <a:ext cx="7000127" cy="785061"/>
          </a:xfrm>
          <a:prstGeom prst="rect">
            <a:avLst/>
          </a:prstGeom>
        </p:spPr>
      </p:pic>
    </p:spTree>
    <p:extLst>
      <p:ext uri="{BB962C8B-B14F-4D97-AF65-F5344CB8AC3E}">
        <p14:creationId xmlns:p14="http://schemas.microsoft.com/office/powerpoint/2010/main" val="287374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Circumference.py	</a:t>
            </a:r>
          </a:p>
        </p:txBody>
      </p:sp>
      <p:sp>
        <p:nvSpPr>
          <p:cNvPr id="3" name="Content Placeholder 2"/>
          <p:cNvSpPr>
            <a:spLocks noGrp="1"/>
          </p:cNvSpPr>
          <p:nvPr>
            <p:ph idx="1"/>
          </p:nvPr>
        </p:nvSpPr>
        <p:spPr/>
        <p:txBody>
          <a:bodyPr/>
          <a:lstStyle/>
          <a:p>
            <a:r>
              <a:rPr lang="en-US" dirty="0"/>
              <a:t>Now we need to apply the area formula </a:t>
            </a:r>
            <a:r>
              <a:rPr lang="en-US" dirty="0">
                <a:solidFill>
                  <a:schemeClr val="tx1"/>
                </a:solidFill>
                <a:sym typeface="Symbol" panose="05050102010706020507" pitchFamily="18" charset="2"/>
              </a:rPr>
              <a:t>r</a:t>
            </a:r>
            <a:r>
              <a:rPr lang="en-US" baseline="30000" dirty="0">
                <a:solidFill>
                  <a:schemeClr val="tx1"/>
                </a:solidFill>
                <a:sym typeface="Symbol" panose="05050102010706020507" pitchFamily="18" charset="2"/>
              </a:rPr>
              <a:t>2</a:t>
            </a:r>
          </a:p>
          <a:p>
            <a:r>
              <a:rPr lang="en-US" dirty="0"/>
              <a:t>To multiply a number x by a power of n, python uses double asterisk ** i.e.   </a:t>
            </a:r>
            <a:r>
              <a:rPr lang="en-US" dirty="0" err="1"/>
              <a:t>x</a:t>
            </a:r>
            <a:r>
              <a:rPr lang="en-US" baseline="30000" dirty="0" err="1"/>
              <a:t>n</a:t>
            </a:r>
            <a:r>
              <a:rPr lang="en-US" baseline="30000" dirty="0"/>
              <a:t> </a:t>
            </a:r>
            <a:r>
              <a:rPr lang="en-US" dirty="0"/>
              <a:t>= x ** n</a:t>
            </a:r>
          </a:p>
          <a:p>
            <a:r>
              <a:rPr lang="en-US" dirty="0"/>
              <a:t>Can you write the next line of code to calculate the area of the circle with radius </a:t>
            </a:r>
            <a:r>
              <a:rPr lang="en-US" dirty="0" err="1">
                <a:solidFill>
                  <a:schemeClr val="tx1">
                    <a:lumMod val="65000"/>
                  </a:schemeClr>
                </a:solidFill>
              </a:rPr>
              <a:t>radius_int</a:t>
            </a:r>
            <a:r>
              <a:rPr lang="en-US" dirty="0">
                <a:solidFill>
                  <a:schemeClr val="tx1">
                    <a:lumMod val="65000"/>
                  </a:schemeClr>
                </a:solidFill>
              </a:rPr>
              <a:t> </a:t>
            </a:r>
            <a:r>
              <a:rPr lang="en-US" dirty="0"/>
              <a:t>and store it in a variable?</a:t>
            </a:r>
            <a:endParaRPr lang="en-US" baseline="30000" dirty="0"/>
          </a:p>
          <a:p>
            <a:r>
              <a:rPr lang="en-US" dirty="0"/>
              <a:t>Make sure you comment your code!!!</a:t>
            </a:r>
            <a:r>
              <a:rPr lang="en-US" dirty="0"/>
              <a:t> </a:t>
            </a:r>
          </a:p>
          <a:p>
            <a:r>
              <a:rPr lang="en-US" dirty="0"/>
              <a:t>If you get stuck, look back at the code you already wrote, or ask us for help</a:t>
            </a:r>
          </a:p>
        </p:txBody>
      </p:sp>
    </p:spTree>
    <p:extLst>
      <p:ext uri="{BB962C8B-B14F-4D97-AF65-F5344CB8AC3E}">
        <p14:creationId xmlns:p14="http://schemas.microsoft.com/office/powerpoint/2010/main" val="270886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3796" y="2871538"/>
            <a:ext cx="8931436" cy="1214938"/>
          </a:xfrm>
          <a:prstGeom prst="rect">
            <a:avLst/>
          </a:prstGeom>
        </p:spPr>
      </p:pic>
    </p:spTree>
    <p:extLst>
      <p:ext uri="{BB962C8B-B14F-4D97-AF65-F5344CB8AC3E}">
        <p14:creationId xmlns:p14="http://schemas.microsoft.com/office/powerpoint/2010/main" val="105432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Circumference.py</a:t>
            </a:r>
          </a:p>
        </p:txBody>
      </p:sp>
      <p:sp>
        <p:nvSpPr>
          <p:cNvPr id="3" name="Content Placeholder 2"/>
          <p:cNvSpPr>
            <a:spLocks noGrp="1"/>
          </p:cNvSpPr>
          <p:nvPr>
            <p:ph idx="1"/>
          </p:nvPr>
        </p:nvSpPr>
        <p:spPr>
          <a:xfrm>
            <a:off x="677334" y="1390568"/>
            <a:ext cx="9445234" cy="5282948"/>
          </a:xfrm>
        </p:spPr>
        <p:txBody>
          <a:bodyPr>
            <a:normAutofit/>
          </a:bodyPr>
          <a:lstStyle/>
          <a:p>
            <a:r>
              <a:rPr lang="en-US" dirty="0"/>
              <a:t>We have now completed steps 1 – 3 of our algorithm. Step 4 is to print out the results</a:t>
            </a:r>
          </a:p>
          <a:p>
            <a:r>
              <a:rPr lang="en-US" dirty="0"/>
              <a:t>We can do this using the build in function </a:t>
            </a:r>
            <a:r>
              <a:rPr lang="en-US" dirty="0">
                <a:solidFill>
                  <a:srgbClr val="00B0F0"/>
                </a:solidFill>
              </a:rPr>
              <a:t>print()</a:t>
            </a:r>
          </a:p>
          <a:p>
            <a:r>
              <a:rPr lang="en-US" dirty="0"/>
              <a:t>This function is similar to the input function, but instead it puts its </a:t>
            </a:r>
            <a:r>
              <a:rPr lang="en-US" i="1" dirty="0">
                <a:solidFill>
                  <a:srgbClr val="00B050"/>
                </a:solidFill>
              </a:rPr>
              <a:t>parameters</a:t>
            </a:r>
            <a:r>
              <a:rPr lang="en-US" dirty="0"/>
              <a:t> on the screen for the user to see.</a:t>
            </a:r>
          </a:p>
          <a:p>
            <a:r>
              <a:rPr lang="en-US" dirty="0"/>
              <a:t>The </a:t>
            </a:r>
            <a:r>
              <a:rPr lang="en-US" dirty="0">
                <a:solidFill>
                  <a:srgbClr val="00B0F0"/>
                </a:solidFill>
              </a:rPr>
              <a:t>print() </a:t>
            </a:r>
            <a:r>
              <a:rPr lang="en-US" dirty="0"/>
              <a:t>function can have many </a:t>
            </a:r>
            <a:r>
              <a:rPr lang="en-US" dirty="0">
                <a:solidFill>
                  <a:srgbClr val="00B050"/>
                </a:solidFill>
              </a:rPr>
              <a:t>parameters</a:t>
            </a:r>
            <a:r>
              <a:rPr lang="en-US" dirty="0"/>
              <a:t>, for our case we will just give it what we want it to print, separated by commas. </a:t>
            </a:r>
          </a:p>
          <a:p>
            <a:endParaRPr lang="en-US" dirty="0"/>
          </a:p>
          <a:p>
            <a:endParaRPr lang="en-US" dirty="0"/>
          </a:p>
          <a:p>
            <a:r>
              <a:rPr lang="en-US" dirty="0"/>
              <a:t>Here we give the </a:t>
            </a:r>
            <a:r>
              <a:rPr lang="en-US" dirty="0">
                <a:solidFill>
                  <a:srgbClr val="00B0F0"/>
                </a:solidFill>
              </a:rPr>
              <a:t>print() </a:t>
            </a:r>
            <a:r>
              <a:rPr lang="en-US" dirty="0"/>
              <a:t>function multiple </a:t>
            </a:r>
            <a:r>
              <a:rPr lang="en-US" dirty="0">
                <a:solidFill>
                  <a:srgbClr val="00B050"/>
                </a:solidFill>
              </a:rPr>
              <a:t>parameters</a:t>
            </a:r>
            <a:r>
              <a:rPr lang="en-US" dirty="0"/>
              <a:t> separated by commas.</a:t>
            </a:r>
          </a:p>
          <a:p>
            <a:r>
              <a:rPr lang="en-US" dirty="0"/>
              <a:t>We give it:</a:t>
            </a:r>
          </a:p>
          <a:p>
            <a:pPr marL="1257300" lvl="2" indent="-342900">
              <a:buFont typeface="+mj-lt"/>
              <a:buAutoNum type="arabicPeriod"/>
            </a:pPr>
            <a:r>
              <a:rPr lang="en-US" dirty="0"/>
              <a:t>The string “The circumference is:”</a:t>
            </a:r>
          </a:p>
          <a:p>
            <a:pPr marL="1257300" lvl="2" indent="-342900">
              <a:buFont typeface="+mj-lt"/>
              <a:buAutoNum type="arabicPeriod"/>
            </a:pPr>
            <a:r>
              <a:rPr lang="en-US" dirty="0"/>
              <a:t>The variable holding the value of our circumference</a:t>
            </a:r>
          </a:p>
          <a:p>
            <a:pPr marL="1257300" lvl="2" indent="-342900">
              <a:buFont typeface="+mj-lt"/>
              <a:buAutoNum type="arabicPeriod"/>
            </a:pPr>
            <a:r>
              <a:rPr lang="en-US" dirty="0"/>
              <a:t>The string “and the area is”</a:t>
            </a:r>
          </a:p>
          <a:p>
            <a:pPr marL="1257300" lvl="2" indent="-342900">
              <a:buFont typeface="+mj-lt"/>
              <a:buAutoNum type="arabicPeriod"/>
            </a:pPr>
            <a:r>
              <a:rPr lang="en-US" dirty="0"/>
              <a:t>The variable holding our area</a:t>
            </a:r>
          </a:p>
          <a:p>
            <a:endParaRPr lang="en-US" dirty="0"/>
          </a:p>
        </p:txBody>
      </p:sp>
      <p:pic>
        <p:nvPicPr>
          <p:cNvPr id="4" name="Picture 3"/>
          <p:cNvPicPr>
            <a:picLocks noChangeAspect="1"/>
          </p:cNvPicPr>
          <p:nvPr/>
        </p:nvPicPr>
        <p:blipFill>
          <a:blip r:embed="rId2"/>
          <a:stretch>
            <a:fillRect/>
          </a:stretch>
        </p:blipFill>
        <p:spPr>
          <a:xfrm>
            <a:off x="1037079" y="3609405"/>
            <a:ext cx="8037597" cy="656457"/>
          </a:xfrm>
          <a:prstGeom prst="rect">
            <a:avLst/>
          </a:prstGeom>
        </p:spPr>
      </p:pic>
    </p:spTree>
    <p:extLst>
      <p:ext uri="{BB962C8B-B14F-4D97-AF65-F5344CB8AC3E}">
        <p14:creationId xmlns:p14="http://schemas.microsoft.com/office/powerpoint/2010/main" val="214472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Circumference.py	</a:t>
            </a:r>
          </a:p>
        </p:txBody>
      </p:sp>
      <p:sp>
        <p:nvSpPr>
          <p:cNvPr id="3" name="Content Placeholder 2"/>
          <p:cNvSpPr>
            <a:spLocks noGrp="1"/>
          </p:cNvSpPr>
          <p:nvPr>
            <p:ph idx="1"/>
          </p:nvPr>
        </p:nvSpPr>
        <p:spPr>
          <a:xfrm>
            <a:off x="677334" y="2160590"/>
            <a:ext cx="8596668" cy="2218906"/>
          </a:xfrm>
        </p:spPr>
        <p:txBody>
          <a:bodyPr/>
          <a:lstStyle/>
          <a:p>
            <a:r>
              <a:rPr lang="en-US" dirty="0"/>
              <a:t>DONE! Now you can right click on your circumference.py file, and click “Run circumference.py”</a:t>
            </a:r>
          </a:p>
          <a:p>
            <a:r>
              <a:rPr lang="en-US" dirty="0"/>
              <a:t>Your input prompt should show up in the window below your code, type your radius and press enter!</a:t>
            </a:r>
          </a:p>
          <a:p>
            <a:r>
              <a:rPr lang="en-US" dirty="0"/>
              <a:t>You results should print out in the way you formatted them in the </a:t>
            </a:r>
            <a:r>
              <a:rPr lang="en-US" dirty="0">
                <a:solidFill>
                  <a:srgbClr val="00B0F0"/>
                </a:solidFill>
              </a:rPr>
              <a:t>print() </a:t>
            </a:r>
            <a:r>
              <a:rPr lang="en-US" dirty="0">
                <a:solidFill>
                  <a:schemeClr val="tx1"/>
                </a:solidFill>
              </a:rPr>
              <a:t>function!</a:t>
            </a:r>
          </a:p>
        </p:txBody>
      </p:sp>
    </p:spTree>
    <p:extLst>
      <p:ext uri="{BB962C8B-B14F-4D97-AF65-F5344CB8AC3E}">
        <p14:creationId xmlns:p14="http://schemas.microsoft.com/office/powerpoint/2010/main" val="9955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3578" y="144378"/>
            <a:ext cx="8929767" cy="6593305"/>
          </a:xfrm>
          <a:prstGeom prst="rect">
            <a:avLst/>
          </a:prstGeom>
        </p:spPr>
      </p:pic>
    </p:spTree>
    <p:extLst>
      <p:ext uri="{BB962C8B-B14F-4D97-AF65-F5344CB8AC3E}">
        <p14:creationId xmlns:p14="http://schemas.microsoft.com/office/powerpoint/2010/main" val="372275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Python</a:t>
            </a:r>
          </a:p>
        </p:txBody>
      </p:sp>
      <p:sp>
        <p:nvSpPr>
          <p:cNvPr id="3" name="Content Placeholder 2"/>
          <p:cNvSpPr>
            <a:spLocks noGrp="1"/>
          </p:cNvSpPr>
          <p:nvPr>
            <p:ph idx="1"/>
          </p:nvPr>
        </p:nvSpPr>
        <p:spPr/>
        <p:txBody>
          <a:bodyPr/>
          <a:lstStyle/>
          <a:p>
            <a:r>
              <a:rPr lang="en-US" dirty="0"/>
              <a:t>Go to </a:t>
            </a:r>
            <a:r>
              <a:rPr lang="en-US" dirty="0">
                <a:hlinkClick r:id="rId2"/>
              </a:rPr>
              <a:t>https://www.python.org/downloads</a:t>
            </a:r>
            <a:endParaRPr lang="en-US" dirty="0"/>
          </a:p>
          <a:p>
            <a:r>
              <a:rPr lang="en-US" dirty="0"/>
              <a:t>Scroll down to the Release Versions and select </a:t>
            </a:r>
            <a:r>
              <a:rPr lang="en-US" u="sng" dirty="0"/>
              <a:t>Python 3.5.3</a:t>
            </a:r>
            <a:r>
              <a:rPr lang="en-US" dirty="0"/>
              <a:t> </a:t>
            </a:r>
          </a:p>
          <a:p>
            <a:r>
              <a:rPr lang="en-US" dirty="0"/>
              <a:t>Scroll down to </a:t>
            </a:r>
            <a:r>
              <a:rPr lang="en-US" u="sng" dirty="0"/>
              <a:t>Files</a:t>
            </a:r>
            <a:r>
              <a:rPr lang="en-US" dirty="0"/>
              <a:t> and select your operating system’s version of the installer. </a:t>
            </a:r>
          </a:p>
          <a:p>
            <a:r>
              <a:rPr lang="en-US" dirty="0"/>
              <a:t>After the download is complete, open the installer and follow the instructions.</a:t>
            </a:r>
          </a:p>
        </p:txBody>
      </p:sp>
    </p:spTree>
    <p:extLst>
      <p:ext uri="{BB962C8B-B14F-4D97-AF65-F5344CB8AC3E}">
        <p14:creationId xmlns:p14="http://schemas.microsoft.com/office/powerpoint/2010/main" val="2979194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9604" y="1780674"/>
            <a:ext cx="8699255" cy="3072063"/>
          </a:xfrm>
          <a:prstGeom prst="rect">
            <a:avLst/>
          </a:prstGeom>
        </p:spPr>
      </p:pic>
    </p:spTree>
    <p:extLst>
      <p:ext uri="{BB962C8B-B14F-4D97-AF65-F5344CB8AC3E}">
        <p14:creationId xmlns:p14="http://schemas.microsoft.com/office/powerpoint/2010/main" val="3425330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Fahrenheit to Celsius </a:t>
            </a:r>
          </a:p>
        </p:txBody>
      </p:sp>
      <p:sp>
        <p:nvSpPr>
          <p:cNvPr id="3" name="Content Placeholder 2"/>
          <p:cNvSpPr>
            <a:spLocks noGrp="1"/>
          </p:cNvSpPr>
          <p:nvPr>
            <p:ph idx="1"/>
          </p:nvPr>
        </p:nvSpPr>
        <p:spPr/>
        <p:txBody>
          <a:bodyPr/>
          <a:lstStyle/>
          <a:p>
            <a:r>
              <a:rPr lang="en-US" dirty="0"/>
              <a:t>Can you write a program that will:</a:t>
            </a:r>
          </a:p>
          <a:p>
            <a:pPr>
              <a:buFont typeface="+mj-lt"/>
              <a:buAutoNum type="arabicPeriod"/>
            </a:pPr>
            <a:r>
              <a:rPr lang="en-US" dirty="0"/>
              <a:t>Take in a temperature in Fahrenheit as input</a:t>
            </a:r>
          </a:p>
          <a:p>
            <a:pPr>
              <a:buFont typeface="+mj-lt"/>
              <a:buAutoNum type="arabicPeriod"/>
            </a:pPr>
            <a:r>
              <a:rPr lang="en-US" dirty="0"/>
              <a:t>Convert the temperature to Celsius using C = (F – 32) / 9 where F is the temperature in Fahrenheit</a:t>
            </a:r>
          </a:p>
          <a:p>
            <a:pPr>
              <a:buFont typeface="+mj-lt"/>
              <a:buAutoNum type="arabicPeriod"/>
            </a:pPr>
            <a:r>
              <a:rPr lang="en-US" dirty="0"/>
              <a:t>Print out the results to the user.</a:t>
            </a:r>
          </a:p>
          <a:p>
            <a:pPr>
              <a:buFont typeface="+mj-lt"/>
              <a:buAutoNum type="arabicPeriod"/>
            </a:pPr>
            <a:endParaRPr lang="en-US" dirty="0"/>
          </a:p>
        </p:txBody>
      </p:sp>
    </p:spTree>
    <p:extLst>
      <p:ext uri="{BB962C8B-B14F-4D97-AF65-F5344CB8AC3E}">
        <p14:creationId xmlns:p14="http://schemas.microsoft.com/office/powerpoint/2010/main" val="1446682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7559" y="221833"/>
            <a:ext cx="7880912" cy="4141620"/>
          </a:xfrm>
          <a:prstGeom prst="rect">
            <a:avLst/>
          </a:prstGeom>
        </p:spPr>
      </p:pic>
    </p:spTree>
    <p:extLst>
      <p:ext uri="{BB962C8B-B14F-4D97-AF65-F5344CB8AC3E}">
        <p14:creationId xmlns:p14="http://schemas.microsoft.com/office/powerpoint/2010/main" val="1040685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1156" y="1732548"/>
            <a:ext cx="8297889" cy="3033963"/>
          </a:xfrm>
          <a:prstGeom prst="rect">
            <a:avLst/>
          </a:prstGeom>
        </p:spPr>
      </p:pic>
    </p:spTree>
    <p:extLst>
      <p:ext uri="{BB962C8B-B14F-4D97-AF65-F5344CB8AC3E}">
        <p14:creationId xmlns:p14="http://schemas.microsoft.com/office/powerpoint/2010/main" val="320713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4819" y="2085474"/>
            <a:ext cx="10090485" cy="646331"/>
          </a:xfrm>
          <a:prstGeom prst="rect">
            <a:avLst/>
          </a:prstGeom>
          <a:noFill/>
        </p:spPr>
        <p:txBody>
          <a:bodyPr wrap="square" rtlCol="0">
            <a:spAutoFit/>
          </a:bodyPr>
          <a:lstStyle/>
          <a:p>
            <a:r>
              <a:rPr lang="en-US" dirty="0"/>
              <a:t>Notice here I immediately cast the string result of the input() function into an integer data type. This is just a short cut. Technically you could do the entire program in one line, like this:</a:t>
            </a:r>
          </a:p>
        </p:txBody>
      </p:sp>
      <p:pic>
        <p:nvPicPr>
          <p:cNvPr id="5" name="Picture 4"/>
          <p:cNvPicPr>
            <a:picLocks noChangeAspect="1"/>
          </p:cNvPicPr>
          <p:nvPr/>
        </p:nvPicPr>
        <p:blipFill>
          <a:blip r:embed="rId2"/>
          <a:stretch>
            <a:fillRect/>
          </a:stretch>
        </p:blipFill>
        <p:spPr>
          <a:xfrm>
            <a:off x="1418803" y="530642"/>
            <a:ext cx="8889169" cy="1346285"/>
          </a:xfrm>
          <a:prstGeom prst="rect">
            <a:avLst/>
          </a:prstGeom>
        </p:spPr>
      </p:pic>
      <p:pic>
        <p:nvPicPr>
          <p:cNvPr id="6" name="Picture 5"/>
          <p:cNvPicPr>
            <a:picLocks noChangeAspect="1"/>
          </p:cNvPicPr>
          <p:nvPr/>
        </p:nvPicPr>
        <p:blipFill>
          <a:blip r:embed="rId3"/>
          <a:stretch>
            <a:fillRect/>
          </a:stretch>
        </p:blipFill>
        <p:spPr>
          <a:xfrm>
            <a:off x="1253754" y="2940352"/>
            <a:ext cx="9742107" cy="502569"/>
          </a:xfrm>
          <a:prstGeom prst="rect">
            <a:avLst/>
          </a:prstGeom>
        </p:spPr>
      </p:pic>
      <p:sp>
        <p:nvSpPr>
          <p:cNvPr id="7" name="TextBox 6"/>
          <p:cNvSpPr txBox="1"/>
          <p:nvPr/>
        </p:nvSpPr>
        <p:spPr>
          <a:xfrm>
            <a:off x="1253754" y="3705726"/>
            <a:ext cx="9742107" cy="1200329"/>
          </a:xfrm>
          <a:prstGeom prst="rect">
            <a:avLst/>
          </a:prstGeom>
          <a:noFill/>
        </p:spPr>
        <p:txBody>
          <a:bodyPr wrap="square" rtlCol="0">
            <a:spAutoFit/>
          </a:bodyPr>
          <a:lstStyle/>
          <a:p>
            <a:r>
              <a:rPr lang="en-US" dirty="0"/>
              <a:t>But that is bad and hard to read, and if something were to go wrong it would be hard to find out what was causing the problem. This was just to show you that you can nest functions inside one another, as long as the inner function’s return data type matches the outer functions parameter data type.</a:t>
            </a:r>
          </a:p>
        </p:txBody>
      </p:sp>
    </p:spTree>
    <p:extLst>
      <p:ext uri="{BB962C8B-B14F-4D97-AF65-F5344CB8AC3E}">
        <p14:creationId xmlns:p14="http://schemas.microsoft.com/office/powerpoint/2010/main" val="3311217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fun with turtle Graphics to finish</a:t>
            </a:r>
          </a:p>
        </p:txBody>
      </p:sp>
      <p:sp>
        <p:nvSpPr>
          <p:cNvPr id="3" name="Content Placeholder 2"/>
          <p:cNvSpPr>
            <a:spLocks noGrp="1"/>
          </p:cNvSpPr>
          <p:nvPr>
            <p:ph idx="1"/>
          </p:nvPr>
        </p:nvSpPr>
        <p:spPr>
          <a:xfrm>
            <a:off x="677334" y="1930400"/>
            <a:ext cx="7295592" cy="3967951"/>
          </a:xfrm>
        </p:spPr>
        <p:txBody>
          <a:bodyPr>
            <a:normAutofit fontScale="92500" lnSpcReduction="20000"/>
          </a:bodyPr>
          <a:lstStyle/>
          <a:p>
            <a:r>
              <a:rPr lang="en-US" dirty="0"/>
              <a:t>Programming isn’t just for boring math stuff</a:t>
            </a:r>
          </a:p>
          <a:p>
            <a:r>
              <a:rPr lang="en-US" dirty="0"/>
              <a:t>You can use the Turtle module to draw lines and make art!</a:t>
            </a:r>
          </a:p>
          <a:p>
            <a:r>
              <a:rPr lang="en-US" dirty="0"/>
              <a:t>Create a new python file called Turtle in your </a:t>
            </a:r>
            <a:r>
              <a:rPr lang="en-US" dirty="0" err="1"/>
              <a:t>MyFirstProject</a:t>
            </a:r>
            <a:r>
              <a:rPr lang="en-US" dirty="0"/>
              <a:t> directory</a:t>
            </a:r>
          </a:p>
          <a:p>
            <a:r>
              <a:rPr lang="en-US" dirty="0"/>
              <a:t>At the top, import turtle</a:t>
            </a:r>
          </a:p>
          <a:p>
            <a:r>
              <a:rPr lang="en-US" dirty="0"/>
              <a:t>You command the “turtle” to turn left, right, up, down, and go forward to draw!</a:t>
            </a:r>
          </a:p>
          <a:p>
            <a:r>
              <a:rPr lang="en-US" dirty="0"/>
              <a:t>Lets draw a square with a turtle named after you.</a:t>
            </a:r>
          </a:p>
          <a:p>
            <a:r>
              <a:rPr lang="en-US" dirty="0"/>
              <a:t>If you run this, the turtle will draw a square on screen following your commands!</a:t>
            </a:r>
          </a:p>
          <a:p>
            <a:r>
              <a:rPr lang="en-US" dirty="0"/>
              <a:t>The functions left() and right() have parameters that are angles, and forward() has a distance for the turtle to draw, both can be data type </a:t>
            </a:r>
            <a:r>
              <a:rPr lang="en-US" dirty="0" err="1"/>
              <a:t>int</a:t>
            </a:r>
            <a:r>
              <a:rPr lang="en-US" dirty="0"/>
              <a:t> or float.</a:t>
            </a:r>
          </a:p>
        </p:txBody>
      </p:sp>
      <p:pic>
        <p:nvPicPr>
          <p:cNvPr id="5" name="Picture 4"/>
          <p:cNvPicPr>
            <a:picLocks noChangeAspect="1"/>
          </p:cNvPicPr>
          <p:nvPr/>
        </p:nvPicPr>
        <p:blipFill>
          <a:blip r:embed="rId2"/>
          <a:stretch>
            <a:fillRect/>
          </a:stretch>
        </p:blipFill>
        <p:spPr>
          <a:xfrm>
            <a:off x="8587886" y="1930400"/>
            <a:ext cx="2800350" cy="3629025"/>
          </a:xfrm>
          <a:prstGeom prst="rect">
            <a:avLst/>
          </a:prstGeom>
        </p:spPr>
      </p:pic>
    </p:spTree>
    <p:extLst>
      <p:ext uri="{BB962C8B-B14F-4D97-AF65-F5344CB8AC3E}">
        <p14:creationId xmlns:p14="http://schemas.microsoft.com/office/powerpoint/2010/main" val="2362959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9658" r="3" b="6127"/>
          <a:stretch/>
        </p:blipFill>
        <p:spPr>
          <a:xfrm>
            <a:off x="221856" y="1664346"/>
            <a:ext cx="6114431" cy="4377016"/>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Turtle Graphics Extreme</a:t>
            </a:r>
          </a:p>
        </p:txBody>
      </p:sp>
      <p:sp>
        <p:nvSpPr>
          <p:cNvPr id="3" name="Content Placeholder 2"/>
          <p:cNvSpPr>
            <a:spLocks noGrp="1"/>
          </p:cNvSpPr>
          <p:nvPr>
            <p:ph idx="1"/>
          </p:nvPr>
        </p:nvSpPr>
        <p:spPr>
          <a:xfrm>
            <a:off x="6336287" y="2160589"/>
            <a:ext cx="2934714" cy="3880773"/>
          </a:xfrm>
        </p:spPr>
        <p:txBody>
          <a:bodyPr>
            <a:normAutofit/>
          </a:bodyPr>
          <a:lstStyle/>
          <a:p>
            <a:r>
              <a:rPr lang="en-US" dirty="0"/>
              <a:t>Turtle graphics can be used to make works of art using loops and variables! We will learn about loops next time.</a:t>
            </a:r>
          </a:p>
        </p:txBody>
      </p:sp>
    </p:spTree>
    <p:extLst>
      <p:ext uri="{BB962C8B-B14F-4D97-AF65-F5344CB8AC3E}">
        <p14:creationId xmlns:p14="http://schemas.microsoft.com/office/powerpoint/2010/main" val="71600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PyCharm, a Python IDE</a:t>
            </a:r>
          </a:p>
        </p:txBody>
      </p:sp>
      <p:sp>
        <p:nvSpPr>
          <p:cNvPr id="3" name="Content Placeholder 2"/>
          <p:cNvSpPr>
            <a:spLocks noGrp="1"/>
          </p:cNvSpPr>
          <p:nvPr>
            <p:ph idx="1"/>
          </p:nvPr>
        </p:nvSpPr>
        <p:spPr/>
        <p:txBody>
          <a:bodyPr/>
          <a:lstStyle/>
          <a:p>
            <a:r>
              <a:rPr lang="en-US" dirty="0"/>
              <a:t>Go to </a:t>
            </a:r>
            <a:r>
              <a:rPr lang="en-US" u="sng" dirty="0">
                <a:solidFill>
                  <a:schemeClr val="accent1"/>
                </a:solidFill>
              </a:rPr>
              <a:t>https://www.jetbrains.com/pycharm/download</a:t>
            </a:r>
          </a:p>
          <a:p>
            <a:r>
              <a:rPr lang="en-US" dirty="0"/>
              <a:t>Select </a:t>
            </a:r>
            <a:r>
              <a:rPr lang="en-US" u="sng" dirty="0"/>
              <a:t>Download</a:t>
            </a:r>
            <a:r>
              <a:rPr lang="en-US" dirty="0"/>
              <a:t> under the Community edition</a:t>
            </a:r>
          </a:p>
          <a:p>
            <a:r>
              <a:rPr lang="en-US" dirty="0"/>
              <a:t>Open the installer and follow the instructions</a:t>
            </a:r>
          </a:p>
          <a:p>
            <a:r>
              <a:rPr lang="en-US" dirty="0"/>
              <a:t>After completed, in the small window select </a:t>
            </a:r>
            <a:r>
              <a:rPr lang="en-US" u="sng" dirty="0"/>
              <a:t>Configure -&gt; Settings -&gt; Project Interpreter</a:t>
            </a:r>
            <a:r>
              <a:rPr lang="en-US" dirty="0"/>
              <a:t> and in the drop down box labeled </a:t>
            </a:r>
            <a:r>
              <a:rPr lang="en-US" u="sng" dirty="0"/>
              <a:t>Project Interpreter</a:t>
            </a:r>
            <a:r>
              <a:rPr lang="en-US" dirty="0"/>
              <a:t> select </a:t>
            </a:r>
            <a:r>
              <a:rPr lang="en-US" u="sng" dirty="0"/>
              <a:t>3.5.3 (</a:t>
            </a:r>
            <a:r>
              <a:rPr lang="en-US" i="1" u="sng" dirty="0"/>
              <a:t>location of your installation here)</a:t>
            </a:r>
            <a:r>
              <a:rPr lang="en-US" i="1" dirty="0"/>
              <a:t> </a:t>
            </a:r>
            <a:r>
              <a:rPr lang="en-US" dirty="0"/>
              <a:t>this should be the only option if you have never had python on your computer before</a:t>
            </a:r>
          </a:p>
          <a:p>
            <a:r>
              <a:rPr lang="en-US" dirty="0"/>
              <a:t>Click </a:t>
            </a:r>
            <a:r>
              <a:rPr lang="en-US" u="sng" dirty="0"/>
              <a:t>Apply</a:t>
            </a:r>
            <a:endParaRPr lang="en-US" dirty="0"/>
          </a:p>
        </p:txBody>
      </p:sp>
    </p:spTree>
    <p:extLst>
      <p:ext uri="{BB962C8B-B14F-4D97-AF65-F5344CB8AC3E}">
        <p14:creationId xmlns:p14="http://schemas.microsoft.com/office/powerpoint/2010/main" val="349753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40239" y="824783"/>
            <a:ext cx="4602747" cy="4896539"/>
          </a:xfrm>
          <a:prstGeom prst="rect">
            <a:avLst/>
          </a:prstGeom>
        </p:spPr>
      </p:pic>
      <p:sp>
        <p:nvSpPr>
          <p:cNvPr id="2" name="Title 1"/>
          <p:cNvSpPr>
            <a:spLocks noGrp="1"/>
          </p:cNvSpPr>
          <p:nvPr>
            <p:ph type="title"/>
          </p:nvPr>
        </p:nvSpPr>
        <p:spPr>
          <a:xfrm>
            <a:off x="676746" y="609600"/>
            <a:ext cx="3729076" cy="1320800"/>
          </a:xfrm>
        </p:spPr>
        <p:txBody>
          <a:bodyPr anchor="ctr">
            <a:normAutofit/>
          </a:bodyPr>
          <a:lstStyle/>
          <a:p>
            <a:r>
              <a:rPr lang="en-US" dirty="0"/>
              <a:t>Python IDLE</a:t>
            </a:r>
          </a:p>
        </p:txBody>
      </p:sp>
      <p:sp>
        <p:nvSpPr>
          <p:cNvPr id="3" name="Content Placeholder 2"/>
          <p:cNvSpPr>
            <a:spLocks noGrp="1"/>
          </p:cNvSpPr>
          <p:nvPr>
            <p:ph idx="1"/>
          </p:nvPr>
        </p:nvSpPr>
        <p:spPr>
          <a:xfrm>
            <a:off x="685167" y="2160589"/>
            <a:ext cx="5361070" cy="3560733"/>
          </a:xfrm>
        </p:spPr>
        <p:txBody>
          <a:bodyPr>
            <a:normAutofit/>
          </a:bodyPr>
          <a:lstStyle/>
          <a:p>
            <a:r>
              <a:rPr lang="en-US" dirty="0"/>
              <a:t>Go to Spotlight (Mac) or the Start button (Windows) and type “IDLE” and open what pops up. </a:t>
            </a:r>
          </a:p>
          <a:p>
            <a:r>
              <a:rPr lang="en-US" dirty="0"/>
              <a:t>This is python’s Integrated </a:t>
            </a:r>
            <a:r>
              <a:rPr lang="en-US" dirty="0" err="1"/>
              <a:t>DeveLopment</a:t>
            </a:r>
            <a:r>
              <a:rPr lang="en-US" dirty="0"/>
              <a:t> Environment. It comes with your Python 3.5.3 download.</a:t>
            </a:r>
          </a:p>
          <a:p>
            <a:r>
              <a:rPr lang="en-US" dirty="0"/>
              <a:t>Here, you can type in a line of code and press </a:t>
            </a:r>
            <a:r>
              <a:rPr lang="en-US" u="sng" dirty="0"/>
              <a:t>Enter</a:t>
            </a:r>
            <a:r>
              <a:rPr lang="en-US" dirty="0"/>
              <a:t> and the interpreter will run that line of code immediately. This is good for trying out new things, and exploring python in general.</a:t>
            </a:r>
          </a:p>
        </p:txBody>
      </p:sp>
    </p:spTree>
    <p:extLst>
      <p:ext uri="{BB962C8B-B14F-4D97-AF65-F5344CB8AC3E}">
        <p14:creationId xmlns:p14="http://schemas.microsoft.com/office/powerpoint/2010/main" val="195429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286933" y="609600"/>
            <a:ext cx="10197494" cy="1099457"/>
          </a:xfrm>
        </p:spPr>
        <p:txBody>
          <a:bodyPr>
            <a:normAutofit/>
          </a:bodyPr>
          <a:lstStyle/>
          <a:p>
            <a:r>
              <a:rPr lang="en-US"/>
              <a:t>Try it out!</a:t>
            </a:r>
            <a:endParaRPr lang="en-US" dirty="0"/>
          </a:p>
        </p:txBody>
      </p:sp>
      <p:graphicFrame>
        <p:nvGraphicFramePr>
          <p:cNvPr id="22" name="Content Placeholder 2"/>
          <p:cNvGraphicFramePr>
            <a:graphicFrameLocks noGrp="1"/>
          </p:cNvGraphicFramePr>
          <p:nvPr>
            <p:ph idx="1"/>
            <p:extLst>
              <p:ext uri="{D42A27DB-BD31-4B8C-83A1-F6EECF244321}">
                <p14:modId xmlns:p14="http://schemas.microsoft.com/office/powerpoint/2010/main" val="378152792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1555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on…</a:t>
            </a:r>
          </a:p>
        </p:txBody>
      </p:sp>
      <p:sp>
        <p:nvSpPr>
          <p:cNvPr id="3" name="Content Placeholder 2"/>
          <p:cNvSpPr>
            <a:spLocks noGrp="1"/>
          </p:cNvSpPr>
          <p:nvPr>
            <p:ph idx="1"/>
          </p:nvPr>
        </p:nvSpPr>
        <p:spPr/>
        <p:txBody>
          <a:bodyPr/>
          <a:lstStyle/>
          <a:p>
            <a:r>
              <a:rPr lang="en-US" dirty="0"/>
              <a:t>IDLE is fun and handy, but it won’t be useful for developing larger projects such as our Sudoku Solver. Lets open up PyCharm. ( You probably already have it open)</a:t>
            </a:r>
          </a:p>
          <a:p>
            <a:r>
              <a:rPr lang="en-US" dirty="0"/>
              <a:t>PyCharm is an Integrated Development Environment (IDE). It helps you by highlighting words that are the same, making code completion predictions, underling errors…. Sort of like the Microsoft Word for programming. There are TONS of other IDE’s out there that support various languages.</a:t>
            </a:r>
          </a:p>
          <a:p>
            <a:r>
              <a:rPr lang="en-US" dirty="0"/>
              <a:t>Lets start a new project in PyCharm</a:t>
            </a:r>
          </a:p>
        </p:txBody>
      </p:sp>
    </p:spTree>
    <p:extLst>
      <p:ext uri="{BB962C8B-B14F-4D97-AF65-F5344CB8AC3E}">
        <p14:creationId xmlns:p14="http://schemas.microsoft.com/office/powerpoint/2010/main" val="407220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87137" y="2159331"/>
            <a:ext cx="7078812" cy="3840253"/>
          </a:xfrm>
          <a:prstGeom prst="rect">
            <a:avLst/>
          </a:prstGeom>
        </p:spPr>
      </p:pic>
      <p:sp>
        <p:nvSpPr>
          <p:cNvPr id="2" name="Title 1"/>
          <p:cNvSpPr>
            <a:spLocks noGrp="1"/>
          </p:cNvSpPr>
          <p:nvPr>
            <p:ph type="title"/>
          </p:nvPr>
        </p:nvSpPr>
        <p:spPr>
          <a:xfrm>
            <a:off x="677334" y="609600"/>
            <a:ext cx="8596668" cy="1320800"/>
          </a:xfrm>
        </p:spPr>
        <p:txBody>
          <a:bodyPr anchor="t">
            <a:normAutofit fontScale="90000"/>
          </a:bodyPr>
          <a:lstStyle/>
          <a:p>
            <a:r>
              <a:rPr lang="en-US" dirty="0" err="1"/>
              <a:t>MyFirstProject</a:t>
            </a:r>
            <a:r>
              <a:rPr lang="en-US" dirty="0"/>
              <a:t>	- My first real Python Project	</a:t>
            </a:r>
            <a:br>
              <a:rPr lang="en-US" dirty="0"/>
            </a:br>
            <a:endParaRPr lang="en-US" dirty="0"/>
          </a:p>
        </p:txBody>
      </p:sp>
      <p:sp>
        <p:nvSpPr>
          <p:cNvPr id="3" name="Content Placeholder 2"/>
          <p:cNvSpPr>
            <a:spLocks noGrp="1"/>
          </p:cNvSpPr>
          <p:nvPr>
            <p:ph idx="1"/>
          </p:nvPr>
        </p:nvSpPr>
        <p:spPr>
          <a:xfrm>
            <a:off x="677334" y="2160589"/>
            <a:ext cx="3957349" cy="3749323"/>
          </a:xfrm>
        </p:spPr>
        <p:txBody>
          <a:bodyPr>
            <a:normAutofit/>
          </a:bodyPr>
          <a:lstStyle/>
          <a:p>
            <a:pPr>
              <a:lnSpc>
                <a:spcPct val="90000"/>
              </a:lnSpc>
            </a:pPr>
            <a:r>
              <a:rPr lang="en-US" dirty="0"/>
              <a:t>Okay lets go a little quicker now. With PyCharm open, click </a:t>
            </a:r>
            <a:r>
              <a:rPr lang="en-US" u="sng" dirty="0"/>
              <a:t>Create New Project</a:t>
            </a:r>
          </a:p>
          <a:p>
            <a:pPr>
              <a:lnSpc>
                <a:spcPct val="90000"/>
              </a:lnSpc>
            </a:pPr>
            <a:r>
              <a:rPr lang="en-US" dirty="0"/>
              <a:t>Title your project </a:t>
            </a:r>
            <a:r>
              <a:rPr lang="en-US" u="sng" dirty="0" err="1"/>
              <a:t>MyFirstProject</a:t>
            </a:r>
            <a:r>
              <a:rPr lang="en-US" dirty="0"/>
              <a:t> (the title of the project is at the very end of the file path where it will be saved. Mine looks like C:\Users\Dane Lowrey\</a:t>
            </a:r>
            <a:r>
              <a:rPr lang="en-US" dirty="0" err="1"/>
              <a:t>PycharmProjects</a:t>
            </a:r>
            <a:r>
              <a:rPr lang="en-US" dirty="0"/>
              <a:t>\</a:t>
            </a:r>
            <a:r>
              <a:rPr lang="en-US" dirty="0" err="1"/>
              <a:t>MyFirstProject</a:t>
            </a:r>
            <a:r>
              <a:rPr lang="en-US" dirty="0"/>
              <a:t>)</a:t>
            </a:r>
            <a:endParaRPr lang="en-US" u="sng" dirty="0"/>
          </a:p>
          <a:p>
            <a:pPr>
              <a:lnSpc>
                <a:spcPct val="90000"/>
              </a:lnSpc>
            </a:pPr>
            <a:r>
              <a:rPr lang="en-US" dirty="0"/>
              <a:t>Click </a:t>
            </a:r>
            <a:r>
              <a:rPr lang="en-US" u="sng" dirty="0"/>
              <a:t>Create</a:t>
            </a:r>
          </a:p>
          <a:p>
            <a:pPr>
              <a:lnSpc>
                <a:spcPct val="90000"/>
              </a:lnSpc>
            </a:pPr>
            <a:r>
              <a:rPr lang="en-US" dirty="0"/>
              <a:t>You should have something similar to this now</a:t>
            </a:r>
          </a:p>
        </p:txBody>
      </p:sp>
    </p:spTree>
    <p:extLst>
      <p:ext uri="{BB962C8B-B14F-4D97-AF65-F5344CB8AC3E}">
        <p14:creationId xmlns:p14="http://schemas.microsoft.com/office/powerpoint/2010/main" val="344282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2105"/>
          </a:xfrm>
        </p:spPr>
        <p:txBody>
          <a:bodyPr/>
          <a:lstStyle/>
          <a:p>
            <a:r>
              <a:rPr lang="en-US" dirty="0"/>
              <a:t>Data types	</a:t>
            </a:r>
          </a:p>
        </p:txBody>
      </p:sp>
      <p:sp>
        <p:nvSpPr>
          <p:cNvPr id="3" name="Content Placeholder 2"/>
          <p:cNvSpPr>
            <a:spLocks noGrp="1"/>
          </p:cNvSpPr>
          <p:nvPr>
            <p:ph idx="1"/>
          </p:nvPr>
        </p:nvSpPr>
        <p:spPr/>
        <p:txBody>
          <a:bodyPr>
            <a:normAutofit/>
          </a:bodyPr>
          <a:lstStyle/>
          <a:p>
            <a:r>
              <a:rPr lang="en-US" dirty="0"/>
              <a:t>Data types are a way to tell the computer how to interpret and use the data.</a:t>
            </a:r>
          </a:p>
          <a:p>
            <a:r>
              <a:rPr lang="en-US" dirty="0"/>
              <a:t>Some data types are:</a:t>
            </a:r>
          </a:p>
          <a:p>
            <a:pPr lvl="1"/>
            <a:r>
              <a:rPr lang="en-US" dirty="0"/>
              <a:t>Integers : natural numbers i.e. -1, 0, 1, 2, 3, 4…</a:t>
            </a:r>
          </a:p>
          <a:p>
            <a:pPr lvl="1"/>
            <a:r>
              <a:rPr lang="en-US" dirty="0"/>
              <a:t>Strings : words, sentences, i.e. “hello world!” (strings are denoted by surrounding quotation marks)</a:t>
            </a:r>
          </a:p>
          <a:p>
            <a:pPr lvl="1"/>
            <a:r>
              <a:rPr lang="en-US" dirty="0"/>
              <a:t>Floats : decimal numbers, i.e. -1.02, -0.25, 0.25, 1.5…</a:t>
            </a:r>
          </a:p>
          <a:p>
            <a:endParaRPr lang="en-US" dirty="0"/>
          </a:p>
          <a:p>
            <a:r>
              <a:rPr lang="en-US" dirty="0"/>
              <a:t>Data types are fundamental to computer programming. Open up IDLE and type </a:t>
            </a:r>
            <a:r>
              <a:rPr lang="en-US" u="sng" dirty="0"/>
              <a:t>“1” + 2</a:t>
            </a:r>
            <a:r>
              <a:rPr lang="en-US" dirty="0"/>
              <a:t> and hit enter. </a:t>
            </a:r>
          </a:p>
          <a:p>
            <a:r>
              <a:rPr lang="en-US" dirty="0"/>
              <a:t>You cant mathematically add a string data type and an integer. It just won’t work. Some data types cant be used with each other, keep this in mind!</a:t>
            </a:r>
          </a:p>
        </p:txBody>
      </p:sp>
    </p:spTree>
    <p:extLst>
      <p:ext uri="{BB962C8B-B14F-4D97-AF65-F5344CB8AC3E}">
        <p14:creationId xmlns:p14="http://schemas.microsoft.com/office/powerpoint/2010/main" val="168013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Circumference.py	</a:t>
            </a:r>
          </a:p>
        </p:txBody>
      </p:sp>
      <p:sp>
        <p:nvSpPr>
          <p:cNvPr id="3" name="Content Placeholder 2"/>
          <p:cNvSpPr>
            <a:spLocks noGrp="1"/>
          </p:cNvSpPr>
          <p:nvPr>
            <p:ph idx="1"/>
          </p:nvPr>
        </p:nvSpPr>
        <p:spPr>
          <a:xfrm>
            <a:off x="677334" y="2160589"/>
            <a:ext cx="8596668" cy="4416674"/>
          </a:xfrm>
        </p:spPr>
        <p:txBody>
          <a:bodyPr>
            <a:normAutofit lnSpcReduction="10000"/>
          </a:bodyPr>
          <a:lstStyle/>
          <a:p>
            <a:r>
              <a:rPr lang="en-US" dirty="0"/>
              <a:t>Lets make a real program using </a:t>
            </a:r>
            <a:r>
              <a:rPr lang="en-US" dirty="0" err="1"/>
              <a:t>Pycharm</a:t>
            </a:r>
            <a:r>
              <a:rPr lang="en-US" dirty="0"/>
              <a:t> with the language Python</a:t>
            </a:r>
          </a:p>
          <a:p>
            <a:r>
              <a:rPr lang="en-US" dirty="0"/>
              <a:t>Right click on your </a:t>
            </a:r>
            <a:r>
              <a:rPr lang="en-US" u="sng" dirty="0" err="1"/>
              <a:t>MyFirstProject</a:t>
            </a:r>
            <a:r>
              <a:rPr lang="en-US" dirty="0"/>
              <a:t> folder and click </a:t>
            </a:r>
            <a:r>
              <a:rPr lang="en-US" i="1" dirty="0"/>
              <a:t>new -&gt; python file</a:t>
            </a:r>
          </a:p>
          <a:p>
            <a:r>
              <a:rPr lang="en-US" dirty="0"/>
              <a:t>Name the file </a:t>
            </a:r>
            <a:r>
              <a:rPr lang="en-US" i="1" dirty="0"/>
              <a:t>circumference</a:t>
            </a:r>
            <a:endParaRPr lang="en-US" dirty="0"/>
          </a:p>
          <a:p>
            <a:r>
              <a:rPr lang="en-US" dirty="0"/>
              <a:t>You have now added a file that can contain executable Python code.</a:t>
            </a:r>
          </a:p>
          <a:p>
            <a:r>
              <a:rPr lang="en-US" dirty="0"/>
              <a:t>Lets start coding our project</a:t>
            </a:r>
          </a:p>
          <a:p>
            <a:r>
              <a:rPr lang="en-US" dirty="0"/>
              <a:t>This project will take a circle’s radius as input, and output that circle’s area and circumference.</a:t>
            </a:r>
          </a:p>
          <a:p>
            <a:r>
              <a:rPr lang="en-US" dirty="0"/>
              <a:t>The algorithm for this program will be:</a:t>
            </a:r>
          </a:p>
          <a:p>
            <a:pPr marL="800100" lvl="1" indent="-342900">
              <a:buFont typeface="+mj-lt"/>
              <a:buAutoNum type="arabicPeriod"/>
            </a:pPr>
            <a:r>
              <a:rPr lang="en-US" dirty="0"/>
              <a:t>Prompt for a radius</a:t>
            </a:r>
          </a:p>
          <a:p>
            <a:pPr marL="800100" lvl="1" indent="-342900">
              <a:buFont typeface="+mj-lt"/>
              <a:buAutoNum type="arabicPeriod"/>
            </a:pPr>
            <a:r>
              <a:rPr lang="en-US" dirty="0"/>
              <a:t>Apply the circumference formula</a:t>
            </a:r>
          </a:p>
          <a:p>
            <a:pPr marL="800100" lvl="1" indent="-342900">
              <a:buFont typeface="+mj-lt"/>
              <a:buAutoNum type="arabicPeriod"/>
            </a:pPr>
            <a:r>
              <a:rPr lang="en-US" dirty="0"/>
              <a:t>Apply the area formula</a:t>
            </a:r>
          </a:p>
          <a:p>
            <a:pPr marL="800100" lvl="1" indent="-342900">
              <a:buFont typeface="+mj-lt"/>
              <a:buAutoNum type="arabicPeriod"/>
            </a:pPr>
            <a:r>
              <a:rPr lang="en-US" dirty="0"/>
              <a:t>Print out the results</a:t>
            </a:r>
          </a:p>
        </p:txBody>
      </p:sp>
    </p:spTree>
    <p:extLst>
      <p:ext uri="{BB962C8B-B14F-4D97-AF65-F5344CB8AC3E}">
        <p14:creationId xmlns:p14="http://schemas.microsoft.com/office/powerpoint/2010/main" val="2482510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2907</TotalTime>
  <Words>1791</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Symbol</vt:lpstr>
      <vt:lpstr>Trebuchet MS</vt:lpstr>
      <vt:lpstr>Wingdings 3</vt:lpstr>
      <vt:lpstr>Facet</vt:lpstr>
      <vt:lpstr>Programming with Python</vt:lpstr>
      <vt:lpstr>Downloading Python</vt:lpstr>
      <vt:lpstr>Downloading PyCharm, a Python IDE</vt:lpstr>
      <vt:lpstr>Python IDLE</vt:lpstr>
      <vt:lpstr>Try it out!</vt:lpstr>
      <vt:lpstr>Moving on…</vt:lpstr>
      <vt:lpstr>MyFirstProject - My first real Python Project  </vt:lpstr>
      <vt:lpstr>Data types </vt:lpstr>
      <vt:lpstr>Circumference.py </vt:lpstr>
      <vt:lpstr>Circumference.py</vt:lpstr>
      <vt:lpstr>Circumference.py </vt:lpstr>
      <vt:lpstr>Circumference.py  </vt:lpstr>
      <vt:lpstr>Circumference.py  </vt:lpstr>
      <vt:lpstr>Circumference.py</vt:lpstr>
      <vt:lpstr>Circumference.py </vt:lpstr>
      <vt:lpstr>PowerPoint Presentation</vt:lpstr>
      <vt:lpstr>Circumference.py</vt:lpstr>
      <vt:lpstr>Circumference.py </vt:lpstr>
      <vt:lpstr>PowerPoint Presentation</vt:lpstr>
      <vt:lpstr>PowerPoint Presentation</vt:lpstr>
      <vt:lpstr>Fahrenheit to Celsius </vt:lpstr>
      <vt:lpstr>PowerPoint Presentation</vt:lpstr>
      <vt:lpstr>PowerPoint Presentation</vt:lpstr>
      <vt:lpstr>PowerPoint Presentation</vt:lpstr>
      <vt:lpstr>A little fun with turtle Graphics to finish</vt:lpstr>
      <vt:lpstr>Turtle Graphics Extreme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Python</dc:title>
  <dc:creator>Dane Lowrey</dc:creator>
  <cp:lastModifiedBy>Dane Lowrey</cp:lastModifiedBy>
  <cp:revision>39</cp:revision>
  <dcterms:created xsi:type="dcterms:W3CDTF">2017-02-03T00:37:16Z</dcterms:created>
  <dcterms:modified xsi:type="dcterms:W3CDTF">2017-02-09T20:50:07Z</dcterms:modified>
</cp:coreProperties>
</file>