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5" r:id="rId8"/>
    <p:sldId id="262" r:id="rId9"/>
    <p:sldId id="263" r:id="rId10"/>
    <p:sldId id="264" r:id="rId11"/>
    <p:sldId id="267" r:id="rId12"/>
    <p:sldId id="266" r:id="rId13"/>
    <p:sldId id="268" r:id="rId14"/>
    <p:sldId id="269" r:id="rId15"/>
    <p:sldId id="271" r:id="rId16"/>
    <p:sldId id="274" r:id="rId17"/>
    <p:sldId id="270"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69"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If statements and Loops</a:t>
            </a:r>
          </a:p>
        </p:txBody>
      </p:sp>
      <p:sp>
        <p:nvSpPr>
          <p:cNvPr id="3" name="Subtitle 2"/>
          <p:cNvSpPr>
            <a:spLocks noGrp="1"/>
          </p:cNvSpPr>
          <p:nvPr>
            <p:ph type="subTitle" idx="1"/>
          </p:nvPr>
        </p:nvSpPr>
        <p:spPr/>
        <p:txBody>
          <a:bodyPr/>
          <a:lstStyle/>
          <a:p>
            <a:r>
              <a:rPr lang="en-US" dirty="0"/>
              <a:t>By Dane Lowrey</a:t>
            </a:r>
          </a:p>
        </p:txBody>
      </p:sp>
    </p:spTree>
    <p:extLst>
      <p:ext uri="{BB962C8B-B14F-4D97-AF65-F5344CB8AC3E}">
        <p14:creationId xmlns:p14="http://schemas.microsoft.com/office/powerpoint/2010/main" val="125960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a:t>
            </a:r>
          </a:p>
        </p:txBody>
      </p:sp>
      <p:sp>
        <p:nvSpPr>
          <p:cNvPr id="3" name="Content Placeholder 2"/>
          <p:cNvSpPr>
            <a:spLocks noGrp="1"/>
          </p:cNvSpPr>
          <p:nvPr>
            <p:ph idx="1"/>
          </p:nvPr>
        </p:nvSpPr>
        <p:spPr>
          <a:xfrm>
            <a:off x="677334" y="1388572"/>
            <a:ext cx="8596668" cy="3880773"/>
          </a:xfrm>
        </p:spPr>
        <p:txBody>
          <a:bodyPr/>
          <a:lstStyle/>
          <a:p>
            <a:r>
              <a:rPr lang="en-US" dirty="0"/>
              <a:t>FOR each student at tech: do something</a:t>
            </a:r>
          </a:p>
          <a:p>
            <a:r>
              <a:rPr lang="en-US" dirty="0"/>
              <a:t>For statements are used for looping through something a certain amount of times. </a:t>
            </a:r>
          </a:p>
          <a:p>
            <a:r>
              <a:rPr lang="en-US" dirty="0"/>
              <a:t>For loops are generally used when you know exactly how many times you need to execute a block of code. </a:t>
            </a:r>
          </a:p>
        </p:txBody>
      </p:sp>
      <p:sp>
        <p:nvSpPr>
          <p:cNvPr id="5" name="TextBox 4"/>
          <p:cNvSpPr txBox="1"/>
          <p:nvPr/>
        </p:nvSpPr>
        <p:spPr>
          <a:xfrm>
            <a:off x="860882" y="5738917"/>
            <a:ext cx="8229572" cy="923330"/>
          </a:xfrm>
          <a:prstGeom prst="rect">
            <a:avLst/>
          </a:prstGeom>
          <a:noFill/>
        </p:spPr>
        <p:txBody>
          <a:bodyPr wrap="square" rtlCol="0">
            <a:spAutoFit/>
          </a:bodyPr>
          <a:lstStyle/>
          <a:p>
            <a:r>
              <a:rPr lang="en-US" dirty="0"/>
              <a:t>Note: you could use a while loop to do this as well. The idea is when using a for loop you know exactly how many times it will loop, and when using a while loop you are unsure if it will loop 5 times or 500 times. </a:t>
            </a:r>
          </a:p>
        </p:txBody>
      </p:sp>
      <p:pic>
        <p:nvPicPr>
          <p:cNvPr id="6" name="Picture 5"/>
          <p:cNvPicPr>
            <a:picLocks noChangeAspect="1"/>
          </p:cNvPicPr>
          <p:nvPr/>
        </p:nvPicPr>
        <p:blipFill>
          <a:blip r:embed="rId2"/>
          <a:stretch>
            <a:fillRect/>
          </a:stretch>
        </p:blipFill>
        <p:spPr>
          <a:xfrm>
            <a:off x="1138150" y="3110017"/>
            <a:ext cx="6962775" cy="2628900"/>
          </a:xfrm>
          <a:prstGeom prst="rect">
            <a:avLst/>
          </a:prstGeom>
        </p:spPr>
      </p:pic>
    </p:spTree>
    <p:extLst>
      <p:ext uri="{BB962C8B-B14F-4D97-AF65-F5344CB8AC3E}">
        <p14:creationId xmlns:p14="http://schemas.microsoft.com/office/powerpoint/2010/main" val="375157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lstStyle/>
          <a:p>
            <a:r>
              <a:rPr lang="en-US" dirty="0"/>
              <a:t>The for loop is often used to iterate (go through) a range. </a:t>
            </a:r>
          </a:p>
          <a:p>
            <a:r>
              <a:rPr lang="en-US" dirty="0"/>
              <a:t>If we wanted to write a program that would sum up the numbers between 1 and 100, we would use a for loop and sum each number in the range 1-100, and print out the result at the end.</a:t>
            </a:r>
          </a:p>
          <a:p>
            <a:pPr marL="0" indent="0">
              <a:buNone/>
            </a:pPr>
            <a:endParaRPr lang="en-US" dirty="0"/>
          </a:p>
        </p:txBody>
      </p:sp>
      <p:pic>
        <p:nvPicPr>
          <p:cNvPr id="4" name="Picture 3"/>
          <p:cNvPicPr>
            <a:picLocks noChangeAspect="1"/>
          </p:cNvPicPr>
          <p:nvPr/>
        </p:nvPicPr>
        <p:blipFill>
          <a:blip r:embed="rId2"/>
          <a:stretch>
            <a:fillRect/>
          </a:stretch>
        </p:blipFill>
        <p:spPr>
          <a:xfrm>
            <a:off x="1109924" y="3649648"/>
            <a:ext cx="8986805" cy="2243152"/>
          </a:xfrm>
          <a:prstGeom prst="rect">
            <a:avLst/>
          </a:prstGeom>
        </p:spPr>
      </p:pic>
    </p:spTree>
    <p:extLst>
      <p:ext uri="{BB962C8B-B14F-4D97-AF65-F5344CB8AC3E}">
        <p14:creationId xmlns:p14="http://schemas.microsoft.com/office/powerpoint/2010/main" val="92619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	</a:t>
            </a:r>
          </a:p>
        </p:txBody>
      </p:sp>
      <p:sp>
        <p:nvSpPr>
          <p:cNvPr id="3" name="Content Placeholder 2"/>
          <p:cNvSpPr>
            <a:spLocks noGrp="1"/>
          </p:cNvSpPr>
          <p:nvPr>
            <p:ph idx="1"/>
          </p:nvPr>
        </p:nvSpPr>
        <p:spPr/>
        <p:txBody>
          <a:bodyPr/>
          <a:lstStyle/>
          <a:p>
            <a:r>
              <a:rPr lang="en-US" dirty="0"/>
              <a:t>Write a program that takes in a number as input and then prints all of the numbers from 0 to that number INCLUSIVE using a while loop.</a:t>
            </a:r>
          </a:p>
          <a:p>
            <a:pPr lvl="1"/>
            <a:r>
              <a:rPr lang="en-US" dirty="0"/>
              <a:t>ALGORITHM:</a:t>
            </a:r>
          </a:p>
          <a:p>
            <a:pPr marL="1257300" lvl="2" indent="-342900">
              <a:buFont typeface="+mj-lt"/>
              <a:buAutoNum type="arabicPeriod"/>
            </a:pPr>
            <a:r>
              <a:rPr lang="en-US" dirty="0"/>
              <a:t>Take in a number greater than 0 as input, cast it</a:t>
            </a:r>
          </a:p>
          <a:p>
            <a:pPr marL="1257300" lvl="2" indent="-342900">
              <a:buFont typeface="+mj-lt"/>
              <a:buAutoNum type="arabicPeriod"/>
            </a:pPr>
            <a:r>
              <a:rPr lang="en-US" dirty="0"/>
              <a:t>Initialize a variable to test in a Boolean expression against the input number</a:t>
            </a:r>
          </a:p>
          <a:p>
            <a:pPr marL="1257300" lvl="2" indent="-342900">
              <a:buFont typeface="+mj-lt"/>
              <a:buAutoNum type="arabicPeriod"/>
            </a:pPr>
            <a:r>
              <a:rPr lang="en-US" dirty="0"/>
              <a:t>Use the Boolean expression, the variable, and the input in a while statement</a:t>
            </a:r>
          </a:p>
          <a:p>
            <a:pPr lvl="3"/>
            <a:r>
              <a:rPr lang="en-US" dirty="0"/>
              <a:t>Hint: you need to make sure that the while loop will loop as many times as the number input!!  Use &lt;= (less than or equal to).</a:t>
            </a:r>
          </a:p>
          <a:p>
            <a:pPr marL="1257300" lvl="2" indent="-342900">
              <a:buFont typeface="+mj-lt"/>
              <a:buAutoNum type="arabicPeriod"/>
            </a:pPr>
            <a:r>
              <a:rPr lang="en-US" dirty="0"/>
              <a:t>Print out the variable described in #2, and then increment it in the while loop’s code</a:t>
            </a:r>
          </a:p>
          <a:p>
            <a:pPr marL="114300" indent="0">
              <a:buNone/>
            </a:pPr>
            <a:endParaRPr lang="en-US" dirty="0"/>
          </a:p>
          <a:p>
            <a:pPr marL="457200"/>
            <a:r>
              <a:rPr lang="en-US" dirty="0"/>
              <a:t>Write the same program using a for loop now!</a:t>
            </a:r>
          </a:p>
        </p:txBody>
      </p:sp>
    </p:spTree>
    <p:extLst>
      <p:ext uri="{BB962C8B-B14F-4D97-AF65-F5344CB8AC3E}">
        <p14:creationId xmlns:p14="http://schemas.microsoft.com/office/powerpoint/2010/main" val="313919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949" y="450384"/>
            <a:ext cx="2323751" cy="2585323"/>
          </a:xfrm>
          <a:prstGeom prst="rect">
            <a:avLst/>
          </a:prstGeom>
          <a:noFill/>
        </p:spPr>
        <p:txBody>
          <a:bodyPr wrap="square" rtlCol="0">
            <a:spAutoFit/>
          </a:bodyPr>
          <a:lstStyle/>
          <a:p>
            <a:r>
              <a:rPr lang="en-US" dirty="0"/>
              <a:t>No worries if you couldn’t get it, loops can be a bit hard to grasp at first. Practice and you will be able to get the loops to do exactly what you want!</a:t>
            </a:r>
          </a:p>
        </p:txBody>
      </p:sp>
      <p:pic>
        <p:nvPicPr>
          <p:cNvPr id="2" name="Picture 1"/>
          <p:cNvPicPr>
            <a:picLocks noChangeAspect="1"/>
          </p:cNvPicPr>
          <p:nvPr/>
        </p:nvPicPr>
        <p:blipFill>
          <a:blip r:embed="rId2"/>
          <a:stretch>
            <a:fillRect/>
          </a:stretch>
        </p:blipFill>
        <p:spPr>
          <a:xfrm>
            <a:off x="2672026" y="450384"/>
            <a:ext cx="9231954" cy="1996098"/>
          </a:xfrm>
          <a:prstGeom prst="rect">
            <a:avLst/>
          </a:prstGeom>
        </p:spPr>
      </p:pic>
      <p:pic>
        <p:nvPicPr>
          <p:cNvPr id="3" name="Picture 2"/>
          <p:cNvPicPr>
            <a:picLocks noChangeAspect="1"/>
          </p:cNvPicPr>
          <p:nvPr/>
        </p:nvPicPr>
        <p:blipFill>
          <a:blip r:embed="rId3"/>
          <a:stretch>
            <a:fillRect/>
          </a:stretch>
        </p:blipFill>
        <p:spPr>
          <a:xfrm>
            <a:off x="2672026" y="3097461"/>
            <a:ext cx="8516339" cy="3378840"/>
          </a:xfrm>
          <a:prstGeom prst="rect">
            <a:avLst/>
          </a:prstGeom>
        </p:spPr>
      </p:pic>
    </p:spTree>
    <p:extLst>
      <p:ext uri="{BB962C8B-B14F-4D97-AF65-F5344CB8AC3E}">
        <p14:creationId xmlns:p14="http://schemas.microsoft.com/office/powerpoint/2010/main" val="217783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SecretMessage</a:t>
            </a:r>
            <a:r>
              <a:rPr lang="en-US" dirty="0"/>
              <a:t>	</a:t>
            </a:r>
          </a:p>
        </p:txBody>
      </p:sp>
      <p:sp>
        <p:nvSpPr>
          <p:cNvPr id="3" name="Content Placeholder 2"/>
          <p:cNvSpPr>
            <a:spLocks noGrp="1"/>
          </p:cNvSpPr>
          <p:nvPr>
            <p:ph idx="1"/>
          </p:nvPr>
        </p:nvSpPr>
        <p:spPr>
          <a:xfrm>
            <a:off x="677334" y="2160590"/>
            <a:ext cx="8596668" cy="2285576"/>
          </a:xfrm>
        </p:spPr>
        <p:txBody>
          <a:bodyPr/>
          <a:lstStyle/>
          <a:p>
            <a:r>
              <a:rPr lang="en-US" dirty="0"/>
              <a:t>Using IF, ELIF, ELSE statements combined with loops, we will write a program that will encrypt or decrypt a message!</a:t>
            </a:r>
          </a:p>
          <a:p>
            <a:r>
              <a:rPr lang="en-US" dirty="0"/>
              <a:t>Write a program called </a:t>
            </a:r>
            <a:r>
              <a:rPr lang="en-US" dirty="0" err="1"/>
              <a:t>SecretMessage</a:t>
            </a:r>
            <a:r>
              <a:rPr lang="en-US" dirty="0"/>
              <a:t> that will take in a message (encrypted or regular) and then take in a number (1 for encrypt, 2 for decrypt). Based on the number input, either encrypt the message given or decrypt it and display the resulting message.</a:t>
            </a:r>
          </a:p>
        </p:txBody>
      </p:sp>
    </p:spTree>
    <p:extLst>
      <p:ext uri="{BB962C8B-B14F-4D97-AF65-F5344CB8AC3E}">
        <p14:creationId xmlns:p14="http://schemas.microsoft.com/office/powerpoint/2010/main" val="3751206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p>
        </p:txBody>
      </p:sp>
      <p:sp>
        <p:nvSpPr>
          <p:cNvPr id="3" name="Content Placeholder 2"/>
          <p:cNvSpPr>
            <a:spLocks noGrp="1"/>
          </p:cNvSpPr>
          <p:nvPr>
            <p:ph idx="1"/>
          </p:nvPr>
        </p:nvSpPr>
        <p:spPr/>
        <p:txBody>
          <a:bodyPr/>
          <a:lstStyle/>
          <a:p>
            <a:pPr>
              <a:buFont typeface="+mj-lt"/>
              <a:buAutoNum type="arabicPeriod"/>
            </a:pPr>
            <a:r>
              <a:rPr lang="en-US" dirty="0"/>
              <a:t>Take in message as input</a:t>
            </a:r>
          </a:p>
          <a:p>
            <a:pPr>
              <a:buFont typeface="+mj-lt"/>
              <a:buAutoNum type="arabicPeriod"/>
            </a:pPr>
            <a:r>
              <a:rPr lang="en-US" dirty="0"/>
              <a:t>Take in 1 or 2 as input</a:t>
            </a:r>
          </a:p>
          <a:p>
            <a:pPr>
              <a:buFont typeface="+mj-lt"/>
              <a:buAutoNum type="arabicPeriod"/>
            </a:pPr>
            <a:r>
              <a:rPr lang="en-US" dirty="0"/>
              <a:t>If the number in #2 is 1, encrypt the message</a:t>
            </a:r>
          </a:p>
          <a:p>
            <a:pPr>
              <a:buFont typeface="+mj-lt"/>
              <a:buAutoNum type="arabicPeriod"/>
            </a:pPr>
            <a:r>
              <a:rPr lang="en-US" dirty="0"/>
              <a:t>If the number in #2 is 2, decrypt the message</a:t>
            </a:r>
          </a:p>
          <a:p>
            <a:pPr>
              <a:buFont typeface="+mj-lt"/>
              <a:buAutoNum type="arabicPeriod"/>
            </a:pPr>
            <a:r>
              <a:rPr lang="en-US" dirty="0"/>
              <a:t>Otherwise, print that the user has entered an invalid option.</a:t>
            </a:r>
          </a:p>
          <a:p>
            <a:pPr>
              <a:buFont typeface="+mj-lt"/>
              <a:buAutoNum type="arabicPeriod"/>
            </a:pPr>
            <a:endParaRPr lang="en-US" dirty="0"/>
          </a:p>
          <a:p>
            <a:pPr marL="0" indent="0">
              <a:buNone/>
            </a:pPr>
            <a:r>
              <a:rPr lang="en-US" dirty="0"/>
              <a:t>Write the skeleton for this code!</a:t>
            </a:r>
          </a:p>
        </p:txBody>
      </p:sp>
    </p:spTree>
    <p:extLst>
      <p:ext uri="{BB962C8B-B14F-4D97-AF65-F5344CB8AC3E}">
        <p14:creationId xmlns:p14="http://schemas.microsoft.com/office/powerpoint/2010/main" val="79094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cimal ascii tabl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006732" y="632145"/>
            <a:ext cx="3897353" cy="50891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76746" y="609600"/>
            <a:ext cx="3729076" cy="1320800"/>
          </a:xfrm>
        </p:spPr>
        <p:txBody>
          <a:bodyPr anchor="ctr">
            <a:normAutofit/>
          </a:bodyPr>
          <a:lstStyle/>
          <a:p>
            <a:r>
              <a:rPr lang="en-US" dirty="0"/>
              <a:t>ASCII Values	</a:t>
            </a:r>
          </a:p>
        </p:txBody>
      </p:sp>
      <p:sp>
        <p:nvSpPr>
          <p:cNvPr id="3" name="Content Placeholder 2"/>
          <p:cNvSpPr>
            <a:spLocks noGrp="1"/>
          </p:cNvSpPr>
          <p:nvPr>
            <p:ph idx="1"/>
          </p:nvPr>
        </p:nvSpPr>
        <p:spPr>
          <a:xfrm>
            <a:off x="685167" y="2160589"/>
            <a:ext cx="3720916" cy="3560733"/>
          </a:xfrm>
        </p:spPr>
        <p:txBody>
          <a:bodyPr>
            <a:normAutofit/>
          </a:bodyPr>
          <a:lstStyle/>
          <a:p>
            <a:r>
              <a:rPr lang="en-US" dirty="0"/>
              <a:t>ASCII stands for </a:t>
            </a:r>
            <a:r>
              <a:rPr lang="en-US" b="1" dirty="0"/>
              <a:t>American Standard Code for Information Interchange</a:t>
            </a:r>
            <a:endParaRPr lang="en-US" dirty="0"/>
          </a:p>
          <a:p>
            <a:r>
              <a:rPr lang="en-US" dirty="0"/>
              <a:t>Big words for numbers that represent different characters on your keyboard.</a:t>
            </a:r>
          </a:p>
          <a:p>
            <a:pPr marL="0" indent="0">
              <a:buNone/>
            </a:pPr>
            <a:endParaRPr lang="en-US" dirty="0"/>
          </a:p>
        </p:txBody>
      </p:sp>
    </p:spTree>
    <p:extLst>
      <p:ext uri="{BB962C8B-B14F-4D97-AF65-F5344CB8AC3E}">
        <p14:creationId xmlns:p14="http://schemas.microsoft.com/office/powerpoint/2010/main" val="345573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Indexing	</a:t>
            </a:r>
          </a:p>
        </p:txBody>
      </p:sp>
      <p:sp>
        <p:nvSpPr>
          <p:cNvPr id="3" name="Content Placeholder 2"/>
          <p:cNvSpPr>
            <a:spLocks noGrp="1"/>
          </p:cNvSpPr>
          <p:nvPr>
            <p:ph idx="1"/>
          </p:nvPr>
        </p:nvSpPr>
        <p:spPr>
          <a:xfrm>
            <a:off x="677334" y="1430746"/>
            <a:ext cx="8596668" cy="3880773"/>
          </a:xfrm>
        </p:spPr>
        <p:txBody>
          <a:bodyPr>
            <a:normAutofit/>
          </a:bodyPr>
          <a:lstStyle/>
          <a:p>
            <a:r>
              <a:rPr lang="en-US" dirty="0"/>
              <a:t>To retrieve a value in an array, you can use array indexing!</a:t>
            </a:r>
          </a:p>
          <a:p>
            <a:endParaRPr lang="en-US" dirty="0"/>
          </a:p>
          <a:p>
            <a:r>
              <a:rPr lang="en-US" dirty="0"/>
              <a:t>Example: say we have a list of numbers [1, 2, 3, 4, 5] in a variable called </a:t>
            </a:r>
            <a:r>
              <a:rPr lang="en-US" dirty="0" err="1"/>
              <a:t>my_list</a:t>
            </a:r>
            <a:r>
              <a:rPr lang="en-US" dirty="0"/>
              <a:t> and we want to get the number 4 and put it in the variable </a:t>
            </a:r>
            <a:r>
              <a:rPr lang="en-US" dirty="0" err="1"/>
              <a:t>my_number</a:t>
            </a:r>
            <a:endParaRPr lang="en-US" dirty="0"/>
          </a:p>
          <a:p>
            <a:r>
              <a:rPr lang="en-US" dirty="0" err="1"/>
              <a:t>my_number</a:t>
            </a:r>
            <a:r>
              <a:rPr lang="en-US" dirty="0"/>
              <a:t> = </a:t>
            </a:r>
            <a:r>
              <a:rPr lang="en-US" dirty="0" err="1"/>
              <a:t>my_list</a:t>
            </a:r>
            <a:r>
              <a:rPr lang="en-US" dirty="0"/>
              <a:t>[3]</a:t>
            </a:r>
          </a:p>
          <a:p>
            <a:r>
              <a:rPr lang="en-US" dirty="0" err="1"/>
              <a:t>my_list</a:t>
            </a:r>
            <a:r>
              <a:rPr lang="en-US" dirty="0"/>
              <a:t>[3] will return the 3</a:t>
            </a:r>
            <a:r>
              <a:rPr lang="en-US" baseline="30000" dirty="0"/>
              <a:t>rd</a:t>
            </a:r>
            <a:r>
              <a:rPr lang="en-US" dirty="0"/>
              <a:t> element in the list </a:t>
            </a:r>
            <a:r>
              <a:rPr lang="en-US" dirty="0" err="1"/>
              <a:t>my_list</a:t>
            </a:r>
            <a:r>
              <a:rPr lang="en-US" dirty="0"/>
              <a:t>. But wait? 4 is the 4</a:t>
            </a:r>
            <a:r>
              <a:rPr lang="en-US" baseline="30000" dirty="0"/>
              <a:t>th</a:t>
            </a:r>
            <a:r>
              <a:rPr lang="en-US" dirty="0"/>
              <a:t> element in the list!!!</a:t>
            </a:r>
          </a:p>
          <a:p>
            <a:r>
              <a:rPr lang="en-US" dirty="0"/>
              <a:t>Wrong, </a:t>
            </a:r>
            <a:r>
              <a:rPr lang="en-US" dirty="0" err="1"/>
              <a:t>kinda</a:t>
            </a:r>
            <a:r>
              <a:rPr lang="en-US" dirty="0"/>
              <a:t>. Computers indexing numbers start at ‘0’. So </a:t>
            </a:r>
            <a:r>
              <a:rPr lang="en-US" dirty="0" err="1"/>
              <a:t>my_list</a:t>
            </a:r>
            <a:r>
              <a:rPr lang="en-US" dirty="0"/>
              <a:t>[0] would return the number 1, and so on.</a:t>
            </a:r>
          </a:p>
          <a:p>
            <a:r>
              <a:rPr lang="en-US" dirty="0"/>
              <a:t>You can ALSO do indexing with strings!!! </a:t>
            </a:r>
          </a:p>
        </p:txBody>
      </p:sp>
    </p:spTree>
    <p:extLst>
      <p:ext uri="{BB962C8B-B14F-4D97-AF65-F5344CB8AC3E}">
        <p14:creationId xmlns:p14="http://schemas.microsoft.com/office/powerpoint/2010/main" val="27934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ENCRYPTION Algorithm	</a:t>
            </a:r>
          </a:p>
        </p:txBody>
      </p:sp>
      <p:sp>
        <p:nvSpPr>
          <p:cNvPr id="3" name="Content Placeholder 2"/>
          <p:cNvSpPr>
            <a:spLocks noGrp="1"/>
          </p:cNvSpPr>
          <p:nvPr>
            <p:ph idx="1"/>
          </p:nvPr>
        </p:nvSpPr>
        <p:spPr/>
        <p:txBody>
          <a:bodyPr/>
          <a:lstStyle/>
          <a:p>
            <a:r>
              <a:rPr lang="en-US" dirty="0"/>
              <a:t>Our encryption algorithm is simple:</a:t>
            </a:r>
          </a:p>
          <a:p>
            <a:pPr>
              <a:buFont typeface="+mj-lt"/>
              <a:buAutoNum type="arabicPeriod"/>
            </a:pPr>
            <a:r>
              <a:rPr lang="en-US" dirty="0"/>
              <a:t>Look at the message character by character</a:t>
            </a:r>
          </a:p>
          <a:p>
            <a:pPr>
              <a:buFont typeface="+mj-lt"/>
              <a:buAutoNum type="arabicPeriod"/>
            </a:pPr>
            <a:r>
              <a:rPr lang="en-US" dirty="0"/>
              <a:t>Convert the character to its corresponding ASCII value</a:t>
            </a:r>
          </a:p>
          <a:p>
            <a:pPr>
              <a:buFont typeface="+mj-lt"/>
              <a:buAutoNum type="arabicPeriod"/>
            </a:pPr>
            <a:r>
              <a:rPr lang="en-US" dirty="0"/>
              <a:t>Make a big string of just ASCII values representing the real message and print it out.</a:t>
            </a:r>
          </a:p>
          <a:p>
            <a:endParaRPr lang="en-US" dirty="0"/>
          </a:p>
          <a:p>
            <a:r>
              <a:rPr lang="en-US" dirty="0"/>
              <a:t>Keep in mind, we need to do this in our IF statement in the right place! </a:t>
            </a:r>
          </a:p>
          <a:p>
            <a:r>
              <a:rPr lang="en-US" dirty="0"/>
              <a:t>In python you can use casting to find the ASCII value of a string character!</a:t>
            </a:r>
          </a:p>
          <a:p>
            <a:r>
              <a:rPr lang="en-US" dirty="0" err="1"/>
              <a:t>ord</a:t>
            </a:r>
            <a:r>
              <a:rPr lang="en-US" dirty="0"/>
              <a:t>(“s”) will return the </a:t>
            </a:r>
            <a:r>
              <a:rPr lang="en-US" dirty="0" err="1"/>
              <a:t>ascii</a:t>
            </a:r>
            <a:r>
              <a:rPr lang="en-US" dirty="0"/>
              <a:t> value of 73 as an integer!</a:t>
            </a:r>
          </a:p>
        </p:txBody>
      </p:sp>
    </p:spTree>
    <p:extLst>
      <p:ext uri="{BB962C8B-B14F-4D97-AF65-F5344CB8AC3E}">
        <p14:creationId xmlns:p14="http://schemas.microsoft.com/office/powerpoint/2010/main" val="133390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DECRYPTION Algorithm	</a:t>
            </a:r>
          </a:p>
        </p:txBody>
      </p:sp>
      <p:sp>
        <p:nvSpPr>
          <p:cNvPr id="3" name="Content Placeholder 2"/>
          <p:cNvSpPr>
            <a:spLocks noGrp="1"/>
          </p:cNvSpPr>
          <p:nvPr>
            <p:ph idx="1"/>
          </p:nvPr>
        </p:nvSpPr>
        <p:spPr/>
        <p:txBody>
          <a:bodyPr/>
          <a:lstStyle/>
          <a:p>
            <a:r>
              <a:rPr lang="en-US" dirty="0"/>
              <a:t>Well now we have a huge string of numbers (ASCII values)</a:t>
            </a:r>
          </a:p>
          <a:p>
            <a:r>
              <a:rPr lang="en-US" dirty="0"/>
              <a:t>We need to look at each number and convert it back to its character representation….</a:t>
            </a:r>
          </a:p>
          <a:p>
            <a:r>
              <a:rPr lang="en-US" dirty="0"/>
              <a:t>Problem: ASCII values can be 2 digits long or 3 digits long, how will we know how many digits to take in to get the correct ASCII value?</a:t>
            </a:r>
          </a:p>
          <a:p>
            <a:r>
              <a:rPr lang="en-US" dirty="0"/>
              <a:t>Solution: any ASCII value that starts with the number “1” MUST be a 3 digit ASCII value, all others are 2 digits! We can use an IF statement to differentiate if we get a “1” or not!</a:t>
            </a:r>
          </a:p>
        </p:txBody>
      </p:sp>
    </p:spTree>
    <p:extLst>
      <p:ext uri="{BB962C8B-B14F-4D97-AF65-F5344CB8AC3E}">
        <p14:creationId xmlns:p14="http://schemas.microsoft.com/office/powerpoint/2010/main" val="247382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Data Types	</a:t>
            </a:r>
          </a:p>
        </p:txBody>
      </p:sp>
      <p:sp>
        <p:nvSpPr>
          <p:cNvPr id="3" name="Content Placeholder 2"/>
          <p:cNvSpPr>
            <a:spLocks noGrp="1"/>
          </p:cNvSpPr>
          <p:nvPr>
            <p:ph idx="1"/>
          </p:nvPr>
        </p:nvSpPr>
        <p:spPr/>
        <p:txBody>
          <a:bodyPr/>
          <a:lstStyle/>
          <a:p>
            <a:r>
              <a:rPr lang="en-US" u="sng" dirty="0"/>
              <a:t>Boolean</a:t>
            </a:r>
            <a:r>
              <a:rPr lang="en-US" dirty="0"/>
              <a:t> values are TRUE or FALSE values. </a:t>
            </a:r>
          </a:p>
          <a:p>
            <a:pPr lvl="1"/>
            <a:r>
              <a:rPr lang="en-US" dirty="0"/>
              <a:t>Example: the expression 5 == 5 would return the Boolean value TRUE</a:t>
            </a:r>
          </a:p>
          <a:p>
            <a:pPr lvl="1"/>
            <a:r>
              <a:rPr lang="en-US" dirty="0"/>
              <a:t>Example: the expression 5 &gt; 6 would return the Boolean value </a:t>
            </a:r>
            <a:r>
              <a:rPr lang="en-US" dirty="0" smtClean="0"/>
              <a:t>FALSE</a:t>
            </a:r>
            <a:endParaRPr lang="en-US" dirty="0"/>
          </a:p>
          <a:p>
            <a:pPr indent="-285750"/>
            <a:r>
              <a:rPr lang="en-US" u="sng" dirty="0"/>
              <a:t>Arrays</a:t>
            </a:r>
            <a:r>
              <a:rPr lang="en-US" dirty="0"/>
              <a:t> are comma separated lists of things</a:t>
            </a:r>
          </a:p>
          <a:p>
            <a:pPr lvl="1"/>
            <a:r>
              <a:rPr lang="en-US" dirty="0"/>
              <a:t>Example: [1,2,3,4,5] is an array of the numbers 1 – 5</a:t>
            </a:r>
          </a:p>
          <a:p>
            <a:pPr lvl="1"/>
            <a:r>
              <a:rPr lang="en-US" dirty="0"/>
              <a:t>Example: [“apple”, “orange”, “potato”] is a list of strings</a:t>
            </a:r>
          </a:p>
          <a:p>
            <a:pPr lvl="1"/>
            <a:r>
              <a:rPr lang="en-US" dirty="0"/>
              <a:t>Example: [“apple”, 1, “orange”, 2, true, false, “potatoes”] is an array of </a:t>
            </a:r>
            <a:r>
              <a:rPr lang="en-US" dirty="0" err="1"/>
              <a:t>ints</a:t>
            </a:r>
            <a:r>
              <a:rPr lang="en-US" dirty="0"/>
              <a:t>, Booleans, and strings!</a:t>
            </a:r>
          </a:p>
          <a:p>
            <a:endParaRPr lang="en-US" dirty="0"/>
          </a:p>
        </p:txBody>
      </p:sp>
    </p:spTree>
    <p:extLst>
      <p:ext uri="{BB962C8B-B14F-4D97-AF65-F5344CB8AC3E}">
        <p14:creationId xmlns:p14="http://schemas.microsoft.com/office/powerpoint/2010/main" val="426450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DECRYPTION Algorithm:</a:t>
            </a:r>
          </a:p>
        </p:txBody>
      </p:sp>
      <p:sp>
        <p:nvSpPr>
          <p:cNvPr id="3" name="Content Placeholder 2"/>
          <p:cNvSpPr>
            <a:spLocks noGrp="1"/>
          </p:cNvSpPr>
          <p:nvPr>
            <p:ph idx="1"/>
          </p:nvPr>
        </p:nvSpPr>
        <p:spPr>
          <a:xfrm>
            <a:off x="677333" y="1199627"/>
            <a:ext cx="10589081" cy="5658374"/>
          </a:xfrm>
        </p:spPr>
        <p:txBody>
          <a:bodyPr>
            <a:normAutofit fontScale="92500" lnSpcReduction="10000"/>
          </a:bodyPr>
          <a:lstStyle/>
          <a:p>
            <a:pPr>
              <a:buFont typeface="+mj-lt"/>
              <a:buAutoNum type="arabicPeriod"/>
            </a:pPr>
            <a:r>
              <a:rPr lang="en-US" dirty="0"/>
              <a:t>Initialize variable to empty string to hold our decrypted message</a:t>
            </a:r>
          </a:p>
          <a:p>
            <a:pPr>
              <a:buFont typeface="+mj-lt"/>
              <a:buAutoNum type="arabicPeriod"/>
            </a:pPr>
            <a:r>
              <a:rPr lang="en-US" dirty="0"/>
              <a:t>Initialize a variable x to control our while loop, and index the user’s message</a:t>
            </a:r>
          </a:p>
          <a:p>
            <a:pPr>
              <a:buFont typeface="+mj-lt"/>
              <a:buAutoNum type="arabicPeriod"/>
            </a:pPr>
            <a:r>
              <a:rPr lang="en-US" dirty="0"/>
              <a:t>While x is less than the length of the user’s message (use </a:t>
            </a:r>
            <a:r>
              <a:rPr lang="en-US" dirty="0" err="1"/>
              <a:t>len</a:t>
            </a:r>
            <a:r>
              <a:rPr lang="en-US" dirty="0"/>
              <a:t>(message))</a:t>
            </a:r>
          </a:p>
          <a:p>
            <a:pPr>
              <a:buFont typeface="+mj-lt"/>
              <a:buAutoNum type="arabicPeriod"/>
            </a:pPr>
            <a:r>
              <a:rPr lang="en-US" dirty="0"/>
              <a:t>Initialize a variable to hold the character we get from the ASCII value</a:t>
            </a:r>
          </a:p>
          <a:p>
            <a:pPr>
              <a:buFont typeface="+mj-lt"/>
              <a:buAutoNum type="arabicPeriod"/>
            </a:pPr>
            <a:r>
              <a:rPr lang="en-US" dirty="0"/>
              <a:t>Get the current character (use string indexing)</a:t>
            </a:r>
          </a:p>
          <a:p>
            <a:pPr>
              <a:buFont typeface="+mj-lt"/>
              <a:buAutoNum type="arabicPeriod"/>
            </a:pPr>
            <a:r>
              <a:rPr lang="en-US" u="sng" dirty="0"/>
              <a:t>If the current character is “1”, we have a 3 digit ASCII value.</a:t>
            </a:r>
          </a:p>
          <a:p>
            <a:pPr lvl="1">
              <a:buFont typeface="+mj-lt"/>
              <a:buAutoNum type="arabicPeriod"/>
            </a:pPr>
            <a:r>
              <a:rPr lang="en-US" dirty="0"/>
              <a:t>Get the next 2 digits and store them in variables</a:t>
            </a:r>
          </a:p>
          <a:p>
            <a:pPr lvl="1">
              <a:buFont typeface="+mj-lt"/>
              <a:buAutoNum type="arabicPeriod"/>
            </a:pPr>
            <a:r>
              <a:rPr lang="en-US" dirty="0"/>
              <a:t>Concatenate all three variables and find the corresponding character representation of the ASCII value</a:t>
            </a:r>
          </a:p>
          <a:p>
            <a:pPr lvl="1">
              <a:buFont typeface="+mj-lt"/>
              <a:buAutoNum type="arabicPeriod"/>
            </a:pPr>
            <a:r>
              <a:rPr lang="en-US" dirty="0"/>
              <a:t>Add the character to our decrypted message variable.</a:t>
            </a:r>
          </a:p>
          <a:p>
            <a:pPr lvl="1">
              <a:buFont typeface="+mj-lt"/>
              <a:buAutoNum type="arabicPeriod"/>
            </a:pPr>
            <a:r>
              <a:rPr lang="en-US" dirty="0"/>
              <a:t>Increase x by 3 because we used 3 digits</a:t>
            </a:r>
          </a:p>
          <a:p>
            <a:pPr marL="400050">
              <a:buFont typeface="+mj-lt"/>
              <a:buAutoNum type="arabicPeriod"/>
            </a:pPr>
            <a:r>
              <a:rPr lang="en-US" u="sng" dirty="0"/>
              <a:t>Else the character is represented by 2 digits</a:t>
            </a:r>
          </a:p>
          <a:p>
            <a:pPr marL="800100" lvl="1">
              <a:buFont typeface="+mj-lt"/>
              <a:buAutoNum type="arabicPeriod"/>
            </a:pPr>
            <a:r>
              <a:rPr lang="en-US" dirty="0"/>
              <a:t>Get the next digit</a:t>
            </a:r>
          </a:p>
          <a:p>
            <a:pPr marL="800100" lvl="1">
              <a:buFont typeface="+mj-lt"/>
              <a:buAutoNum type="arabicPeriod"/>
            </a:pPr>
            <a:r>
              <a:rPr lang="en-US" dirty="0"/>
              <a:t>Concatenate those digits and get the corresponding character representation of the ASCII value created by them.</a:t>
            </a:r>
          </a:p>
          <a:p>
            <a:pPr marL="800100" lvl="1">
              <a:buFont typeface="+mj-lt"/>
              <a:buAutoNum type="arabicPeriod"/>
            </a:pPr>
            <a:r>
              <a:rPr lang="en-US" dirty="0"/>
              <a:t>Add that character to our decrypted message variable</a:t>
            </a:r>
          </a:p>
          <a:p>
            <a:pPr marL="800100" lvl="1">
              <a:buFont typeface="+mj-lt"/>
              <a:buAutoNum type="arabicPeriod"/>
            </a:pPr>
            <a:r>
              <a:rPr lang="en-US" dirty="0"/>
              <a:t>Increase x by 2 because we used 2 digits</a:t>
            </a:r>
          </a:p>
          <a:p>
            <a:pPr marL="800100" lvl="1">
              <a:buFont typeface="+mj-lt"/>
              <a:buAutoNum type="arabicPeriod"/>
            </a:pPr>
            <a:endParaRPr lang="en-US" dirty="0"/>
          </a:p>
          <a:p>
            <a:pPr marL="800100" lvl="1">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1032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IF</a:t>
            </a:r>
            <a:r>
              <a:rPr lang="en-US" dirty="0"/>
              <a:t> statement	</a:t>
            </a:r>
          </a:p>
        </p:txBody>
      </p:sp>
      <p:sp>
        <p:nvSpPr>
          <p:cNvPr id="3" name="Content Placeholder 2"/>
          <p:cNvSpPr>
            <a:spLocks noGrp="1"/>
          </p:cNvSpPr>
          <p:nvPr>
            <p:ph idx="1"/>
          </p:nvPr>
        </p:nvSpPr>
        <p:spPr/>
        <p:txBody>
          <a:bodyPr/>
          <a:lstStyle/>
          <a:p>
            <a:r>
              <a:rPr lang="en-US" dirty="0"/>
              <a:t>The IF statement controls on whether one part of a program gets executed, or another based on a condition given to it.</a:t>
            </a:r>
          </a:p>
          <a:p>
            <a:r>
              <a:rPr lang="en-US" dirty="0"/>
              <a:t>The block of code associated with the IF statement will be run if the condition in the statement is TRUE</a:t>
            </a:r>
          </a:p>
          <a:p>
            <a:r>
              <a:rPr lang="en-US" dirty="0"/>
              <a:t>The IF statement has a Boolean expression in it that will return a true or false value denoting whether or not to run the block of code.</a:t>
            </a:r>
          </a:p>
        </p:txBody>
      </p:sp>
      <p:pic>
        <p:nvPicPr>
          <p:cNvPr id="4" name="Picture 3"/>
          <p:cNvPicPr>
            <a:picLocks noChangeAspect="1"/>
          </p:cNvPicPr>
          <p:nvPr/>
        </p:nvPicPr>
        <p:blipFill>
          <a:blip r:embed="rId2"/>
          <a:stretch>
            <a:fillRect/>
          </a:stretch>
        </p:blipFill>
        <p:spPr>
          <a:xfrm>
            <a:off x="1132598" y="4396539"/>
            <a:ext cx="8020637" cy="1907686"/>
          </a:xfrm>
          <a:prstGeom prst="rect">
            <a:avLst/>
          </a:prstGeom>
        </p:spPr>
      </p:pic>
    </p:spTree>
    <p:extLst>
      <p:ext uri="{BB962C8B-B14F-4D97-AF65-F5344CB8AC3E}">
        <p14:creationId xmlns:p14="http://schemas.microsoft.com/office/powerpoint/2010/main" val="139647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ELIF </a:t>
            </a:r>
            <a:r>
              <a:rPr lang="en-US" dirty="0"/>
              <a:t>statement</a:t>
            </a:r>
          </a:p>
        </p:txBody>
      </p:sp>
      <p:sp>
        <p:nvSpPr>
          <p:cNvPr id="3" name="Content Placeholder 2"/>
          <p:cNvSpPr>
            <a:spLocks noGrp="1"/>
          </p:cNvSpPr>
          <p:nvPr>
            <p:ph idx="1"/>
          </p:nvPr>
        </p:nvSpPr>
        <p:spPr>
          <a:xfrm>
            <a:off x="677334" y="1363634"/>
            <a:ext cx="8596668" cy="3880773"/>
          </a:xfrm>
        </p:spPr>
        <p:txBody>
          <a:bodyPr/>
          <a:lstStyle/>
          <a:p>
            <a:r>
              <a:rPr lang="en-US" dirty="0"/>
              <a:t>ELIF statement comes after an IF statement</a:t>
            </a:r>
          </a:p>
          <a:p>
            <a:r>
              <a:rPr lang="en-US" dirty="0"/>
              <a:t>ELIF stands for “Else If” and is another conditional statement that will run if its Boolean expression is true, just like the IF statement. The only difference is, it is after the IF statement, or another ELIF statement always.</a:t>
            </a:r>
          </a:p>
          <a:p>
            <a:r>
              <a:rPr lang="en-US" dirty="0"/>
              <a:t> “IF this then that, ELIF this then this, ELIF this then this</a:t>
            </a:r>
            <a:r>
              <a:rPr lang="en-US"/>
              <a:t>, ELIF……”</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25404" y="3201564"/>
            <a:ext cx="8448598" cy="2796877"/>
          </a:xfrm>
          <a:prstGeom prst="rect">
            <a:avLst/>
          </a:prstGeom>
        </p:spPr>
      </p:pic>
    </p:spTree>
    <p:extLst>
      <p:ext uri="{BB962C8B-B14F-4D97-AF65-F5344CB8AC3E}">
        <p14:creationId xmlns:p14="http://schemas.microsoft.com/office/powerpoint/2010/main" val="28457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ELSE</a:t>
            </a:r>
            <a:r>
              <a:rPr lang="en-US" dirty="0"/>
              <a:t> statement	</a:t>
            </a:r>
          </a:p>
        </p:txBody>
      </p:sp>
      <p:sp>
        <p:nvSpPr>
          <p:cNvPr id="3" name="Content Placeholder 2"/>
          <p:cNvSpPr>
            <a:spLocks noGrp="1"/>
          </p:cNvSpPr>
          <p:nvPr>
            <p:ph idx="1"/>
          </p:nvPr>
        </p:nvSpPr>
        <p:spPr/>
        <p:txBody>
          <a:bodyPr/>
          <a:lstStyle/>
          <a:p>
            <a:r>
              <a:rPr lang="en-US" dirty="0"/>
              <a:t>ELSE follows right after an IF or ELIF and is like the “otherwise do this” statement.</a:t>
            </a:r>
          </a:p>
          <a:p>
            <a:r>
              <a:rPr lang="en-US" dirty="0"/>
              <a:t>The ELSE statement has no conditional Boolean expression, it runs its block of code if the preceding IF or ELIF conditional Boolean expressions all return false.</a:t>
            </a:r>
          </a:p>
        </p:txBody>
      </p:sp>
      <p:pic>
        <p:nvPicPr>
          <p:cNvPr id="5" name="Picture 4"/>
          <p:cNvPicPr>
            <a:picLocks noChangeAspect="1"/>
          </p:cNvPicPr>
          <p:nvPr/>
        </p:nvPicPr>
        <p:blipFill>
          <a:blip r:embed="rId2"/>
          <a:stretch>
            <a:fillRect/>
          </a:stretch>
        </p:blipFill>
        <p:spPr>
          <a:xfrm>
            <a:off x="1131009" y="3774558"/>
            <a:ext cx="6803028" cy="2829578"/>
          </a:xfrm>
          <a:prstGeom prst="rect">
            <a:avLst/>
          </a:prstGeom>
        </p:spPr>
      </p:pic>
    </p:spTree>
    <p:extLst>
      <p:ext uri="{BB962C8B-B14F-4D97-AF65-F5344CB8AC3E}">
        <p14:creationId xmlns:p14="http://schemas.microsoft.com/office/powerpoint/2010/main" val="282363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a:t>
            </a:r>
          </a:p>
        </p:txBody>
      </p:sp>
      <p:sp>
        <p:nvSpPr>
          <p:cNvPr id="3" name="Content Placeholder 2"/>
          <p:cNvSpPr>
            <a:spLocks noGrp="1"/>
          </p:cNvSpPr>
          <p:nvPr>
            <p:ph idx="1"/>
          </p:nvPr>
        </p:nvSpPr>
        <p:spPr>
          <a:xfrm>
            <a:off x="427952" y="1366262"/>
            <a:ext cx="6471612" cy="5034538"/>
          </a:xfrm>
        </p:spPr>
        <p:txBody>
          <a:bodyPr>
            <a:normAutofit/>
          </a:bodyPr>
          <a:lstStyle/>
          <a:p>
            <a:r>
              <a:rPr lang="en-US" dirty="0"/>
              <a:t>IF and ELIF must always have a Boolean expression to evaluate off of. Boolean operators are things like greater than (&gt;) less than (&lt;) equal to (==) and things like that, as well as functions that return Boolean values.</a:t>
            </a:r>
          </a:p>
          <a:p>
            <a:r>
              <a:rPr lang="en-US" dirty="0"/>
              <a:t>ELSE does not need a Boolean expression to evaluate, and instead runs it’s code if the above IF and ELIF statements are not true.</a:t>
            </a:r>
          </a:p>
          <a:p>
            <a:r>
              <a:rPr lang="en-US" dirty="0"/>
              <a:t>IF, ELIF, and ELSE statements are all followed by a colon : at the end, and the blocks of code they would run are indented 4 spaces. This is where python’s spacing comes into play.</a:t>
            </a:r>
          </a:p>
          <a:p>
            <a:r>
              <a:rPr lang="en-US" dirty="0"/>
              <a:t>ONLY ONE of the blocks of code in a IF/ELIF/ELSE will run. In the previous example, only one of the print statements will ever get executed each time the program is run.</a:t>
            </a:r>
          </a:p>
        </p:txBody>
      </p:sp>
      <p:pic>
        <p:nvPicPr>
          <p:cNvPr id="6" name="Picture 5"/>
          <p:cNvPicPr>
            <a:picLocks noChangeAspect="1"/>
          </p:cNvPicPr>
          <p:nvPr/>
        </p:nvPicPr>
        <p:blipFill>
          <a:blip r:embed="rId2"/>
          <a:stretch>
            <a:fillRect/>
          </a:stretch>
        </p:blipFill>
        <p:spPr>
          <a:xfrm>
            <a:off x="7541571" y="1366262"/>
            <a:ext cx="3923112" cy="3972356"/>
          </a:xfrm>
          <a:prstGeom prst="rect">
            <a:avLst/>
          </a:prstGeom>
        </p:spPr>
      </p:pic>
    </p:spTree>
    <p:extLst>
      <p:ext uri="{BB962C8B-B14F-4D97-AF65-F5344CB8AC3E}">
        <p14:creationId xmlns:p14="http://schemas.microsoft.com/office/powerpoint/2010/main" val="273077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	</a:t>
            </a:r>
          </a:p>
        </p:txBody>
      </p:sp>
      <p:sp>
        <p:nvSpPr>
          <p:cNvPr id="3" name="Content Placeholder 2"/>
          <p:cNvSpPr>
            <a:spLocks noGrp="1"/>
          </p:cNvSpPr>
          <p:nvPr>
            <p:ph idx="1"/>
          </p:nvPr>
        </p:nvSpPr>
        <p:spPr>
          <a:xfrm>
            <a:off x="677334" y="1405580"/>
            <a:ext cx="10840750" cy="5003609"/>
          </a:xfrm>
        </p:spPr>
        <p:txBody>
          <a:bodyPr>
            <a:normAutofit/>
          </a:bodyPr>
          <a:lstStyle/>
          <a:p>
            <a:r>
              <a:rPr lang="en-US" dirty="0"/>
              <a:t>Write a program called </a:t>
            </a:r>
            <a:r>
              <a:rPr lang="en-US" u="sng" dirty="0" err="1"/>
              <a:t>SimpleCalc</a:t>
            </a:r>
            <a:r>
              <a:rPr lang="en-US" dirty="0"/>
              <a:t> that will take two numbers as input, as well as a “+”, or a “-” . You will get these inputs using three separate input statements, and store them using three separate variables. </a:t>
            </a:r>
          </a:p>
          <a:p>
            <a:r>
              <a:rPr lang="en-US" dirty="0"/>
              <a:t>The program will then look at the last input (the + -) and using if statements decide whether to add the two numerical inputs, or subtract them and print out the result. If the third input is neither of these, it will print “idk”</a:t>
            </a:r>
          </a:p>
          <a:p>
            <a:r>
              <a:rPr lang="en-US" dirty="0"/>
              <a:t>DON’T FORGET TO CAST YOUR INPUT AND COMMENT YOUR CODE</a:t>
            </a:r>
          </a:p>
          <a:p>
            <a:r>
              <a:rPr lang="en-US" dirty="0"/>
              <a:t>ALGORITHM:</a:t>
            </a:r>
          </a:p>
          <a:p>
            <a:pPr lvl="1">
              <a:buFont typeface="+mj-lt"/>
              <a:buAutoNum type="arabicPeriod"/>
            </a:pPr>
            <a:r>
              <a:rPr lang="en-US" dirty="0"/>
              <a:t>Prompt user for input of 1</a:t>
            </a:r>
            <a:r>
              <a:rPr lang="en-US" baseline="30000" dirty="0"/>
              <a:t>st</a:t>
            </a:r>
            <a:r>
              <a:rPr lang="en-US" dirty="0"/>
              <a:t> number, cast it</a:t>
            </a:r>
          </a:p>
          <a:p>
            <a:pPr lvl="1">
              <a:buFont typeface="+mj-lt"/>
              <a:buAutoNum type="arabicPeriod"/>
            </a:pPr>
            <a:r>
              <a:rPr lang="en-US" dirty="0"/>
              <a:t>Prompt user for input of 2</a:t>
            </a:r>
            <a:r>
              <a:rPr lang="en-US" baseline="30000" dirty="0"/>
              <a:t>nd</a:t>
            </a:r>
            <a:r>
              <a:rPr lang="en-US" dirty="0"/>
              <a:t> number, cast it</a:t>
            </a:r>
          </a:p>
          <a:p>
            <a:pPr lvl="1">
              <a:buFont typeface="+mj-lt"/>
              <a:buAutoNum type="arabicPeriod"/>
            </a:pPr>
            <a:r>
              <a:rPr lang="en-US" dirty="0"/>
              <a:t>Prompt user for input of +, - </a:t>
            </a:r>
          </a:p>
          <a:p>
            <a:pPr lvl="1">
              <a:buFont typeface="+mj-lt"/>
              <a:buAutoNum type="arabicPeriod"/>
            </a:pPr>
            <a:r>
              <a:rPr lang="en-US" dirty="0"/>
              <a:t>Decide whether to add, subtract using if and </a:t>
            </a:r>
            <a:r>
              <a:rPr lang="en-US" dirty="0" err="1"/>
              <a:t>elif</a:t>
            </a:r>
            <a:r>
              <a:rPr lang="en-US" dirty="0"/>
              <a:t> statements</a:t>
            </a:r>
          </a:p>
          <a:p>
            <a:pPr lvl="1">
              <a:buFont typeface="+mj-lt"/>
              <a:buAutoNum type="arabicPeriod"/>
            </a:pPr>
            <a:r>
              <a:rPr lang="en-US" dirty="0"/>
              <a:t>Otherwise (else) print “idk”</a:t>
            </a:r>
          </a:p>
        </p:txBody>
      </p:sp>
    </p:spTree>
    <p:extLst>
      <p:ext uri="{BB962C8B-B14F-4D97-AF65-F5344CB8AC3E}">
        <p14:creationId xmlns:p14="http://schemas.microsoft.com/office/powerpoint/2010/main" val="107524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	</a:t>
            </a:r>
          </a:p>
        </p:txBody>
      </p:sp>
      <p:sp>
        <p:nvSpPr>
          <p:cNvPr id="3" name="Content Placeholder 2"/>
          <p:cNvSpPr>
            <a:spLocks noGrp="1"/>
          </p:cNvSpPr>
          <p:nvPr>
            <p:ph idx="1"/>
          </p:nvPr>
        </p:nvSpPr>
        <p:spPr>
          <a:xfrm>
            <a:off x="538788" y="1375498"/>
            <a:ext cx="8596668" cy="3880773"/>
          </a:xfrm>
        </p:spPr>
        <p:txBody>
          <a:bodyPr/>
          <a:lstStyle/>
          <a:p>
            <a:r>
              <a:rPr lang="en-US" dirty="0"/>
              <a:t>Pretty simple, WHILE something is true , do this stuff</a:t>
            </a:r>
          </a:p>
          <a:p>
            <a:r>
              <a:rPr lang="en-US" dirty="0"/>
              <a:t>A WHILE loop keeps executing the same block of code over and over until it’s Boolean expression is false.</a:t>
            </a:r>
          </a:p>
          <a:p>
            <a:r>
              <a:rPr lang="en-US" dirty="0"/>
              <a:t>While loops are generally used when you don’t know or aren’t sure how many times you will need to execute a block of code.</a:t>
            </a:r>
          </a:p>
        </p:txBody>
      </p:sp>
      <p:sp>
        <p:nvSpPr>
          <p:cNvPr id="5" name="TextBox 4"/>
          <p:cNvSpPr txBox="1"/>
          <p:nvPr/>
        </p:nvSpPr>
        <p:spPr>
          <a:xfrm>
            <a:off x="7104000" y="3771036"/>
            <a:ext cx="3685054" cy="1754326"/>
          </a:xfrm>
          <a:prstGeom prst="rect">
            <a:avLst/>
          </a:prstGeom>
          <a:noFill/>
        </p:spPr>
        <p:txBody>
          <a:bodyPr wrap="square" rtlCol="0">
            <a:spAutoFit/>
          </a:bodyPr>
          <a:lstStyle/>
          <a:p>
            <a:r>
              <a:rPr lang="en-US" dirty="0"/>
              <a:t>The while loop also adheres to python’s 4 space indentation for the block of code it will run. Anything that is NOT indented is considered not to be part of the loop</a:t>
            </a:r>
          </a:p>
        </p:txBody>
      </p:sp>
      <p:pic>
        <p:nvPicPr>
          <p:cNvPr id="4" name="Picture 3"/>
          <p:cNvPicPr>
            <a:picLocks noChangeAspect="1"/>
          </p:cNvPicPr>
          <p:nvPr/>
        </p:nvPicPr>
        <p:blipFill>
          <a:blip r:embed="rId2"/>
          <a:stretch>
            <a:fillRect/>
          </a:stretch>
        </p:blipFill>
        <p:spPr>
          <a:xfrm>
            <a:off x="677334" y="3213726"/>
            <a:ext cx="6181725" cy="2695575"/>
          </a:xfrm>
          <a:prstGeom prst="rect">
            <a:avLst/>
          </a:prstGeom>
        </p:spPr>
      </p:pic>
    </p:spTree>
    <p:extLst>
      <p:ext uri="{BB962C8B-B14F-4D97-AF65-F5344CB8AC3E}">
        <p14:creationId xmlns:p14="http://schemas.microsoft.com/office/powerpoint/2010/main" val="401150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pitfall	</a:t>
            </a:r>
          </a:p>
        </p:txBody>
      </p:sp>
      <p:sp>
        <p:nvSpPr>
          <p:cNvPr id="3" name="Content Placeholder 2"/>
          <p:cNvSpPr>
            <a:spLocks noGrp="1"/>
          </p:cNvSpPr>
          <p:nvPr>
            <p:ph idx="1"/>
          </p:nvPr>
        </p:nvSpPr>
        <p:spPr/>
        <p:txBody>
          <a:bodyPr/>
          <a:lstStyle/>
          <a:p>
            <a:r>
              <a:rPr lang="en-US" dirty="0"/>
              <a:t>An infinite while loop is a while loop that never terminates. It continues to run its block of code because the Boolean expression it evaluates is always true.</a:t>
            </a:r>
          </a:p>
          <a:p>
            <a:r>
              <a:rPr lang="en-US" dirty="0"/>
              <a:t>Generally your computer will speed up and stuff and then yeah it can cause bad things depending on what code its running over and over.</a:t>
            </a:r>
          </a:p>
          <a:p>
            <a:r>
              <a:rPr lang="en-US" dirty="0"/>
              <a:t>Here is an example of an infinite while loop:</a:t>
            </a:r>
          </a:p>
        </p:txBody>
      </p:sp>
      <p:pic>
        <p:nvPicPr>
          <p:cNvPr id="4" name="Picture 3"/>
          <p:cNvPicPr>
            <a:picLocks noChangeAspect="1"/>
          </p:cNvPicPr>
          <p:nvPr/>
        </p:nvPicPr>
        <p:blipFill>
          <a:blip r:embed="rId2"/>
          <a:stretch>
            <a:fillRect/>
          </a:stretch>
        </p:blipFill>
        <p:spPr>
          <a:xfrm>
            <a:off x="1079413" y="4281289"/>
            <a:ext cx="7385659" cy="1380602"/>
          </a:xfrm>
          <a:prstGeom prst="rect">
            <a:avLst/>
          </a:prstGeom>
        </p:spPr>
      </p:pic>
    </p:spTree>
    <p:extLst>
      <p:ext uri="{BB962C8B-B14F-4D97-AF65-F5344CB8AC3E}">
        <p14:creationId xmlns:p14="http://schemas.microsoft.com/office/powerpoint/2010/main" val="42476065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497</TotalTime>
  <Words>1730</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If statements and Loops</vt:lpstr>
      <vt:lpstr>More Data Types </vt:lpstr>
      <vt:lpstr>The IF statement </vt:lpstr>
      <vt:lpstr>The ELIF statement</vt:lpstr>
      <vt:lpstr>The ELSE statement </vt:lpstr>
      <vt:lpstr>Remember…</vt:lpstr>
      <vt:lpstr>Try it out </vt:lpstr>
      <vt:lpstr>WHILE loops </vt:lpstr>
      <vt:lpstr>WHILE loop pitfall </vt:lpstr>
      <vt:lpstr>FOR loop </vt:lpstr>
      <vt:lpstr>FOR loop</vt:lpstr>
      <vt:lpstr>Try it out </vt:lpstr>
      <vt:lpstr>PowerPoint Presentation</vt:lpstr>
      <vt:lpstr>SecretMessage </vt:lpstr>
      <vt:lpstr>Algorithm </vt:lpstr>
      <vt:lpstr>ASCII Values </vt:lpstr>
      <vt:lpstr>Array Indexing </vt:lpstr>
      <vt:lpstr>The ENCRYPTION Algorithm </vt:lpstr>
      <vt:lpstr>The DECRYPTION Algorithm </vt:lpstr>
      <vt:lpstr>The DECRYPTION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Dane Lowrey</dc:creator>
  <cp:lastModifiedBy>Dane Lowrey</cp:lastModifiedBy>
  <cp:revision>17</cp:revision>
  <dcterms:created xsi:type="dcterms:W3CDTF">2017-02-15T21:33:37Z</dcterms:created>
  <dcterms:modified xsi:type="dcterms:W3CDTF">2017-02-23T22:53:49Z</dcterms:modified>
</cp:coreProperties>
</file>