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Functions</a:t>
            </a:r>
          </a:p>
        </p:txBody>
      </p:sp>
      <p:sp>
        <p:nvSpPr>
          <p:cNvPr id="3" name="Subtitle 2"/>
          <p:cNvSpPr>
            <a:spLocks noGrp="1"/>
          </p:cNvSpPr>
          <p:nvPr>
            <p:ph type="subTitle" idx="1"/>
          </p:nvPr>
        </p:nvSpPr>
        <p:spPr/>
        <p:txBody>
          <a:bodyPr/>
          <a:lstStyle/>
          <a:p>
            <a:r>
              <a:rPr lang="en-US" dirty="0"/>
              <a:t>Intro to Programming in Python</a:t>
            </a:r>
          </a:p>
        </p:txBody>
      </p:sp>
    </p:spTree>
    <p:extLst>
      <p:ext uri="{BB962C8B-B14F-4D97-AF65-F5344CB8AC3E}">
        <p14:creationId xmlns:p14="http://schemas.microsoft.com/office/powerpoint/2010/main" val="270013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759" r="2" b="2"/>
          <a:stretch/>
        </p:blipFill>
        <p:spPr>
          <a:xfrm>
            <a:off x="4975668" y="787731"/>
            <a:ext cx="6478720" cy="5697045"/>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Remove Vowels	</a:t>
            </a:r>
          </a:p>
        </p:txBody>
      </p:sp>
      <p:sp>
        <p:nvSpPr>
          <p:cNvPr id="3" name="Content Placeholder 2"/>
          <p:cNvSpPr>
            <a:spLocks noGrp="1"/>
          </p:cNvSpPr>
          <p:nvPr>
            <p:ph idx="1"/>
          </p:nvPr>
        </p:nvSpPr>
        <p:spPr>
          <a:xfrm>
            <a:off x="677334" y="2160589"/>
            <a:ext cx="3957349" cy="3880773"/>
          </a:xfrm>
        </p:spPr>
        <p:txBody>
          <a:bodyPr>
            <a:normAutofit/>
          </a:bodyPr>
          <a:lstStyle/>
          <a:p>
            <a:r>
              <a:rPr lang="en-US" dirty="0"/>
              <a:t>Our final program looks like this:</a:t>
            </a:r>
          </a:p>
          <a:p>
            <a:r>
              <a:rPr lang="en-US" dirty="0"/>
              <a:t>NOTE, the function MUST be defined before it can be used! If your function definition is below what uses it, it won’t work! The computer does not know what it is yet!</a:t>
            </a:r>
          </a:p>
          <a:p>
            <a:endParaRPr lang="en-US" dirty="0"/>
          </a:p>
          <a:p>
            <a:r>
              <a:rPr lang="en-US" dirty="0"/>
              <a:t>Run the Remove Vowels.py file and test it out</a:t>
            </a:r>
          </a:p>
        </p:txBody>
      </p:sp>
    </p:spTree>
    <p:extLst>
      <p:ext uri="{BB962C8B-B14F-4D97-AF65-F5344CB8AC3E}">
        <p14:creationId xmlns:p14="http://schemas.microsoft.com/office/powerpoint/2010/main" val="393659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 Values</a:t>
            </a:r>
          </a:p>
        </p:txBody>
      </p:sp>
      <p:sp>
        <p:nvSpPr>
          <p:cNvPr id="3" name="Content Placeholder 2"/>
          <p:cNvSpPr>
            <a:spLocks noGrp="1"/>
          </p:cNvSpPr>
          <p:nvPr>
            <p:ph idx="1"/>
          </p:nvPr>
        </p:nvSpPr>
        <p:spPr/>
        <p:txBody>
          <a:bodyPr/>
          <a:lstStyle/>
          <a:p>
            <a:r>
              <a:rPr lang="en-US" dirty="0"/>
              <a:t>ASCII stands for American Standard Code for Information Interchange</a:t>
            </a:r>
          </a:p>
          <a:p>
            <a:r>
              <a:rPr lang="en-US" dirty="0"/>
              <a:t>ASCII values are how a computer tells what an ‘a’ or a ‘b’ or a ‘c’ or a ‘1’ are. (Computers only truly know charged or not charged)</a:t>
            </a:r>
          </a:p>
          <a:p>
            <a:r>
              <a:rPr lang="en-US" dirty="0"/>
              <a:t>When you type ‘Dane’ into a word doc, the computer associates each character with a numerical value in an ASCII table. ‘Dane’ in ASCII is: 68 97 110 101</a:t>
            </a:r>
          </a:p>
          <a:p>
            <a:r>
              <a:rPr lang="en-US" dirty="0"/>
              <a:t>The computer really stores these numbers as 0’s and 1’s in binary representing these values, but that’s a different subject and you don’t need to understand it now.</a:t>
            </a:r>
          </a:p>
          <a:p>
            <a:endParaRPr lang="en-US" dirty="0"/>
          </a:p>
        </p:txBody>
      </p:sp>
    </p:spTree>
    <p:extLst>
      <p:ext uri="{BB962C8B-B14F-4D97-AF65-F5344CB8AC3E}">
        <p14:creationId xmlns:p14="http://schemas.microsoft.com/office/powerpoint/2010/main" val="220750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 Values Chart</a:t>
            </a:r>
          </a:p>
        </p:txBody>
      </p:sp>
      <p:sp>
        <p:nvSpPr>
          <p:cNvPr id="3" name="Content Placeholder 2"/>
          <p:cNvSpPr>
            <a:spLocks noGrp="1"/>
          </p:cNvSpPr>
          <p:nvPr>
            <p:ph idx="1"/>
          </p:nvPr>
        </p:nvSpPr>
        <p:spPr>
          <a:xfrm>
            <a:off x="677334" y="1270000"/>
            <a:ext cx="8596668" cy="3880773"/>
          </a:xfrm>
        </p:spPr>
        <p:txBody>
          <a:bodyPr/>
          <a:lstStyle/>
          <a:p>
            <a:r>
              <a:rPr lang="en-US" dirty="0"/>
              <a:t>Here is a chart of characters and their associated ASCII values</a:t>
            </a:r>
          </a:p>
        </p:txBody>
      </p:sp>
      <p:pic>
        <p:nvPicPr>
          <p:cNvPr id="1030" name="Picture 6" descr="http://touque.ca/EC/students/LiM/Definition_Images/ASCI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318" y="1794492"/>
            <a:ext cx="6238875"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50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ASCII values in python	</a:t>
            </a:r>
          </a:p>
        </p:txBody>
      </p:sp>
      <p:sp>
        <p:nvSpPr>
          <p:cNvPr id="3" name="Content Placeholder 2"/>
          <p:cNvSpPr>
            <a:spLocks noGrp="1"/>
          </p:cNvSpPr>
          <p:nvPr>
            <p:ph idx="1"/>
          </p:nvPr>
        </p:nvSpPr>
        <p:spPr>
          <a:xfrm>
            <a:off x="677334" y="1270000"/>
            <a:ext cx="8596668" cy="3880773"/>
          </a:xfrm>
        </p:spPr>
        <p:txBody>
          <a:bodyPr/>
          <a:lstStyle/>
          <a:p>
            <a:r>
              <a:rPr lang="en-US" dirty="0"/>
              <a:t>Python has another built in function to get the ASCII value of an alphanumeric character (a-z, A-Z, 0-9, symbols)</a:t>
            </a:r>
          </a:p>
          <a:p>
            <a:r>
              <a:rPr lang="en-US" dirty="0"/>
              <a:t>the </a:t>
            </a:r>
            <a:r>
              <a:rPr lang="en-US" b="1" dirty="0" err="1"/>
              <a:t>ord</a:t>
            </a:r>
            <a:r>
              <a:rPr lang="en-US" b="1" dirty="0"/>
              <a:t>()</a:t>
            </a:r>
            <a:r>
              <a:rPr lang="en-US" dirty="0"/>
              <a:t> function will take in a character and return its asci value as an integer.</a:t>
            </a:r>
          </a:p>
          <a:p>
            <a:r>
              <a:rPr lang="en-US" dirty="0"/>
              <a:t>Here is a simple example:</a:t>
            </a:r>
          </a:p>
          <a:p>
            <a:endParaRPr lang="en-US" dirty="0"/>
          </a:p>
        </p:txBody>
      </p:sp>
      <p:pic>
        <p:nvPicPr>
          <p:cNvPr id="4" name="Picture 3"/>
          <p:cNvPicPr>
            <a:picLocks noChangeAspect="1"/>
          </p:cNvPicPr>
          <p:nvPr/>
        </p:nvPicPr>
        <p:blipFill>
          <a:blip r:embed="rId2"/>
          <a:stretch>
            <a:fillRect/>
          </a:stretch>
        </p:blipFill>
        <p:spPr>
          <a:xfrm>
            <a:off x="1205107" y="3023117"/>
            <a:ext cx="5904820" cy="3640403"/>
          </a:xfrm>
          <a:prstGeom prst="rect">
            <a:avLst/>
          </a:prstGeom>
        </p:spPr>
      </p:pic>
    </p:spTree>
    <p:extLst>
      <p:ext uri="{BB962C8B-B14F-4D97-AF65-F5344CB8AC3E}">
        <p14:creationId xmlns:p14="http://schemas.microsoft.com/office/powerpoint/2010/main" val="3224794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 Message</a:t>
            </a:r>
          </a:p>
        </p:txBody>
      </p:sp>
      <p:sp>
        <p:nvSpPr>
          <p:cNvPr id="3" name="Content Placeholder 2"/>
          <p:cNvSpPr>
            <a:spLocks noGrp="1"/>
          </p:cNvSpPr>
          <p:nvPr>
            <p:ph idx="1"/>
          </p:nvPr>
        </p:nvSpPr>
        <p:spPr/>
        <p:txBody>
          <a:bodyPr/>
          <a:lstStyle/>
          <a:p>
            <a:r>
              <a:rPr lang="en-US" dirty="0"/>
              <a:t>Our program will take a message, and convert each character to its corresponding ASCII value to ‘encrypt’ it. </a:t>
            </a:r>
          </a:p>
          <a:p>
            <a:r>
              <a:rPr lang="en-US" dirty="0"/>
              <a:t>Our program will also take a message in ASCII value and convert each value to its corresponding character to ‘decrypt’ it.</a:t>
            </a:r>
          </a:p>
          <a:p>
            <a:r>
              <a:rPr lang="en-US" dirty="0"/>
              <a:t>we will need TWO functions, one for encryption and one for decryption. </a:t>
            </a:r>
          </a:p>
          <a:p>
            <a:pPr marL="0" indent="0">
              <a:buNone/>
            </a:pPr>
            <a:endParaRPr lang="en-US" dirty="0"/>
          </a:p>
        </p:txBody>
      </p:sp>
    </p:spTree>
    <p:extLst>
      <p:ext uri="{BB962C8B-B14F-4D97-AF65-F5344CB8AC3E}">
        <p14:creationId xmlns:p14="http://schemas.microsoft.com/office/powerpoint/2010/main" val="92126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 Message	</a:t>
            </a:r>
          </a:p>
        </p:txBody>
      </p:sp>
      <p:sp>
        <p:nvSpPr>
          <p:cNvPr id="3" name="Content Placeholder 2"/>
          <p:cNvSpPr>
            <a:spLocks noGrp="1"/>
          </p:cNvSpPr>
          <p:nvPr>
            <p:ph idx="1"/>
          </p:nvPr>
        </p:nvSpPr>
        <p:spPr/>
        <p:txBody>
          <a:bodyPr/>
          <a:lstStyle/>
          <a:p>
            <a:r>
              <a:rPr lang="en-US" dirty="0"/>
              <a:t>Write a program that will take as input a message from the user, as well as a ‘1’ for encryption, and a ‘2’ for decryption, and based off the second input will encrypt or decrypt the user’s message and print it out.</a:t>
            </a:r>
          </a:p>
          <a:p>
            <a:r>
              <a:rPr lang="en-US" dirty="0"/>
              <a:t>ALGORITHM:</a:t>
            </a:r>
          </a:p>
          <a:p>
            <a:pPr marL="800100" lvl="1" indent="-342900">
              <a:buFont typeface="+mj-lt"/>
              <a:buAutoNum type="arabicPeriod"/>
            </a:pPr>
            <a:r>
              <a:rPr lang="en-US" dirty="0"/>
              <a:t>Get message as input from user</a:t>
            </a:r>
          </a:p>
          <a:p>
            <a:pPr marL="800100" lvl="1" indent="-342900">
              <a:buFont typeface="+mj-lt"/>
              <a:buAutoNum type="arabicPeriod"/>
            </a:pPr>
            <a:r>
              <a:rPr lang="en-US" dirty="0"/>
              <a:t>get 1 (encrypt) or 2 (decrypt) as input from user</a:t>
            </a:r>
          </a:p>
          <a:p>
            <a:pPr marL="800100" lvl="1" indent="-342900">
              <a:buFont typeface="+mj-lt"/>
              <a:buAutoNum type="arabicPeriod"/>
            </a:pPr>
            <a:r>
              <a:rPr lang="en-US" dirty="0"/>
              <a:t>if the user selected 1, encrypt the message</a:t>
            </a:r>
          </a:p>
          <a:p>
            <a:pPr marL="800100" lvl="1" indent="-342900">
              <a:buFont typeface="+mj-lt"/>
              <a:buAutoNum type="arabicPeriod"/>
            </a:pPr>
            <a:r>
              <a:rPr lang="en-US" dirty="0"/>
              <a:t>else if the user selected 2, decrypt the message</a:t>
            </a:r>
          </a:p>
          <a:p>
            <a:pPr marL="800100" lvl="1" indent="-342900">
              <a:buFont typeface="+mj-lt"/>
              <a:buAutoNum type="arabicPeriod"/>
            </a:pPr>
            <a:r>
              <a:rPr lang="en-US" dirty="0"/>
              <a:t>else, make the message an error message</a:t>
            </a:r>
          </a:p>
          <a:p>
            <a:pPr marL="800100" lvl="1" indent="-342900">
              <a:buFont typeface="+mj-lt"/>
              <a:buAutoNum type="arabicPeriod"/>
            </a:pPr>
            <a:r>
              <a:rPr lang="en-US" dirty="0"/>
              <a:t>print out the resulting message</a:t>
            </a:r>
          </a:p>
        </p:txBody>
      </p:sp>
    </p:spTree>
    <p:extLst>
      <p:ext uri="{BB962C8B-B14F-4D97-AF65-F5344CB8AC3E}">
        <p14:creationId xmlns:p14="http://schemas.microsoft.com/office/powerpoint/2010/main" val="230207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43120" y="2299290"/>
            <a:ext cx="6597989" cy="2851208"/>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Secret Message</a:t>
            </a:r>
          </a:p>
        </p:txBody>
      </p:sp>
      <p:sp>
        <p:nvSpPr>
          <p:cNvPr id="3" name="Content Placeholder 2"/>
          <p:cNvSpPr>
            <a:spLocks noGrp="1"/>
          </p:cNvSpPr>
          <p:nvPr>
            <p:ph idx="1"/>
          </p:nvPr>
        </p:nvSpPr>
        <p:spPr>
          <a:xfrm>
            <a:off x="677334" y="2160589"/>
            <a:ext cx="3957349" cy="3749323"/>
          </a:xfrm>
        </p:spPr>
        <p:txBody>
          <a:bodyPr>
            <a:normAutofit/>
          </a:bodyPr>
          <a:lstStyle/>
          <a:p>
            <a:r>
              <a:rPr lang="en-US" dirty="0"/>
              <a:t>Lets write everything for our program except for the functions. For now, we will just declare the functions and leave the bodies empty at the top of our program.</a:t>
            </a:r>
          </a:p>
          <a:p>
            <a:r>
              <a:rPr lang="en-US" dirty="0"/>
              <a:t>Create a new python file called ‘Secret Message’</a:t>
            </a:r>
          </a:p>
          <a:p>
            <a:r>
              <a:rPr lang="en-US" dirty="0"/>
              <a:t>Add the function definitions for </a:t>
            </a:r>
            <a:r>
              <a:rPr lang="en-US" b="1" dirty="0"/>
              <a:t>encrypt</a:t>
            </a:r>
            <a:r>
              <a:rPr lang="en-US" dirty="0"/>
              <a:t> and </a:t>
            </a:r>
            <a:r>
              <a:rPr lang="en-US" b="1" dirty="0"/>
              <a:t>decrypt</a:t>
            </a:r>
          </a:p>
          <a:p>
            <a:endParaRPr lang="en-US" b="1" dirty="0"/>
          </a:p>
          <a:p>
            <a:endParaRPr lang="en-US" b="1" dirty="0"/>
          </a:p>
          <a:p>
            <a:endParaRPr lang="en-US" b="1" dirty="0"/>
          </a:p>
          <a:p>
            <a:pPr marL="0" indent="0">
              <a:buNone/>
            </a:pPr>
            <a:endParaRPr lang="en-US" b="1" dirty="0"/>
          </a:p>
        </p:txBody>
      </p:sp>
    </p:spTree>
    <p:extLst>
      <p:ext uri="{BB962C8B-B14F-4D97-AF65-F5344CB8AC3E}">
        <p14:creationId xmlns:p14="http://schemas.microsoft.com/office/powerpoint/2010/main" val="84148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 Message	</a:t>
            </a:r>
          </a:p>
        </p:txBody>
      </p:sp>
      <p:sp>
        <p:nvSpPr>
          <p:cNvPr id="3" name="Content Placeholder 2"/>
          <p:cNvSpPr>
            <a:spLocks noGrp="1"/>
          </p:cNvSpPr>
          <p:nvPr>
            <p:ph idx="1"/>
          </p:nvPr>
        </p:nvSpPr>
        <p:spPr/>
        <p:txBody>
          <a:bodyPr/>
          <a:lstStyle/>
          <a:p>
            <a:r>
              <a:rPr lang="en-US" dirty="0"/>
              <a:t>Now lets follow our original algorithm to write the basic steps of the program</a:t>
            </a:r>
          </a:p>
          <a:p>
            <a:r>
              <a:rPr lang="en-US" dirty="0"/>
              <a:t>ALGORITHM:</a:t>
            </a:r>
          </a:p>
          <a:p>
            <a:pPr marL="800100" lvl="1" indent="-342900">
              <a:buFont typeface="+mj-lt"/>
              <a:buAutoNum type="arabicPeriod"/>
            </a:pPr>
            <a:r>
              <a:rPr lang="en-US" dirty="0"/>
              <a:t>Get message as input from user</a:t>
            </a:r>
          </a:p>
          <a:p>
            <a:pPr marL="800100" lvl="1" indent="-342900">
              <a:buFont typeface="+mj-lt"/>
              <a:buAutoNum type="arabicPeriod"/>
            </a:pPr>
            <a:r>
              <a:rPr lang="en-US" dirty="0"/>
              <a:t>get 1 (encrypt) or 2 (decrypt) as input from user</a:t>
            </a:r>
          </a:p>
          <a:p>
            <a:pPr marL="800100" lvl="1" indent="-342900">
              <a:buFont typeface="+mj-lt"/>
              <a:buAutoNum type="arabicPeriod"/>
            </a:pPr>
            <a:r>
              <a:rPr lang="en-US" dirty="0"/>
              <a:t>if the user selected 1, encrypt the message</a:t>
            </a:r>
          </a:p>
          <a:p>
            <a:pPr marL="800100" lvl="1" indent="-342900">
              <a:buFont typeface="+mj-lt"/>
              <a:buAutoNum type="arabicPeriod"/>
            </a:pPr>
            <a:r>
              <a:rPr lang="en-US" dirty="0"/>
              <a:t>else if the user selected 2, decrypt the message</a:t>
            </a:r>
          </a:p>
          <a:p>
            <a:pPr marL="800100" lvl="1" indent="-342900">
              <a:buFont typeface="+mj-lt"/>
              <a:buAutoNum type="arabicPeriod"/>
            </a:pPr>
            <a:r>
              <a:rPr lang="en-US" dirty="0"/>
              <a:t>else, make the message an error</a:t>
            </a:r>
          </a:p>
          <a:p>
            <a:pPr marL="800100" lvl="1" indent="-342900">
              <a:buFont typeface="+mj-lt"/>
              <a:buAutoNum type="arabicPeriod"/>
            </a:pPr>
            <a:r>
              <a:rPr lang="en-US" dirty="0"/>
              <a:t>print out the resulting message</a:t>
            </a:r>
          </a:p>
          <a:p>
            <a:endParaRPr lang="en-US" dirty="0"/>
          </a:p>
          <a:p>
            <a:endParaRPr lang="en-US" dirty="0"/>
          </a:p>
        </p:txBody>
      </p:sp>
    </p:spTree>
    <p:extLst>
      <p:ext uri="{BB962C8B-B14F-4D97-AF65-F5344CB8AC3E}">
        <p14:creationId xmlns:p14="http://schemas.microsoft.com/office/powerpoint/2010/main" val="462058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 Message</a:t>
            </a:r>
          </a:p>
        </p:txBody>
      </p:sp>
      <p:sp>
        <p:nvSpPr>
          <p:cNvPr id="3" name="Content Placeholder 2"/>
          <p:cNvSpPr>
            <a:spLocks noGrp="1"/>
          </p:cNvSpPr>
          <p:nvPr>
            <p:ph idx="1"/>
          </p:nvPr>
        </p:nvSpPr>
        <p:spPr/>
        <p:txBody>
          <a:bodyPr/>
          <a:lstStyle/>
          <a:p>
            <a:pPr>
              <a:buFont typeface="+mj-lt"/>
              <a:buAutoNum type="arabicPeriod"/>
            </a:pPr>
            <a:r>
              <a:rPr lang="en-US" dirty="0"/>
              <a:t>Get message as input from user, store in a variable.</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r>
              <a:rPr lang="en-US" dirty="0"/>
              <a:t>Get option (1 or 2) as input from user, store in variable</a:t>
            </a:r>
          </a:p>
        </p:txBody>
      </p:sp>
      <p:pic>
        <p:nvPicPr>
          <p:cNvPr id="4" name="Picture 3"/>
          <p:cNvPicPr>
            <a:picLocks noChangeAspect="1"/>
          </p:cNvPicPr>
          <p:nvPr/>
        </p:nvPicPr>
        <p:blipFill>
          <a:blip r:embed="rId2"/>
          <a:stretch>
            <a:fillRect/>
          </a:stretch>
        </p:blipFill>
        <p:spPr>
          <a:xfrm>
            <a:off x="893209" y="2732887"/>
            <a:ext cx="7971773" cy="857599"/>
          </a:xfrm>
          <a:prstGeom prst="rect">
            <a:avLst/>
          </a:prstGeom>
        </p:spPr>
      </p:pic>
      <p:pic>
        <p:nvPicPr>
          <p:cNvPr id="5" name="Picture 4"/>
          <p:cNvPicPr>
            <a:picLocks noChangeAspect="1"/>
          </p:cNvPicPr>
          <p:nvPr/>
        </p:nvPicPr>
        <p:blipFill>
          <a:blip r:embed="rId3"/>
          <a:stretch>
            <a:fillRect/>
          </a:stretch>
        </p:blipFill>
        <p:spPr>
          <a:xfrm>
            <a:off x="893209" y="4940329"/>
            <a:ext cx="9888765" cy="739018"/>
          </a:xfrm>
          <a:prstGeom prst="rect">
            <a:avLst/>
          </a:prstGeom>
        </p:spPr>
      </p:pic>
    </p:spTree>
    <p:extLst>
      <p:ext uri="{BB962C8B-B14F-4D97-AF65-F5344CB8AC3E}">
        <p14:creationId xmlns:p14="http://schemas.microsoft.com/office/powerpoint/2010/main" val="200680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 Message</a:t>
            </a:r>
          </a:p>
        </p:txBody>
      </p:sp>
      <p:sp>
        <p:nvSpPr>
          <p:cNvPr id="3" name="Content Placeholder 2"/>
          <p:cNvSpPr>
            <a:spLocks noGrp="1"/>
          </p:cNvSpPr>
          <p:nvPr>
            <p:ph idx="1"/>
          </p:nvPr>
        </p:nvSpPr>
        <p:spPr>
          <a:xfrm>
            <a:off x="677334" y="1270000"/>
            <a:ext cx="8596668" cy="5374081"/>
          </a:xfrm>
        </p:spPr>
        <p:txBody>
          <a:bodyPr>
            <a:normAutofit/>
          </a:bodyPr>
          <a:lstStyle/>
          <a:p>
            <a:pPr>
              <a:buFont typeface="+mj-lt"/>
              <a:buAutoNum type="arabicPeriod"/>
            </a:pPr>
            <a:r>
              <a:rPr lang="en-US" dirty="0"/>
              <a:t>done</a:t>
            </a:r>
          </a:p>
          <a:p>
            <a:pPr>
              <a:buFont typeface="+mj-lt"/>
              <a:buAutoNum type="arabicPeriod"/>
            </a:pPr>
            <a:r>
              <a:rPr lang="en-US" dirty="0"/>
              <a:t>done</a:t>
            </a:r>
          </a:p>
          <a:p>
            <a:pPr>
              <a:buFont typeface="+mj-lt"/>
              <a:buAutoNum type="arabicPeriod"/>
            </a:pPr>
            <a:r>
              <a:rPr lang="en-US" dirty="0"/>
              <a:t>if the user selected 1, encrypt the message</a:t>
            </a:r>
          </a:p>
          <a:p>
            <a:pPr>
              <a:buFont typeface="+mj-lt"/>
              <a:buAutoNum type="arabicPeriod"/>
            </a:pPr>
            <a:r>
              <a:rPr lang="en-US" dirty="0"/>
              <a:t>else if the user selected 2, decrypt the message</a:t>
            </a:r>
          </a:p>
          <a:p>
            <a:pPr>
              <a:buFont typeface="+mj-lt"/>
              <a:buAutoNum type="arabicPeriod"/>
            </a:pPr>
            <a:r>
              <a:rPr lang="en-US" dirty="0"/>
              <a:t>otherwise, print error</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r>
              <a:rPr lang="en-US" dirty="0"/>
              <a:t>print the resulting message</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751558" y="3278180"/>
            <a:ext cx="9281976" cy="2038898"/>
          </a:xfrm>
          <a:prstGeom prst="rect">
            <a:avLst/>
          </a:prstGeom>
        </p:spPr>
      </p:pic>
      <p:pic>
        <p:nvPicPr>
          <p:cNvPr id="5" name="Picture 4"/>
          <p:cNvPicPr>
            <a:picLocks noChangeAspect="1"/>
          </p:cNvPicPr>
          <p:nvPr/>
        </p:nvPicPr>
        <p:blipFill>
          <a:blip r:embed="rId3"/>
          <a:stretch>
            <a:fillRect/>
          </a:stretch>
        </p:blipFill>
        <p:spPr>
          <a:xfrm>
            <a:off x="4340735" y="5597140"/>
            <a:ext cx="4826820" cy="766878"/>
          </a:xfrm>
          <a:prstGeom prst="rect">
            <a:avLst/>
          </a:prstGeom>
        </p:spPr>
      </p:pic>
    </p:spTree>
    <p:extLst>
      <p:ext uri="{BB962C8B-B14F-4D97-AF65-F5344CB8AC3E}">
        <p14:creationId xmlns:p14="http://schemas.microsoft.com/office/powerpoint/2010/main" val="284594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material</a:t>
            </a:r>
          </a:p>
        </p:txBody>
      </p:sp>
      <p:sp>
        <p:nvSpPr>
          <p:cNvPr id="3" name="Content Placeholder 2"/>
          <p:cNvSpPr>
            <a:spLocks noGrp="1"/>
          </p:cNvSpPr>
          <p:nvPr>
            <p:ph idx="1"/>
          </p:nvPr>
        </p:nvSpPr>
        <p:spPr/>
        <p:txBody>
          <a:bodyPr/>
          <a:lstStyle/>
          <a:p>
            <a:pPr>
              <a:buFont typeface="+mj-lt"/>
              <a:buAutoNum type="arabicPeriod"/>
            </a:pPr>
            <a:r>
              <a:rPr lang="en-US" dirty="0"/>
              <a:t>Quickly learn functions (easy)</a:t>
            </a:r>
          </a:p>
          <a:p>
            <a:pPr>
              <a:buFont typeface="+mj-lt"/>
              <a:buAutoNum type="arabicPeriod"/>
            </a:pPr>
            <a:r>
              <a:rPr lang="en-US" dirty="0"/>
              <a:t>Learn ASCII character values (easy)</a:t>
            </a:r>
          </a:p>
          <a:p>
            <a:pPr>
              <a:buFont typeface="+mj-lt"/>
              <a:buAutoNum type="arabicPeriod"/>
            </a:pPr>
            <a:r>
              <a:rPr lang="en-US" dirty="0"/>
              <a:t>Define our encryption program</a:t>
            </a:r>
          </a:p>
          <a:p>
            <a:pPr>
              <a:buFont typeface="+mj-lt"/>
              <a:buAutoNum type="arabicPeriod"/>
            </a:pPr>
            <a:r>
              <a:rPr lang="en-US" dirty="0"/>
              <a:t>Create an algorithm for our encryption program</a:t>
            </a:r>
          </a:p>
          <a:p>
            <a:pPr>
              <a:buFont typeface="+mj-lt"/>
              <a:buAutoNum type="arabicPeriod"/>
            </a:pPr>
            <a:r>
              <a:rPr lang="en-US" dirty="0"/>
              <a:t>Code our encryption program using EVERYTHING</a:t>
            </a:r>
          </a:p>
        </p:txBody>
      </p:sp>
    </p:spTree>
    <p:extLst>
      <p:ext uri="{BB962C8B-B14F-4D97-AF65-F5344CB8AC3E}">
        <p14:creationId xmlns:p14="http://schemas.microsoft.com/office/powerpoint/2010/main" val="2414400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 Message	</a:t>
            </a:r>
          </a:p>
        </p:txBody>
      </p:sp>
      <p:sp>
        <p:nvSpPr>
          <p:cNvPr id="3" name="Content Placeholder 2"/>
          <p:cNvSpPr>
            <a:spLocks noGrp="1"/>
          </p:cNvSpPr>
          <p:nvPr>
            <p:ph idx="1"/>
          </p:nvPr>
        </p:nvSpPr>
        <p:spPr/>
        <p:txBody>
          <a:bodyPr/>
          <a:lstStyle/>
          <a:p>
            <a:r>
              <a:rPr lang="en-US" dirty="0"/>
              <a:t>Now we need to write out a simple algorithm for our </a:t>
            </a:r>
            <a:r>
              <a:rPr lang="en-US" b="1" dirty="0"/>
              <a:t>encrypt</a:t>
            </a:r>
            <a:r>
              <a:rPr lang="en-US" dirty="0"/>
              <a:t> function. Help me out on the whiteboard!</a:t>
            </a:r>
          </a:p>
          <a:p>
            <a:r>
              <a:rPr lang="en-US" dirty="0"/>
              <a:t>How to design an algorithm for beginners:</a:t>
            </a:r>
          </a:p>
          <a:p>
            <a:pPr lvl="1">
              <a:buFont typeface="+mj-lt"/>
              <a:buAutoNum type="arabicPeriod"/>
            </a:pPr>
            <a:r>
              <a:rPr lang="en-US" dirty="0"/>
              <a:t>what does our algorithm need to accomplish</a:t>
            </a:r>
          </a:p>
          <a:p>
            <a:pPr lvl="1">
              <a:buFont typeface="+mj-lt"/>
              <a:buAutoNum type="arabicPeriod"/>
            </a:pPr>
            <a:r>
              <a:rPr lang="en-US" dirty="0"/>
              <a:t>what needs to be done first?</a:t>
            </a:r>
          </a:p>
          <a:p>
            <a:pPr lvl="1">
              <a:buFont typeface="+mj-lt"/>
              <a:buAutoNum type="arabicPeriod"/>
            </a:pPr>
            <a:r>
              <a:rPr lang="en-US" dirty="0"/>
              <a:t>what needs to be done second?</a:t>
            </a:r>
          </a:p>
          <a:p>
            <a:pPr lvl="1">
              <a:buFont typeface="+mj-lt"/>
              <a:buAutoNum type="arabicPeriod"/>
            </a:pPr>
            <a:r>
              <a:rPr lang="en-US" dirty="0"/>
              <a:t>what needs to be done after the first and second thing?</a:t>
            </a:r>
          </a:p>
          <a:p>
            <a:pPr lvl="1">
              <a:buFont typeface="+mj-lt"/>
              <a:buAutoNum type="arabicPeriod"/>
            </a:pPr>
            <a:r>
              <a:rPr lang="en-US" dirty="0"/>
              <a:t>what will we do at the end?</a:t>
            </a:r>
          </a:p>
        </p:txBody>
      </p:sp>
    </p:spTree>
    <p:extLst>
      <p:ext uri="{BB962C8B-B14F-4D97-AF65-F5344CB8AC3E}">
        <p14:creationId xmlns:p14="http://schemas.microsoft.com/office/powerpoint/2010/main" val="110659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 Message	</a:t>
            </a:r>
          </a:p>
        </p:txBody>
      </p:sp>
      <p:sp>
        <p:nvSpPr>
          <p:cNvPr id="3" name="Content Placeholder 2"/>
          <p:cNvSpPr>
            <a:spLocks noGrp="1"/>
          </p:cNvSpPr>
          <p:nvPr>
            <p:ph idx="1"/>
          </p:nvPr>
        </p:nvSpPr>
        <p:spPr/>
        <p:txBody>
          <a:bodyPr/>
          <a:lstStyle/>
          <a:p>
            <a:r>
              <a:rPr lang="en-US" dirty="0"/>
              <a:t>Now we need to write out a simple algorithm for our </a:t>
            </a:r>
            <a:r>
              <a:rPr lang="en-US" b="1" dirty="0"/>
              <a:t>decrypt</a:t>
            </a:r>
            <a:r>
              <a:rPr lang="en-US" dirty="0"/>
              <a:t> function. Help me out on the whiteboard!</a:t>
            </a:r>
          </a:p>
          <a:p>
            <a:r>
              <a:rPr lang="en-US" dirty="0"/>
              <a:t>How to design an algorithm for beginners:</a:t>
            </a:r>
          </a:p>
          <a:p>
            <a:pPr lvl="1">
              <a:buFont typeface="+mj-lt"/>
              <a:buAutoNum type="arabicPeriod"/>
            </a:pPr>
            <a:r>
              <a:rPr lang="en-US" dirty="0"/>
              <a:t>what does our algorithm need to accomplish</a:t>
            </a:r>
          </a:p>
          <a:p>
            <a:pPr lvl="1">
              <a:buFont typeface="+mj-lt"/>
              <a:buAutoNum type="arabicPeriod"/>
            </a:pPr>
            <a:r>
              <a:rPr lang="en-US" dirty="0"/>
              <a:t>what needs to be done first?</a:t>
            </a:r>
          </a:p>
          <a:p>
            <a:pPr lvl="1">
              <a:buFont typeface="+mj-lt"/>
              <a:buAutoNum type="arabicPeriod"/>
            </a:pPr>
            <a:r>
              <a:rPr lang="en-US" dirty="0"/>
              <a:t>what needs to be done second?</a:t>
            </a:r>
          </a:p>
          <a:p>
            <a:pPr lvl="1">
              <a:buFont typeface="+mj-lt"/>
              <a:buAutoNum type="arabicPeriod"/>
            </a:pPr>
            <a:r>
              <a:rPr lang="en-US" dirty="0"/>
              <a:t>what needs to be done after the first and second thing?</a:t>
            </a:r>
          </a:p>
          <a:p>
            <a:pPr lvl="1">
              <a:buFont typeface="+mj-lt"/>
              <a:buAutoNum type="arabicPeriod"/>
            </a:pPr>
            <a:r>
              <a:rPr lang="en-US" dirty="0"/>
              <a:t>what will we do at the end?</a:t>
            </a:r>
          </a:p>
          <a:p>
            <a:endParaRPr lang="en-US" dirty="0"/>
          </a:p>
        </p:txBody>
      </p:sp>
    </p:spTree>
    <p:extLst>
      <p:ext uri="{BB962C8B-B14F-4D97-AF65-F5344CB8AC3E}">
        <p14:creationId xmlns:p14="http://schemas.microsoft.com/office/powerpoint/2010/main" val="377329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 Message	</a:t>
            </a:r>
          </a:p>
        </p:txBody>
      </p:sp>
      <p:sp>
        <p:nvSpPr>
          <p:cNvPr id="3" name="Content Placeholder 2"/>
          <p:cNvSpPr>
            <a:spLocks noGrp="1"/>
          </p:cNvSpPr>
          <p:nvPr>
            <p:ph idx="1"/>
          </p:nvPr>
        </p:nvSpPr>
        <p:spPr/>
        <p:txBody>
          <a:bodyPr/>
          <a:lstStyle/>
          <a:p>
            <a:r>
              <a:rPr lang="en-US" dirty="0"/>
              <a:t>Encryption Algorithm for </a:t>
            </a:r>
            <a:r>
              <a:rPr lang="en-US" b="1" dirty="0"/>
              <a:t>encrypt</a:t>
            </a:r>
            <a:endParaRPr lang="en-US" dirty="0"/>
          </a:p>
          <a:p>
            <a:endParaRPr lang="en-US" dirty="0"/>
          </a:p>
          <a:p>
            <a:pPr>
              <a:buFont typeface="+mj-lt"/>
              <a:buAutoNum type="arabicPeriod"/>
            </a:pPr>
            <a:r>
              <a:rPr lang="en-US" dirty="0"/>
              <a:t>initialize a new variable to hold our encrypted message</a:t>
            </a:r>
          </a:p>
          <a:p>
            <a:pPr>
              <a:buFont typeface="+mj-lt"/>
              <a:buAutoNum type="arabicPeriod"/>
            </a:pPr>
            <a:r>
              <a:rPr lang="en-US" dirty="0"/>
              <a:t>for each character in the user’s message, find the ASCII value</a:t>
            </a:r>
          </a:p>
          <a:p>
            <a:pPr>
              <a:buFont typeface="+mj-lt"/>
              <a:buAutoNum type="arabicPeriod"/>
            </a:pPr>
            <a:r>
              <a:rPr lang="en-US" dirty="0"/>
              <a:t>append this ASCII value to our encrypted message variable</a:t>
            </a:r>
          </a:p>
          <a:p>
            <a:pPr>
              <a:buFont typeface="+mj-lt"/>
              <a:buAutoNum type="arabicPeriod"/>
            </a:pPr>
            <a:r>
              <a:rPr lang="en-US" dirty="0"/>
              <a:t>return the newly encrypted message</a:t>
            </a:r>
          </a:p>
        </p:txBody>
      </p:sp>
    </p:spTree>
    <p:extLst>
      <p:ext uri="{BB962C8B-B14F-4D97-AF65-F5344CB8AC3E}">
        <p14:creationId xmlns:p14="http://schemas.microsoft.com/office/powerpoint/2010/main" val="3156456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 Message</a:t>
            </a:r>
          </a:p>
        </p:txBody>
      </p:sp>
      <p:sp>
        <p:nvSpPr>
          <p:cNvPr id="3" name="Content Placeholder 2"/>
          <p:cNvSpPr>
            <a:spLocks noGrp="1"/>
          </p:cNvSpPr>
          <p:nvPr>
            <p:ph idx="1"/>
          </p:nvPr>
        </p:nvSpPr>
        <p:spPr>
          <a:xfrm>
            <a:off x="677334" y="1417739"/>
            <a:ext cx="8596668" cy="5335399"/>
          </a:xfrm>
        </p:spPr>
        <p:txBody>
          <a:bodyPr>
            <a:normAutofit lnSpcReduction="10000"/>
          </a:bodyPr>
          <a:lstStyle/>
          <a:p>
            <a:r>
              <a:rPr lang="en-US" dirty="0"/>
              <a:t>Decryption Algorithm for </a:t>
            </a:r>
            <a:r>
              <a:rPr lang="en-US" b="1" dirty="0"/>
              <a:t>decrypt</a:t>
            </a:r>
            <a:endParaRPr lang="en-US" dirty="0"/>
          </a:p>
          <a:p>
            <a:endParaRPr lang="en-US" dirty="0"/>
          </a:p>
          <a:p>
            <a:pPr>
              <a:buFont typeface="+mj-lt"/>
              <a:buAutoNum type="arabicPeriod"/>
            </a:pPr>
            <a:r>
              <a:rPr lang="en-US" dirty="0"/>
              <a:t>initialize a new variable to hold our decrypted message</a:t>
            </a:r>
          </a:p>
          <a:p>
            <a:pPr>
              <a:buFont typeface="+mj-lt"/>
              <a:buAutoNum type="arabicPeriod"/>
            </a:pPr>
            <a:r>
              <a:rPr lang="en-US" dirty="0"/>
              <a:t>initialize an variable ‘</a:t>
            </a:r>
            <a:r>
              <a:rPr lang="en-US" dirty="0" err="1"/>
              <a:t>str_index</a:t>
            </a:r>
            <a:r>
              <a:rPr lang="en-US" dirty="0"/>
              <a:t>’ and set it to 0 (used to loop through each character in the string of ASCII values)</a:t>
            </a:r>
          </a:p>
          <a:p>
            <a:pPr>
              <a:buFont typeface="+mj-lt"/>
              <a:buAutoNum type="arabicPeriod"/>
            </a:pPr>
            <a:r>
              <a:rPr lang="en-US" dirty="0"/>
              <a:t>while x is less than the length of the user’s message</a:t>
            </a:r>
          </a:p>
          <a:p>
            <a:pPr marL="800100" lvl="1" indent="-342900">
              <a:buFont typeface="+mj-lt"/>
              <a:buAutoNum type="alphaLcParenR"/>
            </a:pPr>
            <a:r>
              <a:rPr lang="en-US" dirty="0"/>
              <a:t>get the current character in the user’s message at index </a:t>
            </a:r>
            <a:r>
              <a:rPr lang="en-US" dirty="0" err="1"/>
              <a:t>str_index</a:t>
            </a:r>
            <a:r>
              <a:rPr lang="en-US" dirty="0"/>
              <a:t> </a:t>
            </a:r>
          </a:p>
          <a:p>
            <a:pPr marL="800100" lvl="1" indent="-342900">
              <a:buFont typeface="+mj-lt"/>
              <a:buAutoNum type="alphaLcParenR"/>
            </a:pPr>
            <a:r>
              <a:rPr lang="en-US" dirty="0"/>
              <a:t>if the current character is a 1, we know that the ASCII value will be three digits, get the next two  digits and find their corresponding character value of the current digit concatenated with them</a:t>
            </a:r>
          </a:p>
          <a:p>
            <a:pPr marL="800100" lvl="1" indent="-342900">
              <a:buFont typeface="+mj-lt"/>
              <a:buAutoNum type="alphaLcParenR"/>
            </a:pPr>
            <a:r>
              <a:rPr lang="en-US" dirty="0"/>
              <a:t>else we know that the ASCII value will be two digits, find the corresponding character value of the current digit concatenated with the next</a:t>
            </a:r>
          </a:p>
          <a:p>
            <a:pPr marL="800100" lvl="1" indent="-342900">
              <a:buFont typeface="+mj-lt"/>
              <a:buAutoNum type="alphaLcParenR"/>
            </a:pPr>
            <a:r>
              <a:rPr lang="en-US" dirty="0"/>
              <a:t>increment x by the number of ASCII characters we consumed to find the corresponding character value</a:t>
            </a:r>
          </a:p>
          <a:p>
            <a:pPr marL="800100" lvl="1" indent="-342900">
              <a:buFont typeface="+mj-lt"/>
              <a:buAutoNum type="alphaLcParenR"/>
            </a:pPr>
            <a:r>
              <a:rPr lang="en-US" dirty="0"/>
              <a:t>append the decrypted character (the character representation of the found ASCII value) to our </a:t>
            </a:r>
            <a:r>
              <a:rPr lang="en-US" dirty="0" err="1"/>
              <a:t>decrypted_message</a:t>
            </a:r>
            <a:r>
              <a:rPr lang="en-US" dirty="0"/>
              <a:t> variable</a:t>
            </a:r>
          </a:p>
          <a:p>
            <a:pPr marL="400050">
              <a:buFont typeface="+mj-lt"/>
              <a:buAutoNum type="arabicPeriod"/>
            </a:pPr>
            <a:r>
              <a:rPr lang="en-US" dirty="0"/>
              <a:t>return our decrypted message variable</a:t>
            </a:r>
          </a:p>
          <a:p>
            <a:endParaRPr lang="en-US" dirty="0"/>
          </a:p>
        </p:txBody>
      </p:sp>
    </p:spTree>
    <p:extLst>
      <p:ext uri="{BB962C8B-B14F-4D97-AF65-F5344CB8AC3E}">
        <p14:creationId xmlns:p14="http://schemas.microsoft.com/office/powerpoint/2010/main" val="3169684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Code Along</a:t>
            </a:r>
          </a:p>
        </p:txBody>
      </p:sp>
    </p:spTree>
    <p:extLst>
      <p:ext uri="{BB962C8B-B14F-4D97-AF65-F5344CB8AC3E}">
        <p14:creationId xmlns:p14="http://schemas.microsoft.com/office/powerpoint/2010/main" val="150276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A function is a type of procedure or routine.</a:t>
            </a:r>
          </a:p>
          <a:p>
            <a:r>
              <a:rPr lang="en-US" dirty="0"/>
              <a:t>You have already used multiple functions that are built in to the Python language in previous meetings, can you name some?</a:t>
            </a:r>
          </a:p>
        </p:txBody>
      </p:sp>
    </p:spTree>
    <p:extLst>
      <p:ext uri="{BB962C8B-B14F-4D97-AF65-F5344CB8AC3E}">
        <p14:creationId xmlns:p14="http://schemas.microsoft.com/office/powerpoint/2010/main" val="72458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Vowels	</a:t>
            </a:r>
          </a:p>
        </p:txBody>
      </p:sp>
      <p:sp>
        <p:nvSpPr>
          <p:cNvPr id="3" name="Content Placeholder 2"/>
          <p:cNvSpPr>
            <a:spLocks noGrp="1"/>
          </p:cNvSpPr>
          <p:nvPr>
            <p:ph idx="1"/>
          </p:nvPr>
        </p:nvSpPr>
        <p:spPr/>
        <p:txBody>
          <a:bodyPr/>
          <a:lstStyle/>
          <a:p>
            <a:r>
              <a:rPr lang="en-US" dirty="0"/>
              <a:t>Let’s write a quick program that uses a function to remove vowels from any string we pass to it. </a:t>
            </a:r>
          </a:p>
          <a:p>
            <a:r>
              <a:rPr lang="en-US" dirty="0"/>
              <a:t>We have already written the code for vowel removal from a string previously, now we just need to put it in a function </a:t>
            </a:r>
          </a:p>
          <a:p>
            <a:r>
              <a:rPr lang="en-US" dirty="0"/>
              <a:t>Create a new python file called Remove Vowels</a:t>
            </a:r>
          </a:p>
        </p:txBody>
      </p:sp>
    </p:spTree>
    <p:extLst>
      <p:ext uri="{BB962C8B-B14F-4D97-AF65-F5344CB8AC3E}">
        <p14:creationId xmlns:p14="http://schemas.microsoft.com/office/powerpoint/2010/main" val="237968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Vowels</a:t>
            </a:r>
          </a:p>
        </p:txBody>
      </p:sp>
      <p:sp>
        <p:nvSpPr>
          <p:cNvPr id="6" name="TextBox 5"/>
          <p:cNvSpPr txBox="1"/>
          <p:nvPr/>
        </p:nvSpPr>
        <p:spPr>
          <a:xfrm>
            <a:off x="973123" y="2164360"/>
            <a:ext cx="947956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You can create the function first, or the other code that calls the function. Today we will create the other code first.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ALGORITHM:</a:t>
            </a:r>
          </a:p>
          <a:p>
            <a:pPr marL="800100" lvl="1" indent="-342900">
              <a:buFont typeface="+mj-lt"/>
              <a:buAutoNum type="arabicPeriod"/>
            </a:pPr>
            <a:r>
              <a:rPr lang="en-US" dirty="0"/>
              <a:t>get user input of some string</a:t>
            </a:r>
          </a:p>
          <a:p>
            <a:pPr marL="800100" lvl="1" indent="-342900">
              <a:buFont typeface="+mj-lt"/>
              <a:buAutoNum type="arabicPeriod"/>
            </a:pPr>
            <a:r>
              <a:rPr lang="en-US" dirty="0"/>
              <a:t>call our function on that string</a:t>
            </a:r>
          </a:p>
          <a:p>
            <a:pPr marL="800100" lvl="1" indent="-342900">
              <a:buFont typeface="+mj-lt"/>
              <a:buAutoNum type="arabicPeriod"/>
            </a:pPr>
            <a:r>
              <a:rPr lang="en-US" dirty="0"/>
              <a:t>print out the old string and the new string</a:t>
            </a:r>
          </a:p>
        </p:txBody>
      </p:sp>
    </p:spTree>
    <p:extLst>
      <p:ext uri="{BB962C8B-B14F-4D97-AF65-F5344CB8AC3E}">
        <p14:creationId xmlns:p14="http://schemas.microsoft.com/office/powerpoint/2010/main" val="148573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Vowels	</a:t>
            </a:r>
          </a:p>
        </p:txBody>
      </p:sp>
      <p:sp>
        <p:nvSpPr>
          <p:cNvPr id="3" name="Content Placeholder 2"/>
          <p:cNvSpPr>
            <a:spLocks noGrp="1"/>
          </p:cNvSpPr>
          <p:nvPr>
            <p:ph idx="1"/>
          </p:nvPr>
        </p:nvSpPr>
        <p:spPr>
          <a:xfrm>
            <a:off x="677334" y="1623693"/>
            <a:ext cx="8596668" cy="3880773"/>
          </a:xfrm>
        </p:spPr>
        <p:txBody>
          <a:bodyPr/>
          <a:lstStyle/>
          <a:p>
            <a:pPr>
              <a:buFont typeface="+mj-lt"/>
              <a:buAutoNum type="arabicPeriod"/>
            </a:pPr>
            <a:r>
              <a:rPr lang="en-US" dirty="0"/>
              <a:t>get the user input, store it in a variable (we all know how to do this)</a:t>
            </a:r>
          </a:p>
          <a:p>
            <a:pPr>
              <a:buFont typeface="+mj-lt"/>
              <a:buAutoNum type="arabicPeriod"/>
            </a:pPr>
            <a:endParaRPr lang="en-US" dirty="0"/>
          </a:p>
          <a:p>
            <a:pPr>
              <a:buFont typeface="+mj-lt"/>
              <a:buAutoNum type="arabicPeriod"/>
            </a:pPr>
            <a:r>
              <a:rPr lang="en-US" dirty="0"/>
              <a:t>call our function (named </a:t>
            </a:r>
            <a:r>
              <a:rPr lang="en-US" dirty="0" err="1"/>
              <a:t>remove_vowels</a:t>
            </a:r>
            <a:r>
              <a:rPr lang="en-US" dirty="0"/>
              <a:t>) on the user’s string. This means we will call our function, give it the user’s string, and it will return a new string with all vowels taken out.</a:t>
            </a:r>
          </a:p>
          <a:p>
            <a:pPr>
              <a:buFont typeface="+mj-lt"/>
              <a:buAutoNum type="arabicPeriod"/>
            </a:pPr>
            <a:endParaRPr lang="en-US" dirty="0"/>
          </a:p>
          <a:p>
            <a:pPr>
              <a:buFont typeface="+mj-lt"/>
              <a:buAutoNum type="arabicPeriod"/>
            </a:pPr>
            <a:endParaRPr lang="en-US" dirty="0"/>
          </a:p>
          <a:p>
            <a:pPr>
              <a:buFont typeface="+mj-lt"/>
              <a:buAutoNum type="arabicPeriod"/>
            </a:pPr>
            <a:r>
              <a:rPr lang="en-US" dirty="0"/>
              <a:t>print out the old string and the new string</a:t>
            </a:r>
          </a:p>
        </p:txBody>
      </p:sp>
      <p:pic>
        <p:nvPicPr>
          <p:cNvPr id="4" name="Picture 3"/>
          <p:cNvPicPr>
            <a:picLocks noChangeAspect="1"/>
          </p:cNvPicPr>
          <p:nvPr/>
        </p:nvPicPr>
        <p:blipFill>
          <a:blip r:embed="rId2"/>
          <a:stretch>
            <a:fillRect/>
          </a:stretch>
        </p:blipFill>
        <p:spPr>
          <a:xfrm>
            <a:off x="986493" y="1945205"/>
            <a:ext cx="8886423" cy="423163"/>
          </a:xfrm>
          <a:prstGeom prst="rect">
            <a:avLst/>
          </a:prstGeom>
        </p:spPr>
      </p:pic>
      <p:pic>
        <p:nvPicPr>
          <p:cNvPr id="6" name="Picture 5"/>
          <p:cNvPicPr>
            <a:picLocks noChangeAspect="1"/>
          </p:cNvPicPr>
          <p:nvPr/>
        </p:nvPicPr>
        <p:blipFill>
          <a:blip r:embed="rId3"/>
          <a:stretch>
            <a:fillRect/>
          </a:stretch>
        </p:blipFill>
        <p:spPr>
          <a:xfrm>
            <a:off x="986493" y="3382461"/>
            <a:ext cx="8197076" cy="807048"/>
          </a:xfrm>
          <a:prstGeom prst="rect">
            <a:avLst/>
          </a:prstGeom>
        </p:spPr>
      </p:pic>
      <p:pic>
        <p:nvPicPr>
          <p:cNvPr id="7" name="Picture 6"/>
          <p:cNvPicPr>
            <a:picLocks noChangeAspect="1"/>
          </p:cNvPicPr>
          <p:nvPr/>
        </p:nvPicPr>
        <p:blipFill>
          <a:blip r:embed="rId4"/>
          <a:stretch>
            <a:fillRect/>
          </a:stretch>
        </p:blipFill>
        <p:spPr>
          <a:xfrm>
            <a:off x="986493" y="4632195"/>
            <a:ext cx="6924325" cy="1626880"/>
          </a:xfrm>
          <a:prstGeom prst="rect">
            <a:avLst/>
          </a:prstGeom>
        </p:spPr>
      </p:pic>
    </p:spTree>
    <p:extLst>
      <p:ext uri="{BB962C8B-B14F-4D97-AF65-F5344CB8AC3E}">
        <p14:creationId xmlns:p14="http://schemas.microsoft.com/office/powerpoint/2010/main" val="90767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Vowels	</a:t>
            </a:r>
          </a:p>
        </p:txBody>
      </p:sp>
      <p:sp>
        <p:nvSpPr>
          <p:cNvPr id="3" name="Content Placeholder 2"/>
          <p:cNvSpPr>
            <a:spLocks noGrp="1"/>
          </p:cNvSpPr>
          <p:nvPr>
            <p:ph idx="1"/>
          </p:nvPr>
        </p:nvSpPr>
        <p:spPr/>
        <p:txBody>
          <a:bodyPr>
            <a:normAutofit/>
          </a:bodyPr>
          <a:lstStyle/>
          <a:p>
            <a:r>
              <a:rPr lang="en-US" dirty="0"/>
              <a:t>Now we must write the </a:t>
            </a:r>
            <a:r>
              <a:rPr lang="en-US" dirty="0" err="1"/>
              <a:t>remove_vowels</a:t>
            </a:r>
            <a:r>
              <a:rPr lang="en-US" dirty="0"/>
              <a:t>(…) function.</a:t>
            </a:r>
          </a:p>
          <a:p>
            <a:r>
              <a:rPr lang="en-US" dirty="0"/>
              <a:t>Start with the function signature:</a:t>
            </a:r>
          </a:p>
          <a:p>
            <a:endParaRPr lang="en-US" dirty="0"/>
          </a:p>
          <a:p>
            <a:endParaRPr lang="en-US" dirty="0"/>
          </a:p>
          <a:p>
            <a:r>
              <a:rPr lang="en-US" b="1" dirty="0"/>
              <a:t>def</a:t>
            </a:r>
            <a:r>
              <a:rPr lang="en-US" dirty="0"/>
              <a:t> is a keyword in python (think ‘defining’) </a:t>
            </a:r>
            <a:r>
              <a:rPr lang="en-US" b="1" dirty="0" err="1"/>
              <a:t>remove_vowels</a:t>
            </a:r>
            <a:r>
              <a:rPr lang="en-US" b="1" dirty="0"/>
              <a:t> </a:t>
            </a:r>
            <a:r>
              <a:rPr lang="en-US" dirty="0"/>
              <a:t>is what our function is called, and </a:t>
            </a:r>
            <a:r>
              <a:rPr lang="en-US" b="1" dirty="0" err="1"/>
              <a:t>my_string</a:t>
            </a:r>
            <a:r>
              <a:rPr lang="en-US" b="1" dirty="0"/>
              <a:t> </a:t>
            </a:r>
            <a:r>
              <a:rPr lang="en-US" dirty="0"/>
              <a:t>is the name of the parameter we will pass to our function.</a:t>
            </a:r>
          </a:p>
          <a:p>
            <a:r>
              <a:rPr lang="en-US" dirty="0"/>
              <a:t>Now we just need to define the body of our function, which describes what the function will actually do. </a:t>
            </a:r>
          </a:p>
          <a:p>
            <a:r>
              <a:rPr lang="en-US" dirty="0"/>
              <a:t>The function will take in a user string (</a:t>
            </a:r>
            <a:r>
              <a:rPr lang="en-US" dirty="0" err="1"/>
              <a:t>my_string</a:t>
            </a:r>
            <a:r>
              <a:rPr lang="en-US" dirty="0"/>
              <a:t>) and remove the vowels, then </a:t>
            </a:r>
            <a:r>
              <a:rPr lang="en-US" b="1" dirty="0"/>
              <a:t>return</a:t>
            </a:r>
            <a:r>
              <a:rPr lang="en-US" dirty="0"/>
              <a:t> the new string.</a:t>
            </a:r>
          </a:p>
        </p:txBody>
      </p:sp>
      <p:pic>
        <p:nvPicPr>
          <p:cNvPr id="4" name="Picture 3"/>
          <p:cNvPicPr>
            <a:picLocks noChangeAspect="1"/>
          </p:cNvPicPr>
          <p:nvPr/>
        </p:nvPicPr>
        <p:blipFill>
          <a:blip r:embed="rId2"/>
          <a:stretch>
            <a:fillRect/>
          </a:stretch>
        </p:blipFill>
        <p:spPr>
          <a:xfrm>
            <a:off x="1087903" y="2958953"/>
            <a:ext cx="4449181" cy="488921"/>
          </a:xfrm>
          <a:prstGeom prst="rect">
            <a:avLst/>
          </a:prstGeom>
        </p:spPr>
      </p:pic>
    </p:spTree>
    <p:extLst>
      <p:ext uri="{BB962C8B-B14F-4D97-AF65-F5344CB8AC3E}">
        <p14:creationId xmlns:p14="http://schemas.microsoft.com/office/powerpoint/2010/main" val="345851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Remove Vowels	</a:t>
            </a:r>
          </a:p>
        </p:txBody>
      </p:sp>
      <p:sp>
        <p:nvSpPr>
          <p:cNvPr id="3" name="Content Placeholder 2"/>
          <p:cNvSpPr>
            <a:spLocks noGrp="1"/>
          </p:cNvSpPr>
          <p:nvPr>
            <p:ph idx="1"/>
          </p:nvPr>
        </p:nvSpPr>
        <p:spPr>
          <a:xfrm>
            <a:off x="677334" y="1338468"/>
            <a:ext cx="8596668" cy="3880773"/>
          </a:xfrm>
        </p:spPr>
        <p:txBody>
          <a:bodyPr/>
          <a:lstStyle/>
          <a:p>
            <a:r>
              <a:rPr lang="en-US" dirty="0"/>
              <a:t>Last time we met we wrote a remove vowels program using a for loop. Here we will use that same program, but I will just write it for you to speed things up.</a:t>
            </a:r>
          </a:p>
          <a:p>
            <a:r>
              <a:rPr lang="en-US" dirty="0"/>
              <a:t>Our function now looks like this:</a:t>
            </a:r>
          </a:p>
        </p:txBody>
      </p:sp>
      <p:pic>
        <p:nvPicPr>
          <p:cNvPr id="4" name="Picture 3"/>
          <p:cNvPicPr>
            <a:picLocks noChangeAspect="1"/>
          </p:cNvPicPr>
          <p:nvPr/>
        </p:nvPicPr>
        <p:blipFill>
          <a:blip r:embed="rId2"/>
          <a:stretch>
            <a:fillRect/>
          </a:stretch>
        </p:blipFill>
        <p:spPr>
          <a:xfrm>
            <a:off x="1134567" y="2718578"/>
            <a:ext cx="7258448" cy="3665444"/>
          </a:xfrm>
          <a:prstGeom prst="rect">
            <a:avLst/>
          </a:prstGeom>
        </p:spPr>
      </p:pic>
    </p:spTree>
    <p:extLst>
      <p:ext uri="{BB962C8B-B14F-4D97-AF65-F5344CB8AC3E}">
        <p14:creationId xmlns:p14="http://schemas.microsoft.com/office/powerpoint/2010/main" val="348967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Remove Vowels	</a:t>
            </a:r>
          </a:p>
        </p:txBody>
      </p:sp>
      <p:sp>
        <p:nvSpPr>
          <p:cNvPr id="3" name="Content Placeholder 2"/>
          <p:cNvSpPr>
            <a:spLocks noGrp="1"/>
          </p:cNvSpPr>
          <p:nvPr>
            <p:ph idx="1"/>
          </p:nvPr>
        </p:nvSpPr>
        <p:spPr>
          <a:xfrm>
            <a:off x="677334" y="1460793"/>
            <a:ext cx="8596668" cy="3880773"/>
          </a:xfrm>
        </p:spPr>
        <p:txBody>
          <a:bodyPr/>
          <a:lstStyle/>
          <a:p>
            <a:r>
              <a:rPr lang="en-US"/>
              <a:t>Almost everything is done, now we only need to </a:t>
            </a:r>
            <a:r>
              <a:rPr lang="en-US" b="1"/>
              <a:t>return</a:t>
            </a:r>
            <a:r>
              <a:rPr lang="en-US"/>
              <a:t> the value of our new string so that whatever invoked the function can store or use it’s result.</a:t>
            </a:r>
          </a:p>
          <a:p>
            <a:r>
              <a:rPr lang="en-US"/>
              <a:t>you can do this using the keyword </a:t>
            </a:r>
            <a:r>
              <a:rPr lang="en-US" b="1"/>
              <a:t>return</a:t>
            </a:r>
            <a:r>
              <a:rPr lang="en-US"/>
              <a:t>, which will return whatever you put after it (if its valid)</a:t>
            </a:r>
          </a:p>
          <a:p>
            <a:r>
              <a:rPr lang="en-US"/>
              <a:t>Now our completed remove_value function looks like this:</a:t>
            </a:r>
            <a:endParaRPr lang="en-US" dirty="0"/>
          </a:p>
        </p:txBody>
      </p:sp>
      <p:pic>
        <p:nvPicPr>
          <p:cNvPr id="6" name="Picture 5"/>
          <p:cNvPicPr>
            <a:picLocks noChangeAspect="1"/>
          </p:cNvPicPr>
          <p:nvPr/>
        </p:nvPicPr>
        <p:blipFill>
          <a:blip r:embed="rId2"/>
          <a:stretch>
            <a:fillRect/>
          </a:stretch>
        </p:blipFill>
        <p:spPr>
          <a:xfrm>
            <a:off x="2660160" y="3129637"/>
            <a:ext cx="6114725" cy="3627379"/>
          </a:xfrm>
          <a:prstGeom prst="rect">
            <a:avLst/>
          </a:prstGeom>
        </p:spPr>
      </p:pic>
    </p:spTree>
    <p:extLst>
      <p:ext uri="{BB962C8B-B14F-4D97-AF65-F5344CB8AC3E}">
        <p14:creationId xmlns:p14="http://schemas.microsoft.com/office/powerpoint/2010/main" val="23723683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110</TotalTime>
  <Words>1404</Words>
  <Application>Microsoft Office PowerPoint</Application>
  <PresentationFormat>Widescreen</PresentationFormat>
  <Paragraphs>148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Trebuchet MS</vt:lpstr>
      <vt:lpstr>Wingdings</vt:lpstr>
      <vt:lpstr>Wingdings 3</vt:lpstr>
      <vt:lpstr>Facet</vt:lpstr>
      <vt:lpstr>Functions</vt:lpstr>
      <vt:lpstr>Today’s material</vt:lpstr>
      <vt:lpstr>Functions  </vt:lpstr>
      <vt:lpstr>Remove Vowels </vt:lpstr>
      <vt:lpstr>Remove Vowels</vt:lpstr>
      <vt:lpstr>Remove Vowels </vt:lpstr>
      <vt:lpstr>Remove Vowels </vt:lpstr>
      <vt:lpstr>Remove Vowels </vt:lpstr>
      <vt:lpstr>Remove Vowels </vt:lpstr>
      <vt:lpstr>Remove Vowels </vt:lpstr>
      <vt:lpstr>ASCII Values</vt:lpstr>
      <vt:lpstr>ASCII Values Chart</vt:lpstr>
      <vt:lpstr>Getting ASCII values in python </vt:lpstr>
      <vt:lpstr>Secret Message</vt:lpstr>
      <vt:lpstr>Secret Message </vt:lpstr>
      <vt:lpstr>Secret Message</vt:lpstr>
      <vt:lpstr>Secret Message </vt:lpstr>
      <vt:lpstr>Secret Message</vt:lpstr>
      <vt:lpstr>Secret Message</vt:lpstr>
      <vt:lpstr>Secret Message </vt:lpstr>
      <vt:lpstr>Secret Message </vt:lpstr>
      <vt:lpstr>Secret Message </vt:lpstr>
      <vt:lpstr>Secret Message</vt:lpstr>
      <vt:lpstr>Code Along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Dane Lowrey</dc:creator>
  <cp:lastModifiedBy>Dane Lowrey</cp:lastModifiedBy>
  <cp:revision>11</cp:revision>
  <dcterms:created xsi:type="dcterms:W3CDTF">2017-03-01T02:33:54Z</dcterms:created>
  <dcterms:modified xsi:type="dcterms:W3CDTF">2017-03-01T04:24:08Z</dcterms:modified>
</cp:coreProperties>
</file>