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-75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841C1-D727-44A0-84BF-A718B0F4FA0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97BB4B6-973B-46D4-8FF8-9EAFF0BFC28A}">
      <dgm:prSet/>
      <dgm:spPr/>
      <dgm:t>
        <a:bodyPr/>
        <a:lstStyle/>
        <a:p>
          <a:r>
            <a:rPr lang="en-US"/>
            <a:t>What attributes do you have as a student? What are some questions your school’s commonly ask you about classes, course info, hours, etc?</a:t>
          </a:r>
        </a:p>
      </dgm:t>
    </dgm:pt>
    <dgm:pt modelId="{1EFF5545-AD8A-4CB8-B699-382479A09386}" type="parTrans" cxnId="{E3DF8B78-8DF2-437E-8276-572839ED21AD}">
      <dgm:prSet/>
      <dgm:spPr/>
      <dgm:t>
        <a:bodyPr/>
        <a:lstStyle/>
        <a:p>
          <a:endParaRPr lang="en-US"/>
        </a:p>
      </dgm:t>
    </dgm:pt>
    <dgm:pt modelId="{52FCE876-801E-4E5B-B480-3524B57FE41D}" type="sibTrans" cxnId="{E3DF8B78-8DF2-437E-8276-572839ED21A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AE0731-3223-4516-A820-2ABA33B36E63}">
      <dgm:prSet/>
      <dgm:spPr/>
      <dgm:t>
        <a:bodyPr/>
        <a:lstStyle/>
        <a:p>
          <a:r>
            <a:rPr lang="en-US"/>
            <a:t>What are some attributes this Student object will have?</a:t>
          </a:r>
        </a:p>
      </dgm:t>
    </dgm:pt>
    <dgm:pt modelId="{17FB733B-103F-48AB-8117-B1A79B263476}" type="parTrans" cxnId="{F7EFA0F6-742C-4156-BD4D-AC2E50F5FAF6}">
      <dgm:prSet/>
      <dgm:spPr/>
      <dgm:t>
        <a:bodyPr/>
        <a:lstStyle/>
        <a:p>
          <a:endParaRPr lang="en-US"/>
        </a:p>
      </dgm:t>
    </dgm:pt>
    <dgm:pt modelId="{03CF9718-CDDE-425D-B7A9-D4CD142C58C3}" type="sibTrans" cxnId="{F7EFA0F6-742C-4156-BD4D-AC2E50F5FA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74D641F-C21A-43AD-9D16-27F45BEBCD37}">
      <dgm:prSet/>
      <dgm:spPr/>
      <dgm:t>
        <a:bodyPr/>
        <a:lstStyle/>
        <a:p>
          <a:r>
            <a:rPr lang="en-US"/>
            <a:t>What are some methods this Student object will have? </a:t>
          </a:r>
        </a:p>
      </dgm:t>
    </dgm:pt>
    <dgm:pt modelId="{0039401B-08C1-4E17-B909-D4BF4A157008}" type="parTrans" cxnId="{4EDDB932-B5DD-4B25-88BA-4DEA5B868C27}">
      <dgm:prSet/>
      <dgm:spPr/>
      <dgm:t>
        <a:bodyPr/>
        <a:lstStyle/>
        <a:p>
          <a:endParaRPr lang="en-US"/>
        </a:p>
      </dgm:t>
    </dgm:pt>
    <dgm:pt modelId="{D6A45095-C930-4782-9EDC-71B3F73BAD49}" type="sibTrans" cxnId="{4EDDB932-B5DD-4B25-88BA-4DEA5B868C2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DFD0C48-8C7C-472E-BA00-AA69677993F7}" type="pres">
      <dgm:prSet presAssocID="{B97841C1-D727-44A0-84BF-A718B0F4FA0F}" presName="Name0" presStyleCnt="0">
        <dgm:presLayoutVars>
          <dgm:animLvl val="lvl"/>
          <dgm:resizeHandles val="exact"/>
        </dgm:presLayoutVars>
      </dgm:prSet>
      <dgm:spPr/>
    </dgm:pt>
    <dgm:pt modelId="{1DE3A46C-20D9-454E-881E-EEA3FA044041}" type="pres">
      <dgm:prSet presAssocID="{097BB4B6-973B-46D4-8FF8-9EAFF0BFC28A}" presName="compositeNode" presStyleCnt="0">
        <dgm:presLayoutVars>
          <dgm:bulletEnabled val="1"/>
        </dgm:presLayoutVars>
      </dgm:prSet>
      <dgm:spPr/>
    </dgm:pt>
    <dgm:pt modelId="{5EC81000-6286-47EB-AFD6-5714EF17D75A}" type="pres">
      <dgm:prSet presAssocID="{097BB4B6-973B-46D4-8FF8-9EAFF0BFC28A}" presName="bgRect" presStyleLbl="bgAccFollowNode1" presStyleIdx="0" presStyleCnt="3"/>
      <dgm:spPr/>
    </dgm:pt>
    <dgm:pt modelId="{B09E3ECA-5EDD-4377-B25A-4B9133B48F4E}" type="pres">
      <dgm:prSet presAssocID="{52FCE876-801E-4E5B-B480-3524B57FE41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F06AA2-ABEC-405C-82D2-BE717A681DAD}" type="pres">
      <dgm:prSet presAssocID="{097BB4B6-973B-46D4-8FF8-9EAFF0BFC28A}" presName="bottomLine" presStyleLbl="alignNode1" presStyleIdx="1" presStyleCnt="6">
        <dgm:presLayoutVars/>
      </dgm:prSet>
      <dgm:spPr/>
    </dgm:pt>
    <dgm:pt modelId="{5A854FF2-916E-4B8C-BF49-1E676390B04D}" type="pres">
      <dgm:prSet presAssocID="{097BB4B6-973B-46D4-8FF8-9EAFF0BFC28A}" presName="nodeText" presStyleLbl="bgAccFollowNode1" presStyleIdx="0" presStyleCnt="3">
        <dgm:presLayoutVars>
          <dgm:bulletEnabled val="1"/>
        </dgm:presLayoutVars>
      </dgm:prSet>
      <dgm:spPr/>
    </dgm:pt>
    <dgm:pt modelId="{5FADB9CB-928D-43A9-A550-6C6DFDD7D453}" type="pres">
      <dgm:prSet presAssocID="{52FCE876-801E-4E5B-B480-3524B57FE41D}" presName="sibTrans" presStyleCnt="0"/>
      <dgm:spPr/>
    </dgm:pt>
    <dgm:pt modelId="{5ED053AA-8A52-4198-996D-9DA37DC441B9}" type="pres">
      <dgm:prSet presAssocID="{E7AE0731-3223-4516-A820-2ABA33B36E63}" presName="compositeNode" presStyleCnt="0">
        <dgm:presLayoutVars>
          <dgm:bulletEnabled val="1"/>
        </dgm:presLayoutVars>
      </dgm:prSet>
      <dgm:spPr/>
    </dgm:pt>
    <dgm:pt modelId="{09EA0DD4-50DD-491F-A148-3CBC4A03F593}" type="pres">
      <dgm:prSet presAssocID="{E7AE0731-3223-4516-A820-2ABA33B36E63}" presName="bgRect" presStyleLbl="bgAccFollowNode1" presStyleIdx="1" presStyleCnt="3"/>
      <dgm:spPr/>
    </dgm:pt>
    <dgm:pt modelId="{EAA6FB49-113B-4CE1-8382-1D96619DFEB2}" type="pres">
      <dgm:prSet presAssocID="{03CF9718-CDDE-425D-B7A9-D4CD142C58C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5A05098-0107-4D86-B1E6-8FDEFC591331}" type="pres">
      <dgm:prSet presAssocID="{E7AE0731-3223-4516-A820-2ABA33B36E63}" presName="bottomLine" presStyleLbl="alignNode1" presStyleIdx="3" presStyleCnt="6">
        <dgm:presLayoutVars/>
      </dgm:prSet>
      <dgm:spPr/>
    </dgm:pt>
    <dgm:pt modelId="{173F3848-9C13-49CF-8700-935EC8A4295D}" type="pres">
      <dgm:prSet presAssocID="{E7AE0731-3223-4516-A820-2ABA33B36E63}" presName="nodeText" presStyleLbl="bgAccFollowNode1" presStyleIdx="1" presStyleCnt="3">
        <dgm:presLayoutVars>
          <dgm:bulletEnabled val="1"/>
        </dgm:presLayoutVars>
      </dgm:prSet>
      <dgm:spPr/>
    </dgm:pt>
    <dgm:pt modelId="{E8C06C44-8501-434A-BDC4-2E4C9FAC65AD}" type="pres">
      <dgm:prSet presAssocID="{03CF9718-CDDE-425D-B7A9-D4CD142C58C3}" presName="sibTrans" presStyleCnt="0"/>
      <dgm:spPr/>
    </dgm:pt>
    <dgm:pt modelId="{29F3490B-293E-42CC-BFFA-A9209417750D}" type="pres">
      <dgm:prSet presAssocID="{374D641F-C21A-43AD-9D16-27F45BEBCD37}" presName="compositeNode" presStyleCnt="0">
        <dgm:presLayoutVars>
          <dgm:bulletEnabled val="1"/>
        </dgm:presLayoutVars>
      </dgm:prSet>
      <dgm:spPr/>
    </dgm:pt>
    <dgm:pt modelId="{B9C54497-08BE-4993-A7B2-DACDAB48C581}" type="pres">
      <dgm:prSet presAssocID="{374D641F-C21A-43AD-9D16-27F45BEBCD37}" presName="bgRect" presStyleLbl="bgAccFollowNode1" presStyleIdx="2" presStyleCnt="3"/>
      <dgm:spPr/>
    </dgm:pt>
    <dgm:pt modelId="{A7FFE191-1880-49A5-9797-555E815D3AE8}" type="pres">
      <dgm:prSet presAssocID="{D6A45095-C930-4782-9EDC-71B3F73BAD4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E744F37-B70E-47C7-9C34-4326A7E462CA}" type="pres">
      <dgm:prSet presAssocID="{374D641F-C21A-43AD-9D16-27F45BEBCD37}" presName="bottomLine" presStyleLbl="alignNode1" presStyleIdx="5" presStyleCnt="6">
        <dgm:presLayoutVars/>
      </dgm:prSet>
      <dgm:spPr/>
    </dgm:pt>
    <dgm:pt modelId="{15CCB8FD-F86D-4ED9-A158-C4C898901F33}" type="pres">
      <dgm:prSet presAssocID="{374D641F-C21A-43AD-9D16-27F45BEBCD3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8D2FB08-AC31-462A-B308-37287C6F4B70}" type="presOf" srcId="{52FCE876-801E-4E5B-B480-3524B57FE41D}" destId="{B09E3ECA-5EDD-4377-B25A-4B9133B48F4E}" srcOrd="0" destOrd="0" presId="urn:microsoft.com/office/officeart/2016/7/layout/BasicLinearProcessNumbered"/>
    <dgm:cxn modelId="{E1519318-17EB-427B-A61F-F5A9BB3136F6}" type="presOf" srcId="{D6A45095-C930-4782-9EDC-71B3F73BAD49}" destId="{A7FFE191-1880-49A5-9797-555E815D3AE8}" srcOrd="0" destOrd="0" presId="urn:microsoft.com/office/officeart/2016/7/layout/BasicLinearProcessNumbered"/>
    <dgm:cxn modelId="{5A451D22-4B26-4481-85B3-2A7BF8C1F6FD}" type="presOf" srcId="{374D641F-C21A-43AD-9D16-27F45BEBCD37}" destId="{B9C54497-08BE-4993-A7B2-DACDAB48C581}" srcOrd="0" destOrd="0" presId="urn:microsoft.com/office/officeart/2016/7/layout/BasicLinearProcessNumbered"/>
    <dgm:cxn modelId="{4EDDB932-B5DD-4B25-88BA-4DEA5B868C27}" srcId="{B97841C1-D727-44A0-84BF-A718B0F4FA0F}" destId="{374D641F-C21A-43AD-9D16-27F45BEBCD37}" srcOrd="2" destOrd="0" parTransId="{0039401B-08C1-4E17-B909-D4BF4A157008}" sibTransId="{D6A45095-C930-4782-9EDC-71B3F73BAD49}"/>
    <dgm:cxn modelId="{C0917D5F-956B-4BD5-BFEC-DEF3B1DCD36B}" type="presOf" srcId="{097BB4B6-973B-46D4-8FF8-9EAFF0BFC28A}" destId="{5A854FF2-916E-4B8C-BF49-1E676390B04D}" srcOrd="1" destOrd="0" presId="urn:microsoft.com/office/officeart/2016/7/layout/BasicLinearProcessNumbered"/>
    <dgm:cxn modelId="{C7929D65-2FE8-4C10-9374-1FA066524DFA}" type="presOf" srcId="{B97841C1-D727-44A0-84BF-A718B0F4FA0F}" destId="{6DFD0C48-8C7C-472E-BA00-AA69677993F7}" srcOrd="0" destOrd="0" presId="urn:microsoft.com/office/officeart/2016/7/layout/BasicLinearProcessNumbered"/>
    <dgm:cxn modelId="{C04E0355-1E5B-45A3-96DC-9CF196E3E5E1}" type="presOf" srcId="{E7AE0731-3223-4516-A820-2ABA33B36E63}" destId="{173F3848-9C13-49CF-8700-935EC8A4295D}" srcOrd="1" destOrd="0" presId="urn:microsoft.com/office/officeart/2016/7/layout/BasicLinearProcessNumbered"/>
    <dgm:cxn modelId="{E3DF8B78-8DF2-437E-8276-572839ED21AD}" srcId="{B97841C1-D727-44A0-84BF-A718B0F4FA0F}" destId="{097BB4B6-973B-46D4-8FF8-9EAFF0BFC28A}" srcOrd="0" destOrd="0" parTransId="{1EFF5545-AD8A-4CB8-B699-382479A09386}" sibTransId="{52FCE876-801E-4E5B-B480-3524B57FE41D}"/>
    <dgm:cxn modelId="{06C05C81-33D4-4322-9B57-66BDB7B1ADEC}" type="presOf" srcId="{097BB4B6-973B-46D4-8FF8-9EAFF0BFC28A}" destId="{5EC81000-6286-47EB-AFD6-5714EF17D75A}" srcOrd="0" destOrd="0" presId="urn:microsoft.com/office/officeart/2016/7/layout/BasicLinearProcessNumbered"/>
    <dgm:cxn modelId="{4A3A138A-7DF0-4EED-B8E3-B9829773EF8A}" type="presOf" srcId="{374D641F-C21A-43AD-9D16-27F45BEBCD37}" destId="{15CCB8FD-F86D-4ED9-A158-C4C898901F33}" srcOrd="1" destOrd="0" presId="urn:microsoft.com/office/officeart/2016/7/layout/BasicLinearProcessNumbered"/>
    <dgm:cxn modelId="{E17296AF-0C0B-4F1E-A8AC-B201B65FB8AF}" type="presOf" srcId="{E7AE0731-3223-4516-A820-2ABA33B36E63}" destId="{09EA0DD4-50DD-491F-A148-3CBC4A03F593}" srcOrd="0" destOrd="0" presId="urn:microsoft.com/office/officeart/2016/7/layout/BasicLinearProcessNumbered"/>
    <dgm:cxn modelId="{F7EFA0F6-742C-4156-BD4D-AC2E50F5FAF6}" srcId="{B97841C1-D727-44A0-84BF-A718B0F4FA0F}" destId="{E7AE0731-3223-4516-A820-2ABA33B36E63}" srcOrd="1" destOrd="0" parTransId="{17FB733B-103F-48AB-8117-B1A79B263476}" sibTransId="{03CF9718-CDDE-425D-B7A9-D4CD142C58C3}"/>
    <dgm:cxn modelId="{FDA3A0FD-C413-4091-846E-38E6B04F65A3}" type="presOf" srcId="{03CF9718-CDDE-425D-B7A9-D4CD142C58C3}" destId="{EAA6FB49-113B-4CE1-8382-1D96619DFEB2}" srcOrd="0" destOrd="0" presId="urn:microsoft.com/office/officeart/2016/7/layout/BasicLinearProcessNumbered"/>
    <dgm:cxn modelId="{7913A0F9-6217-48F9-9905-C323C2151603}" type="presParOf" srcId="{6DFD0C48-8C7C-472E-BA00-AA69677993F7}" destId="{1DE3A46C-20D9-454E-881E-EEA3FA044041}" srcOrd="0" destOrd="0" presId="urn:microsoft.com/office/officeart/2016/7/layout/BasicLinearProcessNumbered"/>
    <dgm:cxn modelId="{147DF035-1D14-47FF-8F02-E36F5E06E51E}" type="presParOf" srcId="{1DE3A46C-20D9-454E-881E-EEA3FA044041}" destId="{5EC81000-6286-47EB-AFD6-5714EF17D75A}" srcOrd="0" destOrd="0" presId="urn:microsoft.com/office/officeart/2016/7/layout/BasicLinearProcessNumbered"/>
    <dgm:cxn modelId="{F4809E6A-0389-4C38-B3CC-05FDC21925C7}" type="presParOf" srcId="{1DE3A46C-20D9-454E-881E-EEA3FA044041}" destId="{B09E3ECA-5EDD-4377-B25A-4B9133B48F4E}" srcOrd="1" destOrd="0" presId="urn:microsoft.com/office/officeart/2016/7/layout/BasicLinearProcessNumbered"/>
    <dgm:cxn modelId="{B772F604-05EC-4189-9C90-E2361FC758BF}" type="presParOf" srcId="{1DE3A46C-20D9-454E-881E-EEA3FA044041}" destId="{54F06AA2-ABEC-405C-82D2-BE717A681DAD}" srcOrd="2" destOrd="0" presId="urn:microsoft.com/office/officeart/2016/7/layout/BasicLinearProcessNumbered"/>
    <dgm:cxn modelId="{2F821A3B-1A51-4E36-AFFA-4F2805913BA4}" type="presParOf" srcId="{1DE3A46C-20D9-454E-881E-EEA3FA044041}" destId="{5A854FF2-916E-4B8C-BF49-1E676390B04D}" srcOrd="3" destOrd="0" presId="urn:microsoft.com/office/officeart/2016/7/layout/BasicLinearProcessNumbered"/>
    <dgm:cxn modelId="{80FBD028-4987-4AB8-85CE-FE72D8D04BCE}" type="presParOf" srcId="{6DFD0C48-8C7C-472E-BA00-AA69677993F7}" destId="{5FADB9CB-928D-43A9-A550-6C6DFDD7D453}" srcOrd="1" destOrd="0" presId="urn:microsoft.com/office/officeart/2016/7/layout/BasicLinearProcessNumbered"/>
    <dgm:cxn modelId="{472CBC78-397A-4019-8795-060AD7C0A732}" type="presParOf" srcId="{6DFD0C48-8C7C-472E-BA00-AA69677993F7}" destId="{5ED053AA-8A52-4198-996D-9DA37DC441B9}" srcOrd="2" destOrd="0" presId="urn:microsoft.com/office/officeart/2016/7/layout/BasicLinearProcessNumbered"/>
    <dgm:cxn modelId="{572770B1-F4ED-4C0E-BCA9-B1C8FFB99DBF}" type="presParOf" srcId="{5ED053AA-8A52-4198-996D-9DA37DC441B9}" destId="{09EA0DD4-50DD-491F-A148-3CBC4A03F593}" srcOrd="0" destOrd="0" presId="urn:microsoft.com/office/officeart/2016/7/layout/BasicLinearProcessNumbered"/>
    <dgm:cxn modelId="{75DFC135-F1E8-4192-B66E-5BD084E62BB9}" type="presParOf" srcId="{5ED053AA-8A52-4198-996D-9DA37DC441B9}" destId="{EAA6FB49-113B-4CE1-8382-1D96619DFEB2}" srcOrd="1" destOrd="0" presId="urn:microsoft.com/office/officeart/2016/7/layout/BasicLinearProcessNumbered"/>
    <dgm:cxn modelId="{F8A95FF1-64A7-40C8-A4F2-17710904357A}" type="presParOf" srcId="{5ED053AA-8A52-4198-996D-9DA37DC441B9}" destId="{E5A05098-0107-4D86-B1E6-8FDEFC591331}" srcOrd="2" destOrd="0" presId="urn:microsoft.com/office/officeart/2016/7/layout/BasicLinearProcessNumbered"/>
    <dgm:cxn modelId="{5F829B30-7E71-4B13-A589-248FEAFF954F}" type="presParOf" srcId="{5ED053AA-8A52-4198-996D-9DA37DC441B9}" destId="{173F3848-9C13-49CF-8700-935EC8A4295D}" srcOrd="3" destOrd="0" presId="urn:microsoft.com/office/officeart/2016/7/layout/BasicLinearProcessNumbered"/>
    <dgm:cxn modelId="{023F9ED2-C3FE-4D10-80F5-6C9F4D0430BE}" type="presParOf" srcId="{6DFD0C48-8C7C-472E-BA00-AA69677993F7}" destId="{E8C06C44-8501-434A-BDC4-2E4C9FAC65AD}" srcOrd="3" destOrd="0" presId="urn:microsoft.com/office/officeart/2016/7/layout/BasicLinearProcessNumbered"/>
    <dgm:cxn modelId="{18329536-2168-4111-8FA0-C27418EEE8EB}" type="presParOf" srcId="{6DFD0C48-8C7C-472E-BA00-AA69677993F7}" destId="{29F3490B-293E-42CC-BFFA-A9209417750D}" srcOrd="4" destOrd="0" presId="urn:microsoft.com/office/officeart/2016/7/layout/BasicLinearProcessNumbered"/>
    <dgm:cxn modelId="{711DBEC8-8488-4DDE-98B5-0B7ADC497FED}" type="presParOf" srcId="{29F3490B-293E-42CC-BFFA-A9209417750D}" destId="{B9C54497-08BE-4993-A7B2-DACDAB48C581}" srcOrd="0" destOrd="0" presId="urn:microsoft.com/office/officeart/2016/7/layout/BasicLinearProcessNumbered"/>
    <dgm:cxn modelId="{766DDE34-090C-4754-96B7-19C988B9FA8A}" type="presParOf" srcId="{29F3490B-293E-42CC-BFFA-A9209417750D}" destId="{A7FFE191-1880-49A5-9797-555E815D3AE8}" srcOrd="1" destOrd="0" presId="urn:microsoft.com/office/officeart/2016/7/layout/BasicLinearProcessNumbered"/>
    <dgm:cxn modelId="{EDA5F547-3B27-428C-87E4-3F257F034099}" type="presParOf" srcId="{29F3490B-293E-42CC-BFFA-A9209417750D}" destId="{8E744F37-B70E-47C7-9C34-4326A7E462CA}" srcOrd="2" destOrd="0" presId="urn:microsoft.com/office/officeart/2016/7/layout/BasicLinearProcessNumbered"/>
    <dgm:cxn modelId="{73504D94-FC36-4CE6-B53A-B42C4048D945}" type="presParOf" srcId="{29F3490B-293E-42CC-BFFA-A9209417750D}" destId="{15CCB8FD-F86D-4ED9-A158-C4C898901F3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81000-6286-47EB-AFD6-5714EF17D75A}">
      <dsp:nvSpPr>
        <dsp:cNvPr id="0" name=""/>
        <dsp:cNvSpPr/>
      </dsp:nvSpPr>
      <dsp:spPr>
        <a:xfrm>
          <a:off x="0" y="0"/>
          <a:ext cx="3005666" cy="40934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attributes do you have as a student? What are some questions your school’s commonly ask you about classes, course info, hours, etc?</a:t>
          </a:r>
        </a:p>
      </dsp:txBody>
      <dsp:txXfrm>
        <a:off x="0" y="1555523"/>
        <a:ext cx="3005666" cy="2456089"/>
      </dsp:txXfrm>
    </dsp:sp>
    <dsp:sp modelId="{B09E3ECA-5EDD-4377-B25A-4B9133B48F4E}">
      <dsp:nvSpPr>
        <dsp:cNvPr id="0" name=""/>
        <dsp:cNvSpPr/>
      </dsp:nvSpPr>
      <dsp:spPr>
        <a:xfrm>
          <a:off x="888810" y="409348"/>
          <a:ext cx="1228044" cy="12280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68653" y="589191"/>
        <a:ext cx="868358" cy="868358"/>
      </dsp:txXfrm>
    </dsp:sp>
    <dsp:sp modelId="{54F06AA2-ABEC-405C-82D2-BE717A681DAD}">
      <dsp:nvSpPr>
        <dsp:cNvPr id="0" name=""/>
        <dsp:cNvSpPr/>
      </dsp:nvSpPr>
      <dsp:spPr>
        <a:xfrm>
          <a:off x="0" y="4093410"/>
          <a:ext cx="3005666" cy="72"/>
        </a:xfrm>
        <a:prstGeom prst="rect">
          <a:avLst/>
        </a:prstGeom>
        <a:solidFill>
          <a:schemeClr val="accent3">
            <a:hueOff val="-286681"/>
            <a:satOff val="236"/>
            <a:lumOff val="-196"/>
            <a:alphaOff val="0"/>
          </a:schemeClr>
        </a:solidFill>
        <a:ln w="19050" cap="rnd" cmpd="sng" algn="ctr">
          <a:solidFill>
            <a:schemeClr val="accent3">
              <a:hueOff val="-286681"/>
              <a:satOff val="2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0DD4-50DD-491F-A148-3CBC4A03F593}">
      <dsp:nvSpPr>
        <dsp:cNvPr id="0" name=""/>
        <dsp:cNvSpPr/>
      </dsp:nvSpPr>
      <dsp:spPr>
        <a:xfrm>
          <a:off x="3306233" y="0"/>
          <a:ext cx="3005666" cy="4093482"/>
        </a:xfrm>
        <a:prstGeom prst="rect">
          <a:avLst/>
        </a:prstGeom>
        <a:solidFill>
          <a:schemeClr val="accent3">
            <a:tint val="40000"/>
            <a:alpha val="90000"/>
            <a:hueOff val="-829086"/>
            <a:satOff val="574"/>
            <a:lumOff val="1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829086"/>
              <a:satOff val="574"/>
              <a:lumOff val="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some attributes this Student object will have?</a:t>
          </a:r>
        </a:p>
      </dsp:txBody>
      <dsp:txXfrm>
        <a:off x="3306233" y="1555523"/>
        <a:ext cx="3005666" cy="2456089"/>
      </dsp:txXfrm>
    </dsp:sp>
    <dsp:sp modelId="{EAA6FB49-113B-4CE1-8382-1D96619DFEB2}">
      <dsp:nvSpPr>
        <dsp:cNvPr id="0" name=""/>
        <dsp:cNvSpPr/>
      </dsp:nvSpPr>
      <dsp:spPr>
        <a:xfrm>
          <a:off x="4195044" y="409348"/>
          <a:ext cx="1228044" cy="1228044"/>
        </a:xfrm>
        <a:prstGeom prst="ellipse">
          <a:avLst/>
        </a:prstGeom>
        <a:solidFill>
          <a:schemeClr val="accent3">
            <a:hueOff val="-573361"/>
            <a:satOff val="472"/>
            <a:lumOff val="-392"/>
            <a:alphaOff val="0"/>
          </a:schemeClr>
        </a:solidFill>
        <a:ln w="19050" cap="rnd" cmpd="sng" algn="ctr">
          <a:solidFill>
            <a:schemeClr val="accent3">
              <a:hueOff val="-573361"/>
              <a:satOff val="472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4374887" y="589191"/>
        <a:ext cx="868358" cy="868358"/>
      </dsp:txXfrm>
    </dsp:sp>
    <dsp:sp modelId="{E5A05098-0107-4D86-B1E6-8FDEFC591331}">
      <dsp:nvSpPr>
        <dsp:cNvPr id="0" name=""/>
        <dsp:cNvSpPr/>
      </dsp:nvSpPr>
      <dsp:spPr>
        <a:xfrm>
          <a:off x="3306233" y="4093410"/>
          <a:ext cx="3005666" cy="72"/>
        </a:xfrm>
        <a:prstGeom prst="rect">
          <a:avLst/>
        </a:prstGeom>
        <a:solidFill>
          <a:schemeClr val="accent3">
            <a:hueOff val="-860042"/>
            <a:satOff val="708"/>
            <a:lumOff val="-589"/>
            <a:alphaOff val="0"/>
          </a:schemeClr>
        </a:solidFill>
        <a:ln w="19050" cap="rnd" cmpd="sng" algn="ctr">
          <a:solidFill>
            <a:schemeClr val="accent3">
              <a:hueOff val="-860042"/>
              <a:satOff val="708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54497-08BE-4993-A7B2-DACDAB48C581}">
      <dsp:nvSpPr>
        <dsp:cNvPr id="0" name=""/>
        <dsp:cNvSpPr/>
      </dsp:nvSpPr>
      <dsp:spPr>
        <a:xfrm>
          <a:off x="6612466" y="0"/>
          <a:ext cx="3005666" cy="4093482"/>
        </a:xfrm>
        <a:prstGeom prst="rect">
          <a:avLst/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some methods this Student object will have? </a:t>
          </a:r>
        </a:p>
      </dsp:txBody>
      <dsp:txXfrm>
        <a:off x="6612466" y="1555523"/>
        <a:ext cx="3005666" cy="2456089"/>
      </dsp:txXfrm>
    </dsp:sp>
    <dsp:sp modelId="{A7FFE191-1880-49A5-9797-555E815D3AE8}">
      <dsp:nvSpPr>
        <dsp:cNvPr id="0" name=""/>
        <dsp:cNvSpPr/>
      </dsp:nvSpPr>
      <dsp:spPr>
        <a:xfrm>
          <a:off x="7501277" y="409348"/>
          <a:ext cx="1228044" cy="1228044"/>
        </a:xfrm>
        <a:prstGeom prst="ellipse">
          <a:avLst/>
        </a:prstGeom>
        <a:solidFill>
          <a:schemeClr val="accent3">
            <a:hueOff val="-1146722"/>
            <a:satOff val="944"/>
            <a:lumOff val="-785"/>
            <a:alphaOff val="0"/>
          </a:schemeClr>
        </a:solidFill>
        <a:ln w="19050" cap="rnd" cmpd="sng" algn="ctr">
          <a:solidFill>
            <a:schemeClr val="accent3">
              <a:hueOff val="-1146722"/>
              <a:satOff val="944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7681120" y="589191"/>
        <a:ext cx="868358" cy="868358"/>
      </dsp:txXfrm>
    </dsp:sp>
    <dsp:sp modelId="{8E744F37-B70E-47C7-9C34-4326A7E462CA}">
      <dsp:nvSpPr>
        <dsp:cNvPr id="0" name=""/>
        <dsp:cNvSpPr/>
      </dsp:nvSpPr>
      <dsp:spPr>
        <a:xfrm>
          <a:off x="6612466" y="4093410"/>
          <a:ext cx="3005666" cy="72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5376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far, the programming style you have been using is called </a:t>
            </a:r>
            <a:r>
              <a:rPr lang="en-US" b="1" dirty="0"/>
              <a:t>Procedural Programming. </a:t>
            </a:r>
            <a:r>
              <a:rPr lang="en-US" dirty="0"/>
              <a:t>Procedural programming is based upon the concepts of procedure (or </a:t>
            </a:r>
            <a:r>
              <a:rPr lang="en-US" i="1" dirty="0"/>
              <a:t>function</a:t>
            </a:r>
            <a:r>
              <a:rPr lang="en-US" dirty="0"/>
              <a:t>) calls.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 Oriented Programming </a:t>
            </a:r>
            <a:r>
              <a:rPr lang="en-US" dirty="0"/>
              <a:t>is a programming style organized around </a:t>
            </a:r>
            <a:r>
              <a:rPr lang="en-US" u="sng" dirty="0"/>
              <a:t>objects</a:t>
            </a:r>
            <a:r>
              <a:rPr lang="en-US" dirty="0"/>
              <a:t>. For example, you create objects that have attributes and methods in them, and they interact with other objects.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Objects</a:t>
            </a:r>
            <a:r>
              <a:rPr lang="en-US" dirty="0"/>
              <a:t> are data types that group logic and data together.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12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970" b="-3"/>
          <a:stretch/>
        </p:blipFill>
        <p:spPr>
          <a:xfrm>
            <a:off x="438761" y="435398"/>
            <a:ext cx="7033025" cy="6130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410" y="316943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 </a:t>
            </a:r>
            <a:r>
              <a:rPr lang="en-US" sz="5400" u="sng" dirty="0"/>
              <a:t>Car</a:t>
            </a:r>
            <a:r>
              <a:rPr lang="en-US" sz="5400" dirty="0"/>
              <a:t>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09" y="3150639"/>
            <a:ext cx="5148336" cy="18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new </a:t>
            </a:r>
            <a:r>
              <a:rPr lang="en-US" u="sng" dirty="0"/>
              <a:t>Car</a:t>
            </a:r>
            <a:r>
              <a:rPr lang="en-US" dirty="0"/>
              <a:t>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6" y="1487225"/>
            <a:ext cx="83534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70765"/>
            <a:ext cx="6019800" cy="2219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4334" y="940753"/>
            <a:ext cx="478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my_car.color</a:t>
            </a:r>
            <a:r>
              <a:rPr lang="en-US" dirty="0"/>
              <a:t> accesses the car’s</a:t>
            </a:r>
          </a:p>
          <a:p>
            <a:r>
              <a:rPr lang="en-US" dirty="0"/>
              <a:t>color variable directly, you could</a:t>
            </a:r>
          </a:p>
          <a:p>
            <a:r>
              <a:rPr lang="en-US" dirty="0"/>
              <a:t>also use the </a:t>
            </a:r>
            <a:r>
              <a:rPr lang="en-US" dirty="0" err="1"/>
              <a:t>get_color</a:t>
            </a:r>
            <a:r>
              <a:rPr lang="en-US" dirty="0"/>
              <a:t>() method we defined </a:t>
            </a:r>
          </a:p>
          <a:p>
            <a:r>
              <a:rPr lang="en-US" dirty="0"/>
              <a:t>in the car class, i.e. </a:t>
            </a:r>
            <a:r>
              <a:rPr lang="en-US" dirty="0" err="1"/>
              <a:t>my_car.get_color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7348451" y="2141082"/>
            <a:ext cx="2706121" cy="5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1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Instances of the </a:t>
            </a:r>
            <a:r>
              <a:rPr lang="en-US" u="sng" dirty="0"/>
              <a:t>Car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61" y="1417528"/>
            <a:ext cx="8596668" cy="1025743"/>
          </a:xfrm>
        </p:spPr>
        <p:txBody>
          <a:bodyPr/>
          <a:lstStyle/>
          <a:p>
            <a:r>
              <a:rPr lang="en-US" dirty="0"/>
              <a:t>Each time you “create” a new object (in our case, the car object), you will get a DIFFERENT copy each time. Meaning one car will be different from the other.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8" y="2868123"/>
            <a:ext cx="1152525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961" y="5768142"/>
            <a:ext cx="1052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.format() is a Method of the String object, much like our Car object’s </a:t>
            </a:r>
            <a:r>
              <a:rPr lang="en-US" dirty="0" err="1"/>
              <a:t>is_old</a:t>
            </a:r>
            <a:r>
              <a:rPr lang="en-US" dirty="0"/>
              <a:t>() method. It allows us to put placeholders in the string denoted by {}, and then </a:t>
            </a:r>
            <a:r>
              <a:rPr lang="en-US" i="1" dirty="0"/>
              <a:t>fill them 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7403" y="3291839"/>
            <a:ext cx="277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could also use </a:t>
            </a:r>
            <a:r>
              <a:rPr lang="en-US" dirty="0" err="1"/>
              <a:t>my_car.get_color</a:t>
            </a:r>
            <a:r>
              <a:rPr lang="en-US" dirty="0"/>
              <a:t>() and </a:t>
            </a:r>
            <a:r>
              <a:rPr lang="en-US" dirty="0" err="1"/>
              <a:t>your_car.get_color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102138" y="4239491"/>
            <a:ext cx="576349" cy="8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385367" y="4150822"/>
            <a:ext cx="149629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9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70" y="2142798"/>
            <a:ext cx="69437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our </a:t>
            </a:r>
            <a:r>
              <a:rPr lang="en-US" u="sng" dirty="0"/>
              <a:t>Car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u="sng" dirty="0"/>
              <a:t>attributes</a:t>
            </a:r>
            <a:r>
              <a:rPr lang="en-US" dirty="0"/>
              <a:t> of our Car object are:</a:t>
            </a:r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color</a:t>
            </a:r>
          </a:p>
          <a:p>
            <a:r>
              <a:rPr lang="en-US" dirty="0"/>
              <a:t>the </a:t>
            </a:r>
            <a:r>
              <a:rPr lang="en-US" u="sng" dirty="0"/>
              <a:t>methods</a:t>
            </a:r>
            <a:r>
              <a:rPr lang="en-US" dirty="0"/>
              <a:t> of our Car object are:</a:t>
            </a:r>
          </a:p>
          <a:p>
            <a:pPr lvl="1"/>
            <a:r>
              <a:rPr lang="en-US" dirty="0" err="1"/>
              <a:t>get_make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get_model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get_year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get_color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is_old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8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Make an object representing a student 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1476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99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330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Object Oriented Programming</vt:lpstr>
      <vt:lpstr>Objects</vt:lpstr>
      <vt:lpstr>A Car object</vt:lpstr>
      <vt:lpstr>Using our new Car object</vt:lpstr>
      <vt:lpstr>Different Instances of the Car object</vt:lpstr>
      <vt:lpstr>PowerPoint Presentation</vt:lpstr>
      <vt:lpstr>More of our Car object</vt:lpstr>
      <vt:lpstr>Make an object representing a student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Dane Lowrey</dc:creator>
  <cp:lastModifiedBy>Dane Lowrey</cp:lastModifiedBy>
  <cp:revision>5</cp:revision>
  <dcterms:created xsi:type="dcterms:W3CDTF">2017-03-23T21:05:01Z</dcterms:created>
  <dcterms:modified xsi:type="dcterms:W3CDTF">2017-03-27T19:13:31Z</dcterms:modified>
</cp:coreProperties>
</file>