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0" r:id="rId6"/>
    <p:sldId id="261" r:id="rId7"/>
    <p:sldId id="258" r:id="rId8"/>
    <p:sldId id="25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e Lowrey" initials="DL" lastIdx="1" clrIdx="0">
    <p:extLst>
      <p:ext uri="{19B8F6BF-5375-455C-9EA6-DF929625EA0E}">
        <p15:presenceInfo xmlns:p15="http://schemas.microsoft.com/office/powerpoint/2012/main" userId="11b6447460e025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40" d="100"/>
          <a:sy n="40" d="100"/>
        </p:scale>
        <p:origin x="63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0:32:39.610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Solver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1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fun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Interesting Facts: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6.67 x 10</a:t>
            </a:r>
            <a:r>
              <a:rPr lang="en-US" baseline="30000" dirty="0"/>
              <a:t>21</a:t>
            </a:r>
            <a:r>
              <a:rPr lang="en-US" dirty="0"/>
              <a:t> final grids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Sudoku boards designed to work against this backtracking algorithm, such a puzzle will have few clue, no clues in the top row, or the solution ‘987654321’ for the first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one case, a brute force program required 6 hours to arrive at a solution for such a Sudoku (using 2008 era computer technology)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8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968"/>
          </a:xfrm>
        </p:spPr>
        <p:txBody>
          <a:bodyPr/>
          <a:lstStyle/>
          <a:p>
            <a:r>
              <a:rPr lang="en-US" dirty="0"/>
              <a:t>Our Backtracking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295" y="1359568"/>
            <a:ext cx="110570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board is valid, return False if its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While each cell does not have a number, do: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get the current cell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if the cell does not have a number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get possible numbers for this cell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if there are possible numbers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 try one,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add the cell to cells tried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else if cells tried is not empty,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reset this cell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get the previous cell and remove it from cells tried list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attempt to put a different number in previous cell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otherwise the board is unsolvable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go to the next cell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949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874"/>
          </a:xfrm>
        </p:spPr>
        <p:txBody>
          <a:bodyPr/>
          <a:lstStyle/>
          <a:p>
            <a:r>
              <a:rPr lang="en-US" dirty="0"/>
              <a:t>Try it</a:t>
            </a:r>
          </a:p>
        </p:txBody>
      </p:sp>
      <p:pic>
        <p:nvPicPr>
          <p:cNvPr id="6146" name="Picture 2" descr="https://encrypted-tbn0.gstatic.com/images?q=tbn:ANd9GcRVHAW51EQyyTmw9isgUpMoq8nriuKdMWzhRcqcmQ9wxZFYiHej6sEHh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84" y="1058779"/>
            <a:ext cx="5070699" cy="50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4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harder</a:t>
            </a:r>
          </a:p>
        </p:txBody>
      </p:sp>
      <p:pic>
        <p:nvPicPr>
          <p:cNvPr id="7170" name="Picture 2" descr="Image result for medium sudoku board 4x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58" y="1640305"/>
            <a:ext cx="4150895" cy="415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4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tools...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2243"/>
          </a:xfrm>
        </p:spPr>
        <p:txBody>
          <a:bodyPr/>
          <a:lstStyle/>
          <a:p>
            <a:r>
              <a:rPr lang="en-US" b="1" dirty="0"/>
              <a:t>Multi-Dimensional List: </a:t>
            </a:r>
            <a:r>
              <a:rPr lang="en-US" dirty="0"/>
              <a:t>you know what a list is in Python (denoted by []), you need to know that it is possible to make a List of Lists, this is called a ‘2d List’ or ‘2d array’, and resembles a matrix. </a:t>
            </a:r>
          </a:p>
          <a:p>
            <a:r>
              <a:rPr lang="en-US" b="1" dirty="0"/>
              <a:t>2d List Indexing: </a:t>
            </a:r>
            <a:r>
              <a:rPr lang="en-US" dirty="0"/>
              <a:t> You know how to index a list (</a:t>
            </a:r>
            <a:r>
              <a:rPr lang="en-US" dirty="0" err="1"/>
              <a:t>my_list</a:t>
            </a:r>
            <a:r>
              <a:rPr lang="en-US" dirty="0"/>
              <a:t>[2]), to </a:t>
            </a:r>
            <a:r>
              <a:rPr lang="en-US" dirty="0" err="1"/>
              <a:t>acess</a:t>
            </a:r>
            <a:r>
              <a:rPr lang="en-US" dirty="0"/>
              <a:t> and index inside of a 2d list, or matrix, simply </a:t>
            </a:r>
            <a:r>
              <a:rPr lang="en-US" dirty="0" err="1"/>
              <a:t>specifiy</a:t>
            </a:r>
            <a:r>
              <a:rPr lang="en-US" dirty="0"/>
              <a:t> the row (r) and column (c) number you want, i.e. </a:t>
            </a:r>
            <a:r>
              <a:rPr lang="en-US" dirty="0" err="1"/>
              <a:t>my_list</a:t>
            </a:r>
            <a:r>
              <a:rPr lang="en-US" dirty="0"/>
              <a:t>[1][2].</a:t>
            </a:r>
          </a:p>
          <a:p>
            <a:r>
              <a:rPr lang="en-US" b="1" dirty="0"/>
              <a:t>Simple Example:</a:t>
            </a:r>
          </a:p>
          <a:p>
            <a:pPr marL="457200" lvl="1" indent="0">
              <a:buNone/>
            </a:pPr>
            <a:r>
              <a:rPr lang="en-US" i="1" dirty="0"/>
              <a:t># initialize </a:t>
            </a:r>
            <a:r>
              <a:rPr lang="en-US" i="1" dirty="0" err="1"/>
              <a:t>my_list</a:t>
            </a:r>
            <a:r>
              <a:rPr lang="en-US" i="1" dirty="0"/>
              <a:t> to be a 3x3 Matrix </a:t>
            </a:r>
          </a:p>
          <a:p>
            <a:pPr marL="457200" lvl="1" indent="0">
              <a:buNone/>
            </a:pPr>
            <a:r>
              <a:rPr lang="en-US" dirty="0" err="1"/>
              <a:t>my_list</a:t>
            </a:r>
            <a:r>
              <a:rPr lang="en-US" dirty="0"/>
              <a:t> = [ [1, 2, 3, 4], [“Dane”, “Parker”, “Jenna”], [True, False, False] ]</a:t>
            </a:r>
          </a:p>
          <a:p>
            <a:pPr marL="457200" lvl="1" indent="0">
              <a:buNone/>
            </a:pPr>
            <a:r>
              <a:rPr lang="en-US" i="1" dirty="0"/>
              <a:t># get item at row 1, column 2 from </a:t>
            </a:r>
            <a:r>
              <a:rPr lang="en-US" i="1" dirty="0" err="1"/>
              <a:t>my_list</a:t>
            </a:r>
            <a:endParaRPr lang="en-US" i="1" dirty="0"/>
          </a:p>
          <a:p>
            <a:pPr marL="457200" lvl="1" indent="0">
              <a:buNone/>
            </a:pPr>
            <a:r>
              <a:rPr lang="en-US" dirty="0" err="1"/>
              <a:t>item_value</a:t>
            </a:r>
            <a:r>
              <a:rPr lang="en-US" dirty="0"/>
              <a:t> = </a:t>
            </a:r>
            <a:r>
              <a:rPr lang="en-US" dirty="0" err="1"/>
              <a:t>my_list</a:t>
            </a:r>
            <a:r>
              <a:rPr lang="en-US" dirty="0"/>
              <a:t>[1][2] </a:t>
            </a:r>
            <a:r>
              <a:rPr lang="en-US" i="1" dirty="0"/>
              <a:t># </a:t>
            </a:r>
            <a:r>
              <a:rPr lang="en-US" i="1" dirty="0" err="1"/>
              <a:t>item_val</a:t>
            </a:r>
            <a:r>
              <a:rPr lang="en-US" i="1" dirty="0"/>
              <a:t> will equal “Jenna”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6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tools...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2914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Set Datatype:</a:t>
            </a:r>
            <a:r>
              <a:rPr lang="en-US" dirty="0"/>
              <a:t> a set in python is kind of like a list, except for a few differences:</a:t>
            </a:r>
          </a:p>
          <a:p>
            <a:pPr marL="742950" lvl="2" indent="-342900"/>
            <a:r>
              <a:rPr lang="en-US" sz="1700" dirty="0"/>
              <a:t>1. Sets are denoted by either the keyword set() or curly braces {}</a:t>
            </a:r>
          </a:p>
          <a:p>
            <a:pPr marL="742950" lvl="2" indent="-342900"/>
            <a:r>
              <a:rPr lang="en-US" sz="1700" dirty="0"/>
              <a:t>2. Sets have UNIQUE values, i.e. no duplicate values allowed.</a:t>
            </a:r>
          </a:p>
          <a:p>
            <a:pPr marL="742950" lvl="2" indent="-342900"/>
            <a:r>
              <a:rPr lang="en-US" sz="1700" dirty="0"/>
              <a:t>3. You can perform set operations such as set difference, subset, </a:t>
            </a:r>
            <a:r>
              <a:rPr lang="en-US" sz="1700" dirty="0" err="1"/>
              <a:t>etc</a:t>
            </a:r>
            <a:r>
              <a:rPr lang="en-US" sz="1700" dirty="0"/>
              <a:t> (we will use set difference)</a:t>
            </a:r>
          </a:p>
          <a:p>
            <a:pPr marL="742950" lvl="2" indent="-342900"/>
            <a:r>
              <a:rPr lang="en-US" sz="1700" dirty="0"/>
              <a:t>4. instead of </a:t>
            </a:r>
            <a:r>
              <a:rPr lang="en-US" sz="1700" dirty="0" err="1"/>
              <a:t>my_list.append</a:t>
            </a:r>
            <a:r>
              <a:rPr lang="en-US" sz="1700" dirty="0"/>
              <a:t>(1), it is </a:t>
            </a:r>
            <a:r>
              <a:rPr lang="en-US" sz="1700" dirty="0" err="1"/>
              <a:t>my_set.add</a:t>
            </a:r>
            <a:r>
              <a:rPr lang="en-US" sz="1700" dirty="0"/>
              <a:t>(1)</a:t>
            </a:r>
          </a:p>
          <a:p>
            <a:r>
              <a:rPr lang="en-US" b="1" dirty="0"/>
              <a:t>Example:</a:t>
            </a:r>
          </a:p>
          <a:p>
            <a:pPr marL="400050" lvl="2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my_set</a:t>
            </a:r>
            <a:r>
              <a:rPr lang="en-US" sz="1700" dirty="0"/>
              <a:t> = set()</a:t>
            </a:r>
          </a:p>
          <a:p>
            <a:pPr marL="400050" lvl="2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my_set.add</a:t>
            </a:r>
            <a:r>
              <a:rPr lang="en-US" sz="1700" dirty="0"/>
              <a:t>(1)</a:t>
            </a:r>
          </a:p>
          <a:p>
            <a:pPr marL="400050" lvl="2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my_set.add</a:t>
            </a:r>
            <a:r>
              <a:rPr lang="en-US" sz="1700" dirty="0"/>
              <a:t>(2)</a:t>
            </a:r>
          </a:p>
          <a:p>
            <a:pPr marL="400050" lvl="2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my_set.add</a:t>
            </a:r>
            <a:r>
              <a:rPr lang="en-US" sz="1700" dirty="0"/>
              <a:t>(1) </a:t>
            </a:r>
            <a:r>
              <a:rPr lang="en-US" sz="1700" i="1" dirty="0"/>
              <a:t># this will add 1 to the set IF it isn’t in the set already</a:t>
            </a:r>
          </a:p>
          <a:p>
            <a:pPr marL="400050" lvl="2" indent="0">
              <a:buNone/>
            </a:pPr>
            <a:r>
              <a:rPr lang="en-US" sz="1700" dirty="0"/>
              <a:t> </a:t>
            </a:r>
            <a:r>
              <a:rPr lang="en-US" sz="1700" dirty="0" err="1"/>
              <a:t>first_item</a:t>
            </a:r>
            <a:r>
              <a:rPr lang="en-US" sz="1700" dirty="0"/>
              <a:t> = </a:t>
            </a:r>
            <a:r>
              <a:rPr lang="en-US" sz="1700" dirty="0" err="1"/>
              <a:t>my_set.pop</a:t>
            </a:r>
            <a:r>
              <a:rPr lang="en-US" sz="1700" dirty="0"/>
              <a:t>() </a:t>
            </a:r>
            <a:r>
              <a:rPr lang="en-US" sz="1700" i="1" dirty="0"/>
              <a:t># </a:t>
            </a:r>
            <a:r>
              <a:rPr lang="en-US" sz="1700" i="1" dirty="0" err="1"/>
              <a:t>first_item</a:t>
            </a:r>
            <a:r>
              <a:rPr lang="en-US" sz="1700" i="1" dirty="0"/>
              <a:t> will be 2</a:t>
            </a:r>
            <a:endParaRPr lang="en-US" sz="1700" dirty="0"/>
          </a:p>
          <a:p>
            <a:pPr marL="400050" lvl="2" indent="0">
              <a:buNone/>
            </a:pPr>
            <a:endParaRPr lang="en-US" sz="1700" i="1" dirty="0"/>
          </a:p>
        </p:txBody>
      </p:sp>
    </p:spTree>
    <p:extLst>
      <p:ext uri="{BB962C8B-B14F-4D97-AF65-F5344CB8AC3E}">
        <p14:creationId xmlns:p14="http://schemas.microsoft.com/office/powerpoint/2010/main" val="339073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41" y="2159331"/>
            <a:ext cx="3750581" cy="3750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Sudoku 9x9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 The object is to place the numbers 1 to 9 in the empty cells so that each row, each column and each 3x3 box contains the same number only once.</a:t>
            </a:r>
          </a:p>
          <a:p>
            <a:pPr>
              <a:lnSpc>
                <a:spcPct val="90000"/>
              </a:lnSpc>
            </a:pPr>
            <a:r>
              <a:rPr lang="en-US" dirty="0"/>
              <a:t>You can do this by visiting any cell in any order and placing/removing/switching numbers (1-9) in that cell until you get it right (i.e., the correct number for that cell)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7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77" y="233314"/>
            <a:ext cx="8596668" cy="801402"/>
          </a:xfrm>
        </p:spPr>
        <p:txBody>
          <a:bodyPr/>
          <a:lstStyle/>
          <a:p>
            <a:r>
              <a:rPr lang="en-US" dirty="0"/>
              <a:t>Sudoku Board Parts / Terminology</a:t>
            </a:r>
          </a:p>
        </p:txBody>
      </p:sp>
      <p:pic>
        <p:nvPicPr>
          <p:cNvPr id="2054" name="Picture 6" descr="A typical Sudoku puzzle, a 9x9 grid with several numbers mis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1" y="1519991"/>
            <a:ext cx="4993105" cy="49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38863" y="1540042"/>
            <a:ext cx="589548" cy="541421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69242" y="1930400"/>
            <a:ext cx="4367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= Cell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= 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2448" y="1930400"/>
            <a:ext cx="589548" cy="541421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50695" y="3224463"/>
            <a:ext cx="1588168" cy="1540042"/>
          </a:xfrm>
          <a:prstGeom prst="rect">
            <a:avLst/>
          </a:prstGeom>
          <a:solidFill>
            <a:srgbClr val="FFC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69242" y="2862250"/>
            <a:ext cx="1588168" cy="1540042"/>
          </a:xfrm>
          <a:prstGeom prst="rect">
            <a:avLst/>
          </a:prstGeom>
          <a:solidFill>
            <a:srgbClr val="FFC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4242" y="5907505"/>
            <a:ext cx="4981074" cy="605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67663" y="5907505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9" name="Rectangle 8"/>
          <p:cNvSpPr/>
          <p:nvPr/>
        </p:nvSpPr>
        <p:spPr>
          <a:xfrm>
            <a:off x="854242" y="1540042"/>
            <a:ext cx="589547" cy="4973054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0177" y="1170710"/>
            <a:ext cx="10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11295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4432"/>
            <a:ext cx="8596668" cy="737937"/>
          </a:xfrm>
        </p:spPr>
        <p:txBody>
          <a:bodyPr/>
          <a:lstStyle/>
          <a:p>
            <a:r>
              <a:rPr lang="en-US" dirty="0"/>
              <a:t>Sudoku Board Parts / Terminology</a:t>
            </a:r>
          </a:p>
        </p:txBody>
      </p:sp>
      <p:pic>
        <p:nvPicPr>
          <p:cNvPr id="3076" name="Picture 4" descr="A typical Sudoku puzzle, a 9x9 grid with several numbers mis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68" y="1085758"/>
            <a:ext cx="5539358" cy="55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660358" y="1455821"/>
            <a:ext cx="1479884" cy="1046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8758" y="2382253"/>
            <a:ext cx="174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at position [0][0]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8217568" y="2069432"/>
            <a:ext cx="1050418" cy="1419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67986" y="3344779"/>
            <a:ext cx="1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at position [1][8]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2054391" y="5871410"/>
            <a:ext cx="1810753" cy="416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0495" y="5364855"/>
            <a:ext cx="176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at position [8][1]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8301790" y="5161547"/>
            <a:ext cx="966196" cy="1271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1811" y="4472833"/>
            <a:ext cx="222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at position [8][8]</a:t>
            </a:r>
          </a:p>
        </p:txBody>
      </p:sp>
    </p:spTree>
    <p:extLst>
      <p:ext uri="{BB962C8B-B14F-4D97-AF65-F5344CB8AC3E}">
        <p14:creationId xmlns:p14="http://schemas.microsoft.com/office/powerpoint/2010/main" val="134089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(complicated) algorithms for solving Sudoku, and it is a very popular problem in Computer Science. Computer Scientists and mathematicians are always trying to find a better, faster algorithm that will scale with the size of a Sudoku board (i.e., have the same proportional completion time for different sizes of boards).</a:t>
            </a:r>
          </a:p>
          <a:p>
            <a:r>
              <a:rPr lang="en-US" dirty="0"/>
              <a:t>Some algorithms include Stochastic search / optimization methods, constraint programming, exact cover, and Brute Force (Backtracking). </a:t>
            </a:r>
          </a:p>
          <a:p>
            <a:r>
              <a:rPr lang="en-US" dirty="0"/>
              <a:t>A simple search for ‘Sudoku Solving Algorithms’ will let you explore more of these complex algorithms.</a:t>
            </a:r>
          </a:p>
          <a:p>
            <a:r>
              <a:rPr lang="en-US" dirty="0"/>
              <a:t>https://en.wikipedia.org/wiki/Sudoku_solving_algorithms</a:t>
            </a:r>
          </a:p>
        </p:txBody>
      </p:sp>
    </p:spTree>
    <p:extLst>
      <p:ext uri="{BB962C8B-B14F-4D97-AF65-F5344CB8AC3E}">
        <p14:creationId xmlns:p14="http://schemas.microsoft.com/office/powerpoint/2010/main" val="314650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ypical Sudoku puzzle, a 9x9 grid with several numbers miss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2139" y="2159331"/>
            <a:ext cx="3769831" cy="376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Sudoku Algorithms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How do YOU solve a sudoku puzzle? Could you write down a list of steps that I could take on a Sudoku Board that would lead me to solving it?</a:t>
            </a:r>
          </a:p>
          <a:p>
            <a:pPr>
              <a:lnSpc>
                <a:spcPct val="90000"/>
              </a:lnSpc>
            </a:pPr>
            <a:r>
              <a:rPr lang="en-US" sz="1700"/>
              <a:t>Think about this, it is important. Conveying your problem solving skills / steps in a simple, systematic, and instructive list is the fist step to creating a program to solve the problem for you. </a:t>
            </a:r>
          </a:p>
          <a:p>
            <a:pPr>
              <a:lnSpc>
                <a:spcPct val="90000"/>
              </a:lnSpc>
            </a:pPr>
            <a:r>
              <a:rPr lang="en-US" sz="1700"/>
              <a:t>As we have previously discussed, there are many algorithms, and yours may be different from the person sitting next to you.</a:t>
            </a:r>
          </a:p>
        </p:txBody>
      </p:sp>
    </p:spTree>
    <p:extLst>
      <p:ext uri="{BB962C8B-B14F-4D97-AF65-F5344CB8AC3E}">
        <p14:creationId xmlns:p14="http://schemas.microsoft.com/office/powerpoint/2010/main" val="339477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thumb/8/8c/Sudoku_solved_by_bactracking.gif/260px-Sudoku_solved_by_bactracking.gif"/>
          <p:cNvPicPr>
            <a:picLocks noChangeAspect="1" noChangeArrowheads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4035" y="875360"/>
            <a:ext cx="4602747" cy="460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Brute Force (Backtracking)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b="1" dirty="0"/>
              <a:t>Brute force: </a:t>
            </a:r>
            <a:r>
              <a:rPr lang="en-US" sz="1700" dirty="0"/>
              <a:t>is a trial and error method used to solve a problem. </a:t>
            </a:r>
          </a:p>
          <a:p>
            <a:pPr>
              <a:lnSpc>
                <a:spcPct val="80000"/>
              </a:lnSpc>
            </a:pPr>
            <a:r>
              <a:rPr lang="en-US" sz="1700" b="1" dirty="0"/>
              <a:t>Idea:</a:t>
            </a:r>
            <a:r>
              <a:rPr lang="en-US" sz="1700" dirty="0"/>
              <a:t> the way our program will solve the sudoku board is by starting at the first cell and placing a valid number in each cell until no valid numbers are found. The program will then go back (i.e. backtrack) and change a previous cell’s value, then move forward and try again. </a:t>
            </a:r>
            <a:endParaRPr lang="en-US" sz="1700" b="1" dirty="0"/>
          </a:p>
          <a:p>
            <a:pPr>
              <a:lnSpc>
                <a:spcPct val="80000"/>
              </a:lnSpc>
            </a:pPr>
            <a:r>
              <a:rPr lang="en-US" sz="1700" b="1" dirty="0"/>
              <a:t>This is an animated gif of a computer solving a sudoku board using a backtracking algorithm</a:t>
            </a:r>
          </a:p>
          <a:p>
            <a:pPr marL="0" indent="0">
              <a:lnSpc>
                <a:spcPct val="8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771999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464</TotalTime>
  <Words>839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Sudoku Solver</vt:lpstr>
      <vt:lpstr>A few more tools...</vt:lpstr>
      <vt:lpstr>A few more tools...</vt:lpstr>
      <vt:lpstr>Sudoku 9x9</vt:lpstr>
      <vt:lpstr>Sudoku Board Parts / Terminology</vt:lpstr>
      <vt:lpstr>Sudoku Board Parts / Terminology</vt:lpstr>
      <vt:lpstr>Sudoku Algorithms</vt:lpstr>
      <vt:lpstr>Sudoku Algorithms </vt:lpstr>
      <vt:lpstr>Brute Force (Backtracking)</vt:lpstr>
      <vt:lpstr>Backtracking fun facts</vt:lpstr>
      <vt:lpstr>Our Backtracking Algorithm</vt:lpstr>
      <vt:lpstr>Try it</vt:lpstr>
      <vt:lpstr>Little harder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Dane Lowrey</dc:creator>
  <cp:lastModifiedBy>Dane Lowrey</cp:lastModifiedBy>
  <cp:revision>7</cp:revision>
  <dcterms:created xsi:type="dcterms:W3CDTF">2017-04-06T14:32:30Z</dcterms:created>
  <dcterms:modified xsi:type="dcterms:W3CDTF">2017-04-06T22:17:14Z</dcterms:modified>
</cp:coreProperties>
</file>