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7"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7" d="100"/>
          <a:sy n="87" d="100"/>
        </p:scale>
        <p:origin x="51" y="46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5/4/2017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5/4/2017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5/4/2017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5/4/2017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5/4/2017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5/4/2017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5/4/2017</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dlowrey/SudokuSolver/blob/master/Solver/Cell.py" TargetMode="External"/><Relationship Id="rId7" Type="http://schemas.openxmlformats.org/officeDocument/2006/relationships/image" Target="../media/image1.png"/><Relationship Id="rId2" Type="http://schemas.openxmlformats.org/officeDocument/2006/relationships/hyperlink" Target="https://github.com/dlowrey/SudokuSolver/blob/master/Templates/temp_cell.py" TargetMode="External"/><Relationship Id="rId1" Type="http://schemas.openxmlformats.org/officeDocument/2006/relationships/slideLayout" Target="../slideLayouts/slideLayout2.xml"/><Relationship Id="rId6" Type="http://schemas.openxmlformats.org/officeDocument/2006/relationships/hyperlink" Target="https://github.com/dlowrey/SudokuSolver/blob/master/Solver/SudokuBoard.py" TargetMode="External"/><Relationship Id="rId5" Type="http://schemas.openxmlformats.org/officeDocument/2006/relationships/hyperlink" Target="https://github.com/dlowrey/SudokuSolver/blob/master/Templates/temp_sudokuboard.py" TargetMode="External"/><Relationship Id="rId4" Type="http://schemas.openxmlformats.org/officeDocument/2006/relationships/hyperlink" Target="https://github.com/dlowrey/SudokuSolver/blob/master/Solver/GUI.py" TargetMode="Externa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github.com/dlowrey/SudokuSolver/blob/master/Solver/GUI.py" TargetMode="External"/><Relationship Id="rId2" Type="http://schemas.openxmlformats.org/officeDocument/2006/relationships/hyperlink" Target="mailto:dane.r.lowrey@ttu.edu"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Sudoku Solver</a:t>
            </a:r>
          </a:p>
        </p:txBody>
      </p:sp>
      <p:sp>
        <p:nvSpPr>
          <p:cNvPr id="3" name="Subtitle 2"/>
          <p:cNvSpPr>
            <a:spLocks noGrp="1"/>
          </p:cNvSpPr>
          <p:nvPr>
            <p:ph type="subTitle" idx="1"/>
          </p:nvPr>
        </p:nvSpPr>
        <p:spPr/>
        <p:txBody>
          <a:bodyPr/>
          <a:lstStyle/>
          <a:p>
            <a:r>
              <a:rPr lang="en-US" dirty="0"/>
              <a:t>Part 4 (Final)</a:t>
            </a:r>
          </a:p>
        </p:txBody>
      </p:sp>
    </p:spTree>
    <p:extLst>
      <p:ext uri="{BB962C8B-B14F-4D97-AF65-F5344CB8AC3E}">
        <p14:creationId xmlns:p14="http://schemas.microsoft.com/office/powerpoint/2010/main" val="27820302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Validating the Sudoku Board	</a:t>
            </a:r>
          </a:p>
        </p:txBody>
      </p:sp>
      <p:sp>
        <p:nvSpPr>
          <p:cNvPr id="3" name="Content Placeholder 2"/>
          <p:cNvSpPr>
            <a:spLocks noGrp="1"/>
          </p:cNvSpPr>
          <p:nvPr>
            <p:ph idx="1"/>
          </p:nvPr>
        </p:nvSpPr>
        <p:spPr/>
        <p:txBody>
          <a:bodyPr/>
          <a:lstStyle/>
          <a:p>
            <a:r>
              <a:rPr lang="en-US" dirty="0"/>
              <a:t>Now we need a method to check if the sudoku board is a valid sudoku board.</a:t>
            </a:r>
          </a:p>
          <a:p>
            <a:r>
              <a:rPr lang="en-US" dirty="0"/>
              <a:t>This method will be similar to the </a:t>
            </a:r>
            <a:r>
              <a:rPr lang="en-US" dirty="0" err="1"/>
              <a:t>find_possible_cell_numbers</a:t>
            </a:r>
            <a:r>
              <a:rPr lang="en-US" dirty="0"/>
              <a:t>() method, because we will be looping through the Sudoku board and checking each row, column, and box for invalid number placement.</a:t>
            </a:r>
          </a:p>
          <a:p>
            <a:r>
              <a:rPr lang="en-US" dirty="0"/>
              <a:t>The difference is we will loop through the ENTIRE board instead of just the row/col/box pertaining to a certain cell. </a:t>
            </a:r>
          </a:p>
          <a:p>
            <a:endParaRPr lang="en-US" dirty="0"/>
          </a:p>
        </p:txBody>
      </p:sp>
    </p:spTree>
    <p:extLst>
      <p:ext uri="{BB962C8B-B14F-4D97-AF65-F5344CB8AC3E}">
        <p14:creationId xmlns:p14="http://schemas.microsoft.com/office/powerpoint/2010/main" val="42856244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Validating the Sudoku Board algorithm</a:t>
            </a:r>
          </a:p>
        </p:txBody>
      </p:sp>
      <p:sp>
        <p:nvSpPr>
          <p:cNvPr id="3" name="Content Placeholder 2"/>
          <p:cNvSpPr>
            <a:spLocks noGrp="1"/>
          </p:cNvSpPr>
          <p:nvPr>
            <p:ph idx="1"/>
          </p:nvPr>
        </p:nvSpPr>
        <p:spPr/>
        <p:txBody>
          <a:bodyPr/>
          <a:lstStyle/>
          <a:p>
            <a:pPr>
              <a:buFont typeface="+mj-lt"/>
              <a:buAutoNum type="arabicPeriod"/>
            </a:pPr>
            <a:r>
              <a:rPr lang="en-US" dirty="0"/>
              <a:t>Initialize 3 empty LISTS for row, column, and box numbers (so we can keep track of what we find)</a:t>
            </a:r>
          </a:p>
          <a:p>
            <a:pPr>
              <a:buFont typeface="+mj-lt"/>
              <a:buAutoNum type="arabicPeriod"/>
            </a:pPr>
            <a:r>
              <a:rPr lang="en-US" dirty="0"/>
              <a:t>For each row, column in the board, add the non-zero numbers found to their respective list. At the end of each row check for duplicate numbers in each list, if duplicates exist return False.</a:t>
            </a:r>
          </a:p>
          <a:p>
            <a:pPr>
              <a:buFont typeface="+mj-lt"/>
              <a:buAutoNum type="arabicPeriod"/>
            </a:pPr>
            <a:r>
              <a:rPr lang="en-US" dirty="0"/>
              <a:t>For each row, column for the numbers 0, 3, 6, find all the numbers in the box at that position on the board. (This is messy again). At the end of each box, check for duplicate numbers in the box list. If duplicates exist return False.</a:t>
            </a:r>
          </a:p>
          <a:p>
            <a:pPr>
              <a:buFont typeface="+mj-lt"/>
              <a:buAutoNum type="arabicPeriod"/>
            </a:pPr>
            <a:r>
              <a:rPr lang="en-US" dirty="0"/>
              <a:t>Return True</a:t>
            </a:r>
          </a:p>
        </p:txBody>
      </p:sp>
    </p:spTree>
    <p:extLst>
      <p:ext uri="{BB962C8B-B14F-4D97-AF65-F5344CB8AC3E}">
        <p14:creationId xmlns:p14="http://schemas.microsoft.com/office/powerpoint/2010/main" val="12298158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Validating the Sudoku Board algorithm</a:t>
            </a:r>
          </a:p>
        </p:txBody>
      </p:sp>
      <p:pic>
        <p:nvPicPr>
          <p:cNvPr id="4" name="Picture 3"/>
          <p:cNvPicPr>
            <a:picLocks noChangeAspect="1"/>
          </p:cNvPicPr>
          <p:nvPr/>
        </p:nvPicPr>
        <p:blipFill>
          <a:blip r:embed="rId2"/>
          <a:stretch>
            <a:fillRect/>
          </a:stretch>
        </p:blipFill>
        <p:spPr>
          <a:xfrm>
            <a:off x="677334" y="1711355"/>
            <a:ext cx="7830967" cy="1748143"/>
          </a:xfrm>
          <a:prstGeom prst="rect">
            <a:avLst/>
          </a:prstGeom>
        </p:spPr>
      </p:pic>
      <p:sp>
        <p:nvSpPr>
          <p:cNvPr id="5" name="TextBox 4"/>
          <p:cNvSpPr txBox="1"/>
          <p:nvPr/>
        </p:nvSpPr>
        <p:spPr>
          <a:xfrm>
            <a:off x="313732" y="3598876"/>
            <a:ext cx="10253521" cy="1477328"/>
          </a:xfrm>
          <a:prstGeom prst="rect">
            <a:avLst/>
          </a:prstGeom>
          <a:noFill/>
        </p:spPr>
        <p:txBody>
          <a:bodyPr wrap="square" rtlCol="0">
            <a:spAutoFit/>
          </a:bodyPr>
          <a:lstStyle/>
          <a:p>
            <a:r>
              <a:rPr lang="en-US" dirty="0"/>
              <a:t>Line 48 is where we write our method signature, defining the method name and any parameters passed to it.</a:t>
            </a:r>
          </a:p>
          <a:p>
            <a:endParaRPr lang="en-US" dirty="0"/>
          </a:p>
          <a:p>
            <a:r>
              <a:rPr lang="en-US" dirty="0"/>
              <a:t>Line 50-52 is where we initialize empty lists for row, column, and box to keep track of numbers we have seen</a:t>
            </a:r>
          </a:p>
        </p:txBody>
      </p:sp>
    </p:spTree>
    <p:extLst>
      <p:ext uri="{BB962C8B-B14F-4D97-AF65-F5344CB8AC3E}">
        <p14:creationId xmlns:p14="http://schemas.microsoft.com/office/powerpoint/2010/main" val="30713989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Validating the Sudoku Board algorithm</a:t>
            </a:r>
          </a:p>
        </p:txBody>
      </p:sp>
      <p:sp>
        <p:nvSpPr>
          <p:cNvPr id="5" name="TextBox 4"/>
          <p:cNvSpPr txBox="1"/>
          <p:nvPr/>
        </p:nvSpPr>
        <p:spPr>
          <a:xfrm>
            <a:off x="427934" y="4607867"/>
            <a:ext cx="10253521" cy="2308324"/>
          </a:xfrm>
          <a:prstGeom prst="rect">
            <a:avLst/>
          </a:prstGeom>
          <a:noFill/>
        </p:spPr>
        <p:txBody>
          <a:bodyPr wrap="square" rtlCol="0">
            <a:spAutoFit/>
          </a:bodyPr>
          <a:lstStyle/>
          <a:p>
            <a:r>
              <a:rPr lang="en-US" dirty="0"/>
              <a:t>Line 54 is our initial for loop to go through all of the rows in our board</a:t>
            </a:r>
          </a:p>
          <a:p>
            <a:r>
              <a:rPr lang="en-US" dirty="0"/>
              <a:t>Line 55 and 56 reset our row and column list (so we don’t have the previously </a:t>
            </a:r>
            <a:r>
              <a:rPr lang="en-US" dirty="0" err="1"/>
              <a:t>cheked</a:t>
            </a:r>
            <a:r>
              <a:rPr lang="en-US" dirty="0"/>
              <a:t> row and column numbers in there)</a:t>
            </a:r>
          </a:p>
          <a:p>
            <a:r>
              <a:rPr lang="en-US" dirty="0"/>
              <a:t>Line 58-59 get the respective number in the column and row (notice the [r][c] and [c][r] switch)</a:t>
            </a:r>
          </a:p>
          <a:p>
            <a:r>
              <a:rPr lang="en-US" dirty="0"/>
              <a:t>Line 60-66 add the non zero number to its respective list</a:t>
            </a:r>
          </a:p>
          <a:p>
            <a:r>
              <a:rPr lang="en-US" dirty="0"/>
              <a:t>Lines 65-68 are outside of the second FOR loop but inside the first, and check if each list is of equal length to it’s respective set. This will tell if there are any duplicates (because sets have unique numbers only)</a:t>
            </a:r>
          </a:p>
        </p:txBody>
      </p:sp>
      <p:pic>
        <p:nvPicPr>
          <p:cNvPr id="7" name="Picture 6"/>
          <p:cNvPicPr>
            <a:picLocks noChangeAspect="1"/>
          </p:cNvPicPr>
          <p:nvPr/>
        </p:nvPicPr>
        <p:blipFill>
          <a:blip r:embed="rId2"/>
          <a:stretch>
            <a:fillRect/>
          </a:stretch>
        </p:blipFill>
        <p:spPr>
          <a:xfrm>
            <a:off x="677334" y="1203899"/>
            <a:ext cx="6835243" cy="3485566"/>
          </a:xfrm>
          <a:prstGeom prst="rect">
            <a:avLst/>
          </a:prstGeom>
        </p:spPr>
      </p:pic>
    </p:spTree>
    <p:extLst>
      <p:ext uri="{BB962C8B-B14F-4D97-AF65-F5344CB8AC3E}">
        <p14:creationId xmlns:p14="http://schemas.microsoft.com/office/powerpoint/2010/main" val="20482593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Validating the Sudoku Board algorithm</a:t>
            </a:r>
          </a:p>
        </p:txBody>
      </p:sp>
      <p:sp>
        <p:nvSpPr>
          <p:cNvPr id="3" name="Content Placeholder 2"/>
          <p:cNvSpPr>
            <a:spLocks noGrp="1"/>
          </p:cNvSpPr>
          <p:nvPr>
            <p:ph idx="1"/>
          </p:nvPr>
        </p:nvSpPr>
        <p:spPr>
          <a:xfrm>
            <a:off x="677333" y="4152122"/>
            <a:ext cx="9698307" cy="2451270"/>
          </a:xfrm>
        </p:spPr>
        <p:txBody>
          <a:bodyPr>
            <a:normAutofit fontScale="92500" lnSpcReduction="20000"/>
          </a:bodyPr>
          <a:lstStyle/>
          <a:p>
            <a:pPr marL="0" indent="0">
              <a:buNone/>
            </a:pPr>
            <a:r>
              <a:rPr lang="en-US" dirty="0"/>
              <a:t>Line 68 and 69 are FOR loops that loop through the board IN STEPS OF 3! Meaning index 0, 3, 6 and that’s it.</a:t>
            </a:r>
          </a:p>
          <a:p>
            <a:pPr marL="0" indent="0">
              <a:buNone/>
            </a:pPr>
            <a:r>
              <a:rPr lang="en-US" dirty="0"/>
              <a:t>Line 70 re-sets the </a:t>
            </a:r>
            <a:r>
              <a:rPr lang="en-US" dirty="0" err="1"/>
              <a:t>box_list</a:t>
            </a:r>
            <a:r>
              <a:rPr lang="en-US" dirty="0"/>
              <a:t> (so we don’t have the previously checked box numbers in there twice)</a:t>
            </a:r>
          </a:p>
          <a:p>
            <a:pPr marL="0" indent="0">
              <a:buNone/>
            </a:pPr>
            <a:r>
              <a:rPr lang="en-US" dirty="0"/>
              <a:t>Lines 71-72 are the complicated loops to get the numbers in the box only</a:t>
            </a:r>
          </a:p>
          <a:p>
            <a:pPr marL="0" indent="0">
              <a:buNone/>
            </a:pPr>
            <a:r>
              <a:rPr lang="en-US" dirty="0"/>
              <a:t>Lines 78-79 check for duplicates in the box by the same method as previously</a:t>
            </a:r>
          </a:p>
          <a:p>
            <a:pPr marL="0" indent="0">
              <a:buNone/>
            </a:pPr>
            <a:r>
              <a:rPr lang="en-US" dirty="0"/>
              <a:t>Line 79 is outside of all loops and at the bottom of our method, returns True (meaning no violations were found and the board is valid)</a:t>
            </a:r>
          </a:p>
        </p:txBody>
      </p:sp>
      <p:pic>
        <p:nvPicPr>
          <p:cNvPr id="5" name="Picture 4"/>
          <p:cNvPicPr>
            <a:picLocks noChangeAspect="1"/>
          </p:cNvPicPr>
          <p:nvPr/>
        </p:nvPicPr>
        <p:blipFill>
          <a:blip r:embed="rId2"/>
          <a:stretch>
            <a:fillRect/>
          </a:stretch>
        </p:blipFill>
        <p:spPr>
          <a:xfrm>
            <a:off x="750137" y="1159065"/>
            <a:ext cx="7492467" cy="2993057"/>
          </a:xfrm>
          <a:prstGeom prst="rect">
            <a:avLst/>
          </a:prstGeom>
        </p:spPr>
      </p:pic>
    </p:spTree>
    <p:extLst>
      <p:ext uri="{BB962C8B-B14F-4D97-AF65-F5344CB8AC3E}">
        <p14:creationId xmlns:p14="http://schemas.microsoft.com/office/powerpoint/2010/main" val="28027471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Solving the Sudoku Board	</a:t>
            </a:r>
          </a:p>
        </p:txBody>
      </p:sp>
      <p:sp>
        <p:nvSpPr>
          <p:cNvPr id="3" name="Content Placeholder 2"/>
          <p:cNvSpPr>
            <a:spLocks noGrp="1"/>
          </p:cNvSpPr>
          <p:nvPr>
            <p:ph idx="1"/>
          </p:nvPr>
        </p:nvSpPr>
        <p:spPr/>
        <p:txBody>
          <a:bodyPr/>
          <a:lstStyle/>
          <a:p>
            <a:r>
              <a:rPr lang="en-US" dirty="0"/>
              <a:t>Last method, a method to attempt to solve the Sudoku Board.</a:t>
            </a:r>
          </a:p>
          <a:p>
            <a:r>
              <a:rPr lang="en-US" dirty="0"/>
              <a:t>We will first use </a:t>
            </a:r>
            <a:r>
              <a:rPr lang="en-US" dirty="0" err="1"/>
              <a:t>validate_board</a:t>
            </a:r>
            <a:r>
              <a:rPr lang="en-US" dirty="0"/>
              <a:t>() to check to see if the board is a valid one</a:t>
            </a:r>
          </a:p>
          <a:p>
            <a:r>
              <a:rPr lang="en-US" dirty="0"/>
              <a:t>We will loop through each cell on the board and attempt to place a valid number in it. If there is no valid number to be placed, we will go back to the previous cell and try a different number. </a:t>
            </a:r>
          </a:p>
        </p:txBody>
      </p:sp>
    </p:spTree>
    <p:extLst>
      <p:ext uri="{BB962C8B-B14F-4D97-AF65-F5344CB8AC3E}">
        <p14:creationId xmlns:p14="http://schemas.microsoft.com/office/powerpoint/2010/main" val="23243661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Isosceles Tri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Isosceles Triangle 1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11364139" y="0"/>
            <a:ext cx="842596" cy="4616289"/>
          </a:xfrm>
          <a:prstGeom prst="triangle">
            <a:avLst>
              <a:gd name="adj" fmla="val 100000"/>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cxnSp>
        <p:nvCxnSpPr>
          <p:cNvPr id="14" name="Straight Connector 13"/>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6670" y="1442595"/>
            <a:ext cx="0" cy="3937000"/>
          </a:xfrm>
          <a:prstGeom prst="line">
            <a:avLst/>
          </a:prstGeom>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1043950" y="1179151"/>
            <a:ext cx="3300646" cy="4463889"/>
          </a:xfrm>
        </p:spPr>
        <p:txBody>
          <a:bodyPr anchor="ctr">
            <a:normAutofit/>
          </a:bodyPr>
          <a:lstStyle/>
          <a:p>
            <a:r>
              <a:rPr lang="en-US" dirty="0"/>
              <a:t>Solve algorithm	</a:t>
            </a:r>
          </a:p>
        </p:txBody>
      </p:sp>
      <p:sp>
        <p:nvSpPr>
          <p:cNvPr id="3" name="Content Placeholder 2"/>
          <p:cNvSpPr>
            <a:spLocks noGrp="1"/>
          </p:cNvSpPr>
          <p:nvPr>
            <p:ph idx="1"/>
          </p:nvPr>
        </p:nvSpPr>
        <p:spPr>
          <a:xfrm>
            <a:off x="4978918" y="1109145"/>
            <a:ext cx="6341016" cy="4603900"/>
          </a:xfrm>
        </p:spPr>
        <p:txBody>
          <a:bodyPr anchor="ctr">
            <a:normAutofit/>
          </a:bodyPr>
          <a:lstStyle/>
          <a:p>
            <a:pPr>
              <a:buFont typeface="+mj-lt"/>
              <a:buAutoNum type="arabicPeriod"/>
            </a:pPr>
            <a:r>
              <a:rPr lang="en-US" dirty="0"/>
              <a:t>Check if board is valid</a:t>
            </a:r>
          </a:p>
          <a:p>
            <a:pPr>
              <a:buFont typeface="+mj-lt"/>
              <a:buAutoNum type="arabicPeriod"/>
            </a:pPr>
            <a:r>
              <a:rPr lang="en-US" dirty="0"/>
              <a:t>Loop through entire board cell be cell, and if the cell does not have a number</a:t>
            </a:r>
          </a:p>
          <a:p>
            <a:pPr lvl="1">
              <a:buFont typeface="+mj-lt"/>
              <a:buAutoNum type="arabicPeriod"/>
            </a:pPr>
            <a:r>
              <a:rPr lang="en-US" dirty="0"/>
              <a:t>If the cell does not have possible numbers then find them</a:t>
            </a:r>
          </a:p>
          <a:p>
            <a:pPr lvl="1">
              <a:buFont typeface="+mj-lt"/>
              <a:buAutoNum type="arabicPeriod"/>
            </a:pPr>
            <a:r>
              <a:rPr lang="en-US" dirty="0"/>
              <a:t>If the cell has possible numbers then try and put a number in the cell, add the cell to a list of cell’s we have tried, and move to the next cell</a:t>
            </a:r>
          </a:p>
          <a:p>
            <a:pPr lvl="1">
              <a:buFont typeface="+mj-lt"/>
              <a:buAutoNum type="arabicPeriod"/>
            </a:pPr>
            <a:r>
              <a:rPr lang="en-US" dirty="0"/>
              <a:t>Else if the list of cells we have tried is not empty, reset the current cell, get the previous cell we tried from the cells tried list and backtrack to it, then remove it from the cells tried list and set the loop back to its position (to attempt a new number)</a:t>
            </a:r>
          </a:p>
          <a:p>
            <a:pPr lvl="1">
              <a:buFont typeface="+mj-lt"/>
              <a:buAutoNum type="arabicPeriod"/>
            </a:pPr>
            <a:r>
              <a:rPr lang="en-US" dirty="0"/>
              <a:t>Otherwise the board is unsolvable, return false</a:t>
            </a:r>
          </a:p>
          <a:p>
            <a:pPr>
              <a:buFont typeface="+mj-lt"/>
              <a:buAutoNum type="arabicPeriod"/>
            </a:pPr>
            <a:r>
              <a:rPr lang="en-US" dirty="0"/>
              <a:t>Return true</a:t>
            </a:r>
          </a:p>
        </p:txBody>
      </p:sp>
    </p:spTree>
    <p:extLst>
      <p:ext uri="{BB962C8B-B14F-4D97-AF65-F5344CB8AC3E}">
        <p14:creationId xmlns:p14="http://schemas.microsoft.com/office/powerpoint/2010/main" val="42451699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Solve</a:t>
            </a:r>
          </a:p>
        </p:txBody>
      </p:sp>
      <p:sp>
        <p:nvSpPr>
          <p:cNvPr id="3" name="Content Placeholder 2"/>
          <p:cNvSpPr>
            <a:spLocks noGrp="1"/>
          </p:cNvSpPr>
          <p:nvPr>
            <p:ph idx="1"/>
          </p:nvPr>
        </p:nvSpPr>
        <p:spPr>
          <a:xfrm>
            <a:off x="677333" y="4647501"/>
            <a:ext cx="9003561" cy="1393861"/>
          </a:xfrm>
        </p:spPr>
        <p:txBody>
          <a:bodyPr>
            <a:normAutofit lnSpcReduction="10000"/>
          </a:bodyPr>
          <a:lstStyle/>
          <a:p>
            <a:pPr marL="0" indent="0">
              <a:buNone/>
            </a:pPr>
            <a:r>
              <a:rPr lang="en-US" dirty="0"/>
              <a:t>Line 81 is our method signature</a:t>
            </a:r>
          </a:p>
          <a:p>
            <a:pPr marL="0" indent="0">
              <a:buNone/>
            </a:pPr>
            <a:r>
              <a:rPr lang="en-US" dirty="0"/>
              <a:t>Line 83-84 is where we check to see if the board is a valid board</a:t>
            </a:r>
          </a:p>
          <a:p>
            <a:pPr marL="0" indent="0">
              <a:buNone/>
            </a:pPr>
            <a:r>
              <a:rPr lang="en-US" dirty="0"/>
              <a:t>Line 86 is where we initialize an empty list to hold all the cell’s we try to put a number in</a:t>
            </a:r>
          </a:p>
        </p:txBody>
      </p:sp>
      <p:pic>
        <p:nvPicPr>
          <p:cNvPr id="5" name="Picture 4"/>
          <p:cNvPicPr>
            <a:picLocks noChangeAspect="1"/>
          </p:cNvPicPr>
          <p:nvPr/>
        </p:nvPicPr>
        <p:blipFill>
          <a:blip r:embed="rId2"/>
          <a:stretch>
            <a:fillRect/>
          </a:stretch>
        </p:blipFill>
        <p:spPr>
          <a:xfrm>
            <a:off x="958878" y="1567649"/>
            <a:ext cx="8098241" cy="1846670"/>
          </a:xfrm>
          <a:prstGeom prst="rect">
            <a:avLst/>
          </a:prstGeom>
        </p:spPr>
      </p:pic>
    </p:spTree>
    <p:extLst>
      <p:ext uri="{BB962C8B-B14F-4D97-AF65-F5344CB8AC3E}">
        <p14:creationId xmlns:p14="http://schemas.microsoft.com/office/powerpoint/2010/main" val="29298461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Solve</a:t>
            </a:r>
          </a:p>
        </p:txBody>
      </p:sp>
      <p:sp>
        <p:nvSpPr>
          <p:cNvPr id="3" name="Content Placeholder 2"/>
          <p:cNvSpPr>
            <a:spLocks noGrp="1"/>
          </p:cNvSpPr>
          <p:nvPr>
            <p:ph idx="1"/>
          </p:nvPr>
        </p:nvSpPr>
        <p:spPr>
          <a:xfrm>
            <a:off x="677333" y="4311941"/>
            <a:ext cx="9020339" cy="2135512"/>
          </a:xfrm>
        </p:spPr>
        <p:txBody>
          <a:bodyPr>
            <a:normAutofit/>
          </a:bodyPr>
          <a:lstStyle/>
          <a:p>
            <a:pPr marL="0" indent="0">
              <a:spcBef>
                <a:spcPts val="0"/>
              </a:spcBef>
              <a:buNone/>
            </a:pPr>
            <a:r>
              <a:rPr lang="en-US" b="1" dirty="0"/>
              <a:t>Line 87 – 90 </a:t>
            </a:r>
            <a:r>
              <a:rPr lang="en-US" dirty="0"/>
              <a:t>is where we initialize 2 WHILE loops to loop through each cell in our board. We need while loops instead of for loops because we don’t know how many times we will have to visit each cell (due to backtracking).</a:t>
            </a:r>
          </a:p>
          <a:p>
            <a:pPr marL="0" indent="0">
              <a:spcBef>
                <a:spcPts val="0"/>
              </a:spcBef>
              <a:buNone/>
            </a:pPr>
            <a:r>
              <a:rPr lang="en-US" b="1" dirty="0"/>
              <a:t>Line 91 </a:t>
            </a:r>
            <a:r>
              <a:rPr lang="en-US" dirty="0"/>
              <a:t>is where we get the cell at our loop position</a:t>
            </a:r>
          </a:p>
          <a:p>
            <a:pPr marL="0" indent="0">
              <a:spcBef>
                <a:spcPts val="0"/>
              </a:spcBef>
              <a:buNone/>
            </a:pPr>
            <a:r>
              <a:rPr lang="en-US" b="1" dirty="0"/>
              <a:t>Line 94 </a:t>
            </a:r>
            <a:r>
              <a:rPr lang="en-US" dirty="0"/>
              <a:t>is where we check if the cell has a number</a:t>
            </a:r>
          </a:p>
          <a:p>
            <a:pPr marL="0" indent="0">
              <a:spcBef>
                <a:spcPts val="0"/>
              </a:spcBef>
              <a:buNone/>
            </a:pPr>
            <a:r>
              <a:rPr lang="en-US" b="1" dirty="0"/>
              <a:t>Line 98-99 </a:t>
            </a:r>
            <a:r>
              <a:rPr lang="en-US" dirty="0"/>
              <a:t>is where we get the cells possible numbers if it doesn’t have any, and if it isn’t exhausted (i.e., not all possible numbers have been tried)</a:t>
            </a:r>
          </a:p>
        </p:txBody>
      </p:sp>
      <p:pic>
        <p:nvPicPr>
          <p:cNvPr id="4" name="Picture 3"/>
          <p:cNvPicPr>
            <a:picLocks noChangeAspect="1"/>
          </p:cNvPicPr>
          <p:nvPr/>
        </p:nvPicPr>
        <p:blipFill>
          <a:blip r:embed="rId2"/>
          <a:stretch>
            <a:fillRect/>
          </a:stretch>
        </p:blipFill>
        <p:spPr>
          <a:xfrm>
            <a:off x="766931" y="1397115"/>
            <a:ext cx="8507071" cy="2914826"/>
          </a:xfrm>
          <a:prstGeom prst="rect">
            <a:avLst/>
          </a:prstGeom>
        </p:spPr>
      </p:pic>
    </p:spTree>
    <p:extLst>
      <p:ext uri="{BB962C8B-B14F-4D97-AF65-F5344CB8AC3E}">
        <p14:creationId xmlns:p14="http://schemas.microsoft.com/office/powerpoint/2010/main" val="18542521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Solve</a:t>
            </a:r>
          </a:p>
        </p:txBody>
      </p:sp>
      <p:sp>
        <p:nvSpPr>
          <p:cNvPr id="3" name="Content Placeholder 2"/>
          <p:cNvSpPr>
            <a:spLocks noGrp="1"/>
          </p:cNvSpPr>
          <p:nvPr>
            <p:ph idx="1"/>
          </p:nvPr>
        </p:nvSpPr>
        <p:spPr>
          <a:xfrm>
            <a:off x="677334" y="3937518"/>
            <a:ext cx="9017172" cy="2103844"/>
          </a:xfrm>
        </p:spPr>
        <p:txBody>
          <a:bodyPr>
            <a:normAutofit/>
          </a:bodyPr>
          <a:lstStyle/>
          <a:p>
            <a:pPr marL="0" indent="0">
              <a:buNone/>
            </a:pPr>
            <a:r>
              <a:rPr lang="en-US" dirty="0"/>
              <a:t>Line 101 is the nested conditional that checks if the cell has possible numbers</a:t>
            </a:r>
          </a:p>
          <a:p>
            <a:pPr marL="0" indent="0">
              <a:buNone/>
            </a:pPr>
            <a:r>
              <a:rPr lang="en-US" dirty="0"/>
              <a:t>Line 103 tells the cell to try the next number it has</a:t>
            </a:r>
          </a:p>
          <a:p>
            <a:pPr marL="0" indent="0">
              <a:buNone/>
            </a:pPr>
            <a:r>
              <a:rPr lang="en-US" dirty="0"/>
              <a:t>Line 105 adds the current cell to the </a:t>
            </a:r>
            <a:r>
              <a:rPr lang="en-US" dirty="0" err="1"/>
              <a:t>cells_tried</a:t>
            </a:r>
            <a:r>
              <a:rPr lang="en-US" dirty="0"/>
              <a:t> list</a:t>
            </a:r>
          </a:p>
          <a:p>
            <a:pPr marL="0" indent="0">
              <a:buNone/>
            </a:pPr>
            <a:r>
              <a:rPr lang="en-US" dirty="0"/>
              <a:t>Line 107 moves the loop to the next cell</a:t>
            </a:r>
          </a:p>
        </p:txBody>
      </p:sp>
      <p:pic>
        <p:nvPicPr>
          <p:cNvPr id="4" name="Picture 3"/>
          <p:cNvPicPr>
            <a:picLocks noChangeAspect="1"/>
          </p:cNvPicPr>
          <p:nvPr/>
        </p:nvPicPr>
        <p:blipFill>
          <a:blip r:embed="rId2"/>
          <a:stretch>
            <a:fillRect/>
          </a:stretch>
        </p:blipFill>
        <p:spPr>
          <a:xfrm>
            <a:off x="677334" y="1735494"/>
            <a:ext cx="8183768" cy="1626345"/>
          </a:xfrm>
          <a:prstGeom prst="rect">
            <a:avLst/>
          </a:prstGeom>
        </p:spPr>
      </p:pic>
    </p:spTree>
    <p:extLst>
      <p:ext uri="{BB962C8B-B14F-4D97-AF65-F5344CB8AC3E}">
        <p14:creationId xmlns:p14="http://schemas.microsoft.com/office/powerpoint/2010/main" val="37390937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you have so far</a:t>
            </a:r>
          </a:p>
        </p:txBody>
      </p:sp>
      <p:sp>
        <p:nvSpPr>
          <p:cNvPr id="3" name="Content Placeholder 2"/>
          <p:cNvSpPr>
            <a:spLocks noGrp="1"/>
          </p:cNvSpPr>
          <p:nvPr>
            <p:ph idx="1"/>
          </p:nvPr>
        </p:nvSpPr>
        <p:spPr/>
        <p:txBody>
          <a:bodyPr>
            <a:normAutofit lnSpcReduction="10000"/>
          </a:bodyPr>
          <a:lstStyle/>
          <a:p>
            <a:pPr marL="0" indent="0">
              <a:spcBef>
                <a:spcPts val="0"/>
              </a:spcBef>
              <a:buNone/>
            </a:pPr>
            <a:r>
              <a:rPr lang="en-US" b="1" dirty="0"/>
              <a:t>Project: </a:t>
            </a:r>
            <a:r>
              <a:rPr lang="en-US" dirty="0"/>
              <a:t>Sudoku Solver</a:t>
            </a:r>
          </a:p>
          <a:p>
            <a:pPr marL="0" indent="0">
              <a:spcBef>
                <a:spcPts val="0"/>
              </a:spcBef>
              <a:buNone/>
            </a:pPr>
            <a:r>
              <a:rPr lang="en-US" b="1" dirty="0"/>
              <a:t>Python Package:</a:t>
            </a:r>
            <a:r>
              <a:rPr lang="en-US" dirty="0"/>
              <a:t> Solver</a:t>
            </a:r>
          </a:p>
          <a:p>
            <a:pPr marL="0" indent="0">
              <a:spcBef>
                <a:spcPts val="0"/>
              </a:spcBef>
              <a:buNone/>
            </a:pPr>
            <a:endParaRPr lang="en-US" dirty="0"/>
          </a:p>
          <a:p>
            <a:pPr marL="0" indent="0">
              <a:spcBef>
                <a:spcPts val="0"/>
              </a:spcBef>
              <a:buNone/>
            </a:pPr>
            <a:endParaRPr lang="en-US" dirty="0"/>
          </a:p>
          <a:p>
            <a:pPr marL="0" indent="0">
              <a:spcBef>
                <a:spcPts val="0"/>
              </a:spcBef>
              <a:buNone/>
            </a:pPr>
            <a:endParaRPr lang="en-US" dirty="0"/>
          </a:p>
          <a:p>
            <a:pPr marL="0" indent="0">
              <a:spcBef>
                <a:spcPts val="0"/>
              </a:spcBef>
              <a:buNone/>
            </a:pPr>
            <a:r>
              <a:rPr lang="en-US" b="1" dirty="0"/>
              <a:t>Class:</a:t>
            </a:r>
            <a:r>
              <a:rPr lang="en-US" dirty="0"/>
              <a:t> Cell.py (An object that represents a cell on the Sudoku Board)</a:t>
            </a:r>
          </a:p>
          <a:p>
            <a:pPr lvl="1">
              <a:spcBef>
                <a:spcPts val="0"/>
              </a:spcBef>
            </a:pPr>
            <a:r>
              <a:rPr lang="en-US" dirty="0"/>
              <a:t>Template link: </a:t>
            </a:r>
            <a:r>
              <a:rPr lang="en-US" dirty="0">
                <a:hlinkClick r:id="rId2"/>
              </a:rPr>
              <a:t>template_cell.py</a:t>
            </a:r>
            <a:endParaRPr lang="en-US" dirty="0"/>
          </a:p>
          <a:p>
            <a:pPr lvl="1">
              <a:spcBef>
                <a:spcPts val="0"/>
              </a:spcBef>
            </a:pPr>
            <a:r>
              <a:rPr lang="en-US" dirty="0"/>
              <a:t>Completed link: </a:t>
            </a:r>
            <a:r>
              <a:rPr lang="en-US" dirty="0">
                <a:hlinkClick r:id="rId3"/>
              </a:rPr>
              <a:t>Cell.py</a:t>
            </a:r>
            <a:endParaRPr lang="en-US" dirty="0"/>
          </a:p>
          <a:p>
            <a:pPr marL="457200" lvl="1" indent="0">
              <a:spcBef>
                <a:spcPts val="0"/>
              </a:spcBef>
              <a:buNone/>
            </a:pPr>
            <a:endParaRPr lang="en-US" dirty="0"/>
          </a:p>
          <a:p>
            <a:pPr marL="0" indent="0">
              <a:spcBef>
                <a:spcPts val="0"/>
              </a:spcBef>
              <a:buNone/>
            </a:pPr>
            <a:r>
              <a:rPr lang="en-US" b="1" dirty="0"/>
              <a:t>Class: </a:t>
            </a:r>
            <a:r>
              <a:rPr lang="en-US" dirty="0"/>
              <a:t>GUI.py (Controls the graphical user interface)</a:t>
            </a:r>
          </a:p>
          <a:p>
            <a:pPr lvl="1">
              <a:spcBef>
                <a:spcPts val="0"/>
              </a:spcBef>
            </a:pPr>
            <a:r>
              <a:rPr lang="en-US" dirty="0"/>
              <a:t>Completed link: </a:t>
            </a:r>
            <a:r>
              <a:rPr lang="en-US" dirty="0">
                <a:hlinkClick r:id="rId4"/>
              </a:rPr>
              <a:t>GUI.py</a:t>
            </a:r>
            <a:endParaRPr lang="en-US" dirty="0"/>
          </a:p>
          <a:p>
            <a:pPr lvl="1">
              <a:spcBef>
                <a:spcPts val="0"/>
              </a:spcBef>
            </a:pPr>
            <a:endParaRPr lang="en-US" dirty="0"/>
          </a:p>
          <a:p>
            <a:pPr marL="0" indent="0">
              <a:spcBef>
                <a:spcPts val="0"/>
              </a:spcBef>
              <a:buNone/>
            </a:pPr>
            <a:r>
              <a:rPr lang="en-US" b="1" dirty="0"/>
              <a:t>Class:</a:t>
            </a:r>
            <a:r>
              <a:rPr lang="en-US" dirty="0"/>
              <a:t> SudokuBoard.py (An object representing the Sudoku Board)</a:t>
            </a:r>
          </a:p>
          <a:p>
            <a:pPr lvl="1">
              <a:spcBef>
                <a:spcPts val="0"/>
              </a:spcBef>
            </a:pPr>
            <a:r>
              <a:rPr lang="en-US" dirty="0"/>
              <a:t>Template link: </a:t>
            </a:r>
            <a:r>
              <a:rPr lang="en-US" dirty="0">
                <a:hlinkClick r:id="rId5"/>
              </a:rPr>
              <a:t>temp_sudokuboard.py</a:t>
            </a:r>
            <a:endParaRPr lang="en-US" dirty="0"/>
          </a:p>
          <a:p>
            <a:pPr lvl="1">
              <a:spcBef>
                <a:spcPts val="0"/>
              </a:spcBef>
            </a:pPr>
            <a:r>
              <a:rPr lang="en-US" dirty="0"/>
              <a:t>Completed link: </a:t>
            </a:r>
            <a:r>
              <a:rPr lang="en-US" dirty="0">
                <a:hlinkClick r:id="rId6"/>
              </a:rPr>
              <a:t>SudokuBoard.py</a:t>
            </a:r>
            <a:endParaRPr lang="en-US" dirty="0"/>
          </a:p>
        </p:txBody>
      </p:sp>
      <p:pic>
        <p:nvPicPr>
          <p:cNvPr id="4" name="Picture 3"/>
          <p:cNvPicPr>
            <a:picLocks noChangeAspect="1"/>
          </p:cNvPicPr>
          <p:nvPr/>
        </p:nvPicPr>
        <p:blipFill>
          <a:blip r:embed="rId7"/>
          <a:stretch>
            <a:fillRect/>
          </a:stretch>
        </p:blipFill>
        <p:spPr>
          <a:xfrm>
            <a:off x="3408553" y="2219312"/>
            <a:ext cx="2019300" cy="952500"/>
          </a:xfrm>
          <a:prstGeom prst="rect">
            <a:avLst/>
          </a:prstGeom>
        </p:spPr>
      </p:pic>
    </p:spTree>
    <p:extLst>
      <p:ext uri="{BB962C8B-B14F-4D97-AF65-F5344CB8AC3E}">
        <p14:creationId xmlns:p14="http://schemas.microsoft.com/office/powerpoint/2010/main" val="21202839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Solve</a:t>
            </a:r>
          </a:p>
        </p:txBody>
      </p:sp>
      <p:pic>
        <p:nvPicPr>
          <p:cNvPr id="4" name="Picture 3"/>
          <p:cNvPicPr>
            <a:picLocks noChangeAspect="1"/>
          </p:cNvPicPr>
          <p:nvPr/>
        </p:nvPicPr>
        <p:blipFill>
          <a:blip r:embed="rId2"/>
          <a:stretch>
            <a:fillRect/>
          </a:stretch>
        </p:blipFill>
        <p:spPr>
          <a:xfrm>
            <a:off x="677334" y="1436914"/>
            <a:ext cx="7386042" cy="2519168"/>
          </a:xfrm>
          <a:prstGeom prst="rect">
            <a:avLst/>
          </a:prstGeom>
        </p:spPr>
      </p:pic>
      <p:sp>
        <p:nvSpPr>
          <p:cNvPr id="5" name="Content Placeholder 2"/>
          <p:cNvSpPr>
            <a:spLocks noGrp="1"/>
          </p:cNvSpPr>
          <p:nvPr>
            <p:ph idx="1"/>
          </p:nvPr>
        </p:nvSpPr>
        <p:spPr>
          <a:xfrm>
            <a:off x="677333" y="4311941"/>
            <a:ext cx="9020339" cy="2135512"/>
          </a:xfrm>
        </p:spPr>
        <p:txBody>
          <a:bodyPr>
            <a:normAutofit lnSpcReduction="10000"/>
          </a:bodyPr>
          <a:lstStyle/>
          <a:p>
            <a:pPr marL="0" indent="0">
              <a:spcBef>
                <a:spcPts val="0"/>
              </a:spcBef>
              <a:buNone/>
            </a:pPr>
            <a:r>
              <a:rPr lang="en-US" b="1" dirty="0"/>
              <a:t>Line 109 </a:t>
            </a:r>
            <a:r>
              <a:rPr lang="en-US" dirty="0"/>
              <a:t> is where we check if we have tried any cells</a:t>
            </a:r>
          </a:p>
          <a:p>
            <a:pPr marL="0" indent="0">
              <a:spcBef>
                <a:spcPts val="0"/>
              </a:spcBef>
              <a:buNone/>
            </a:pPr>
            <a:r>
              <a:rPr lang="en-US" b="1" dirty="0"/>
              <a:t>Line 111</a:t>
            </a:r>
            <a:r>
              <a:rPr lang="en-US" dirty="0"/>
              <a:t> is where we reset the current cell we are on</a:t>
            </a:r>
          </a:p>
          <a:p>
            <a:pPr marL="0" indent="0">
              <a:spcBef>
                <a:spcPts val="0"/>
              </a:spcBef>
              <a:buNone/>
            </a:pPr>
            <a:r>
              <a:rPr lang="en-US" b="1" dirty="0"/>
              <a:t>Line 113 </a:t>
            </a:r>
            <a:r>
              <a:rPr lang="en-US" dirty="0"/>
              <a:t>is where we get the previous cell we put a number in from our cells tried list</a:t>
            </a:r>
          </a:p>
          <a:p>
            <a:pPr marL="0" indent="0">
              <a:spcBef>
                <a:spcPts val="0"/>
              </a:spcBef>
              <a:buNone/>
            </a:pPr>
            <a:r>
              <a:rPr lang="en-US" b="1" dirty="0"/>
              <a:t>Line 115 </a:t>
            </a:r>
            <a:r>
              <a:rPr lang="en-US" dirty="0"/>
              <a:t>is where we backtrack on the previous cell</a:t>
            </a:r>
          </a:p>
          <a:p>
            <a:pPr marL="0" indent="0">
              <a:spcBef>
                <a:spcPts val="0"/>
              </a:spcBef>
              <a:buNone/>
            </a:pPr>
            <a:r>
              <a:rPr lang="en-US" b="1" dirty="0"/>
              <a:t>Line 116 </a:t>
            </a:r>
            <a:r>
              <a:rPr lang="en-US" dirty="0"/>
              <a:t>is where we remove the previous cell from the cells tried list (because we are going to try it again)</a:t>
            </a:r>
          </a:p>
          <a:p>
            <a:pPr marL="0" indent="0">
              <a:spcBef>
                <a:spcPts val="0"/>
              </a:spcBef>
              <a:buNone/>
            </a:pPr>
            <a:r>
              <a:rPr lang="en-US" b="1" dirty="0"/>
              <a:t>Line 118 and 119 </a:t>
            </a:r>
            <a:r>
              <a:rPr lang="en-US" dirty="0"/>
              <a:t>are where we set the loop back to the previous cell</a:t>
            </a:r>
          </a:p>
        </p:txBody>
      </p:sp>
    </p:spTree>
    <p:extLst>
      <p:ext uri="{BB962C8B-B14F-4D97-AF65-F5344CB8AC3E}">
        <p14:creationId xmlns:p14="http://schemas.microsoft.com/office/powerpoint/2010/main" val="1691555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Solve</a:t>
            </a:r>
          </a:p>
        </p:txBody>
      </p:sp>
      <p:pic>
        <p:nvPicPr>
          <p:cNvPr id="4" name="Picture 3"/>
          <p:cNvPicPr>
            <a:picLocks noChangeAspect="1"/>
          </p:cNvPicPr>
          <p:nvPr/>
        </p:nvPicPr>
        <p:blipFill>
          <a:blip r:embed="rId2"/>
          <a:stretch>
            <a:fillRect/>
          </a:stretch>
        </p:blipFill>
        <p:spPr>
          <a:xfrm>
            <a:off x="677334" y="1735629"/>
            <a:ext cx="7263978" cy="1989909"/>
          </a:xfrm>
          <a:prstGeom prst="rect">
            <a:avLst/>
          </a:prstGeom>
        </p:spPr>
      </p:pic>
      <p:sp>
        <p:nvSpPr>
          <p:cNvPr id="5" name="Content Placeholder 2"/>
          <p:cNvSpPr>
            <a:spLocks noGrp="1"/>
          </p:cNvSpPr>
          <p:nvPr>
            <p:ph idx="1"/>
          </p:nvPr>
        </p:nvSpPr>
        <p:spPr>
          <a:xfrm>
            <a:off x="677333" y="4311941"/>
            <a:ext cx="9020339" cy="2135512"/>
          </a:xfrm>
        </p:spPr>
        <p:txBody>
          <a:bodyPr>
            <a:normAutofit/>
          </a:bodyPr>
          <a:lstStyle/>
          <a:p>
            <a:pPr marL="0" indent="0">
              <a:spcBef>
                <a:spcPts val="0"/>
              </a:spcBef>
              <a:buNone/>
            </a:pPr>
            <a:r>
              <a:rPr lang="en-US" dirty="0"/>
              <a:t>Line 121-122 is where if none of the above worked, we return False because the board must be unsolvable</a:t>
            </a:r>
          </a:p>
          <a:p>
            <a:pPr marL="0" indent="0">
              <a:spcBef>
                <a:spcPts val="0"/>
              </a:spcBef>
              <a:buNone/>
            </a:pPr>
            <a:r>
              <a:rPr lang="en-US" dirty="0"/>
              <a:t>Line 123-125 is where we advance our loop</a:t>
            </a:r>
          </a:p>
          <a:p>
            <a:pPr marL="0" indent="0">
              <a:spcBef>
                <a:spcPts val="0"/>
              </a:spcBef>
              <a:buNone/>
            </a:pPr>
            <a:r>
              <a:rPr lang="en-US" dirty="0"/>
              <a:t>Line 126 is where  we return True, we are outside and done with the loop meaning all cells have numbers in them (and hopefully valid ones)</a:t>
            </a:r>
          </a:p>
        </p:txBody>
      </p:sp>
    </p:spTree>
    <p:extLst>
      <p:ext uri="{BB962C8B-B14F-4D97-AF65-F5344CB8AC3E}">
        <p14:creationId xmlns:p14="http://schemas.microsoft.com/office/powerpoint/2010/main" val="35834817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Run.py	</a:t>
            </a:r>
          </a:p>
        </p:txBody>
      </p:sp>
      <p:sp>
        <p:nvSpPr>
          <p:cNvPr id="3" name="Content Placeholder 2"/>
          <p:cNvSpPr>
            <a:spLocks noGrp="1"/>
          </p:cNvSpPr>
          <p:nvPr>
            <p:ph idx="1"/>
          </p:nvPr>
        </p:nvSpPr>
        <p:spPr>
          <a:xfrm>
            <a:off x="677334" y="1930401"/>
            <a:ext cx="8596668" cy="990082"/>
          </a:xfrm>
        </p:spPr>
        <p:txBody>
          <a:bodyPr/>
          <a:lstStyle/>
          <a:p>
            <a:r>
              <a:rPr lang="en-US" dirty="0"/>
              <a:t>This file brings all the objects together and coordinates them to produce the final program. It is pretty simple and is really just setting it up, so I will just give it to you, copy/paste it in a new python file ‘run.py’:</a:t>
            </a:r>
          </a:p>
        </p:txBody>
      </p:sp>
      <p:pic>
        <p:nvPicPr>
          <p:cNvPr id="4" name="Picture 3"/>
          <p:cNvPicPr>
            <a:picLocks noChangeAspect="1"/>
          </p:cNvPicPr>
          <p:nvPr/>
        </p:nvPicPr>
        <p:blipFill>
          <a:blip r:embed="rId2"/>
          <a:stretch>
            <a:fillRect/>
          </a:stretch>
        </p:blipFill>
        <p:spPr>
          <a:xfrm>
            <a:off x="790550" y="2845836"/>
            <a:ext cx="9990353" cy="3526972"/>
          </a:xfrm>
          <a:prstGeom prst="rect">
            <a:avLst/>
          </a:prstGeom>
        </p:spPr>
      </p:pic>
    </p:spTree>
    <p:extLst>
      <p:ext uri="{BB962C8B-B14F-4D97-AF65-F5344CB8AC3E}">
        <p14:creationId xmlns:p14="http://schemas.microsoft.com/office/powerpoint/2010/main" val="12384382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Done			</a:t>
            </a:r>
          </a:p>
        </p:txBody>
      </p:sp>
      <p:sp>
        <p:nvSpPr>
          <p:cNvPr id="3" name="Content Placeholder 2"/>
          <p:cNvSpPr>
            <a:spLocks noGrp="1"/>
          </p:cNvSpPr>
          <p:nvPr>
            <p:ph idx="1"/>
          </p:nvPr>
        </p:nvSpPr>
        <p:spPr/>
        <p:txBody>
          <a:bodyPr/>
          <a:lstStyle/>
          <a:p>
            <a:r>
              <a:rPr lang="en-US" dirty="0"/>
              <a:t>You should now be able to right-click on ‘run.py’ and click “Run”, and the GUI should pop up. If you press ‘Solve’ button immediately it should solve the blank sudoku board. </a:t>
            </a:r>
          </a:p>
          <a:p>
            <a:r>
              <a:rPr lang="en-US" dirty="0"/>
              <a:t>You can enter numbers by clicking on the cells in the board and pressing numbers 1-9 on your  keyboard, </a:t>
            </a:r>
          </a:p>
          <a:p>
            <a:r>
              <a:rPr lang="en-US" dirty="0"/>
              <a:t>You can move cells using the arrow keys (or by mouse, or entering numbers)</a:t>
            </a:r>
          </a:p>
          <a:p>
            <a:r>
              <a:rPr lang="en-US" dirty="0"/>
              <a:t>NOTE* you may have to adjust two lines of code in GUI.py if the arrow keys do not work, I am not sure if the key events are the same on mac as </a:t>
            </a:r>
            <a:r>
              <a:rPr lang="en-US"/>
              <a:t>they are on windows. </a:t>
            </a:r>
          </a:p>
        </p:txBody>
      </p:sp>
    </p:spTree>
    <p:extLst>
      <p:ext uri="{BB962C8B-B14F-4D97-AF65-F5344CB8AC3E}">
        <p14:creationId xmlns:p14="http://schemas.microsoft.com/office/powerpoint/2010/main" val="13627593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Debugging</a:t>
            </a:r>
          </a:p>
        </p:txBody>
      </p:sp>
      <p:sp>
        <p:nvSpPr>
          <p:cNvPr id="3" name="Content Placeholder 2"/>
          <p:cNvSpPr>
            <a:spLocks noGrp="1"/>
          </p:cNvSpPr>
          <p:nvPr>
            <p:ph idx="1"/>
          </p:nvPr>
        </p:nvSpPr>
        <p:spPr/>
        <p:txBody>
          <a:bodyPr/>
          <a:lstStyle/>
          <a:p>
            <a:r>
              <a:rPr lang="en-US" dirty="0"/>
              <a:t>IF when you run the ‘run.py’ file you get errors, or when you press ‘Solve’ you get errors, PAY ATTENTION TO THEM! They can help you fix what you need to fix!</a:t>
            </a:r>
          </a:p>
          <a:p>
            <a:r>
              <a:rPr lang="en-US" dirty="0"/>
              <a:t>Usually the error is a small typo, or a miss-indent, or a small syntax error (missing colon, missing parenthesis, etc.)</a:t>
            </a:r>
          </a:p>
          <a:p>
            <a:r>
              <a:rPr lang="en-US" dirty="0"/>
              <a:t>If you need to, you can insert ‘print(‘print something here’)’ statements where you think the error in your code is, and try to figure it out from there</a:t>
            </a:r>
          </a:p>
          <a:p>
            <a:endParaRPr lang="en-US" dirty="0"/>
          </a:p>
          <a:p>
            <a:r>
              <a:rPr lang="en-US" dirty="0"/>
              <a:t>If you still cant get it, feel free to email me at </a:t>
            </a:r>
            <a:r>
              <a:rPr lang="en-US" dirty="0">
                <a:hlinkClick r:id="rId2"/>
              </a:rPr>
              <a:t>dane.r.lowrey@ttu.edu</a:t>
            </a:r>
            <a:r>
              <a:rPr lang="en-US" dirty="0"/>
              <a:t>.</a:t>
            </a:r>
          </a:p>
          <a:p>
            <a:r>
              <a:rPr lang="en-US" dirty="0"/>
              <a:t>The entire project solution can be found </a:t>
            </a:r>
            <a:r>
              <a:rPr lang="en-US" dirty="0">
                <a:hlinkClick r:id="rId3"/>
              </a:rPr>
              <a:t>here on my </a:t>
            </a:r>
            <a:r>
              <a:rPr lang="en-US" dirty="0" err="1">
                <a:hlinkClick r:id="rId3"/>
              </a:rPr>
              <a:t>github</a:t>
            </a:r>
            <a:endParaRPr lang="en-US" dirty="0"/>
          </a:p>
        </p:txBody>
      </p:sp>
    </p:spTree>
    <p:extLst>
      <p:ext uri="{BB962C8B-B14F-4D97-AF65-F5344CB8AC3E}">
        <p14:creationId xmlns:p14="http://schemas.microsoft.com/office/powerpoint/2010/main" val="31311580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What’s left…</a:t>
            </a:r>
          </a:p>
        </p:txBody>
      </p:sp>
      <p:sp>
        <p:nvSpPr>
          <p:cNvPr id="3" name="Content Placeholder 2"/>
          <p:cNvSpPr>
            <a:spLocks noGrp="1"/>
          </p:cNvSpPr>
          <p:nvPr>
            <p:ph idx="1"/>
          </p:nvPr>
        </p:nvSpPr>
        <p:spPr/>
        <p:txBody>
          <a:bodyPr/>
          <a:lstStyle/>
          <a:p>
            <a:pPr marL="0" indent="0">
              <a:spcBef>
                <a:spcPts val="0"/>
              </a:spcBef>
              <a:buNone/>
            </a:pPr>
            <a:r>
              <a:rPr lang="en-US" dirty="0"/>
              <a:t>In class </a:t>
            </a:r>
            <a:r>
              <a:rPr lang="en-US" dirty="0" err="1"/>
              <a:t>SudokuBoard</a:t>
            </a:r>
            <a:r>
              <a:rPr lang="en-US" dirty="0"/>
              <a:t>:</a:t>
            </a:r>
          </a:p>
          <a:p>
            <a:pPr lvl="1">
              <a:spcBef>
                <a:spcPts val="0"/>
              </a:spcBef>
              <a:buFont typeface="+mj-lt"/>
              <a:buAutoNum type="arabicPeriod"/>
            </a:pPr>
            <a:r>
              <a:rPr lang="en-US" dirty="0"/>
              <a:t>Solver Method</a:t>
            </a:r>
          </a:p>
          <a:p>
            <a:pPr lvl="1">
              <a:spcBef>
                <a:spcPts val="0"/>
              </a:spcBef>
              <a:buFont typeface="+mj-lt"/>
              <a:buAutoNum type="arabicPeriod"/>
            </a:pPr>
            <a:r>
              <a:rPr lang="en-US" dirty="0"/>
              <a:t>Validation Method</a:t>
            </a:r>
          </a:p>
          <a:p>
            <a:pPr lvl="1">
              <a:spcBef>
                <a:spcPts val="0"/>
              </a:spcBef>
              <a:buFont typeface="+mj-lt"/>
              <a:buAutoNum type="arabicPeriod"/>
            </a:pPr>
            <a:r>
              <a:rPr lang="en-US" dirty="0"/>
              <a:t>Find Possible Numbers Method</a:t>
            </a:r>
          </a:p>
          <a:p>
            <a:pPr marL="0" indent="0">
              <a:spcBef>
                <a:spcPts val="0"/>
              </a:spcBef>
              <a:buNone/>
            </a:pPr>
            <a:endParaRPr lang="en-US" dirty="0"/>
          </a:p>
          <a:p>
            <a:pPr marL="0" indent="0">
              <a:spcBef>
                <a:spcPts val="0"/>
              </a:spcBef>
              <a:buNone/>
            </a:pPr>
            <a:endParaRPr lang="en-US" dirty="0"/>
          </a:p>
          <a:p>
            <a:pPr marL="0" indent="0">
              <a:spcBef>
                <a:spcPts val="0"/>
              </a:spcBef>
              <a:buNone/>
            </a:pPr>
            <a:r>
              <a:rPr lang="en-US" dirty="0"/>
              <a:t>Create class run.py to combine the </a:t>
            </a:r>
            <a:r>
              <a:rPr lang="en-US" dirty="0" err="1"/>
              <a:t>SudokuBoard</a:t>
            </a:r>
            <a:r>
              <a:rPr lang="en-US" dirty="0"/>
              <a:t> and the GUI</a:t>
            </a:r>
          </a:p>
        </p:txBody>
      </p:sp>
    </p:spTree>
    <p:extLst>
      <p:ext uri="{BB962C8B-B14F-4D97-AF65-F5344CB8AC3E}">
        <p14:creationId xmlns:p14="http://schemas.microsoft.com/office/powerpoint/2010/main" val="25585642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Find Possible Numbers Method	</a:t>
            </a:r>
          </a:p>
        </p:txBody>
      </p:sp>
      <p:sp>
        <p:nvSpPr>
          <p:cNvPr id="3" name="Content Placeholder 2"/>
          <p:cNvSpPr>
            <a:spLocks noGrp="1"/>
          </p:cNvSpPr>
          <p:nvPr>
            <p:ph idx="1"/>
          </p:nvPr>
        </p:nvSpPr>
        <p:spPr/>
        <p:txBody>
          <a:bodyPr/>
          <a:lstStyle/>
          <a:p>
            <a:r>
              <a:rPr lang="en-US" dirty="0"/>
              <a:t>Given a Cell object, find all the possible numbers that could exist in that cell.</a:t>
            </a:r>
          </a:p>
          <a:p>
            <a:r>
              <a:rPr lang="en-US" dirty="0"/>
              <a:t>To do this, we need to go through the cell’s column, row, and box and make sure that none of the numbers existing in them are given back as a possible number.</a:t>
            </a:r>
          </a:p>
          <a:p>
            <a:r>
              <a:rPr lang="en-US" dirty="0"/>
              <a:t>I.E., we are going to start with a SET of all valid sudoku numbers (1-9), and then loop through the given Cell’s column, row, and box, and as we find numbers existing in those we will add them to a different SET of existing numbers. Then we will use set difference (math) on the valid set and the existing numbers set to get our possible numbers. We will then use the cell object’s method </a:t>
            </a:r>
            <a:r>
              <a:rPr lang="en-US" dirty="0" err="1"/>
              <a:t>set_possible_numbers</a:t>
            </a:r>
            <a:r>
              <a:rPr lang="en-US" dirty="0"/>
              <a:t> to set that cells possible numbers.</a:t>
            </a:r>
          </a:p>
        </p:txBody>
      </p:sp>
    </p:spTree>
    <p:extLst>
      <p:ext uri="{BB962C8B-B14F-4D97-AF65-F5344CB8AC3E}">
        <p14:creationId xmlns:p14="http://schemas.microsoft.com/office/powerpoint/2010/main" val="21096774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Find Possible Numbers Algorithm</a:t>
            </a:r>
          </a:p>
        </p:txBody>
      </p:sp>
      <p:sp>
        <p:nvSpPr>
          <p:cNvPr id="3" name="Content Placeholder 2"/>
          <p:cNvSpPr>
            <a:spLocks noGrp="1"/>
          </p:cNvSpPr>
          <p:nvPr>
            <p:ph idx="1"/>
          </p:nvPr>
        </p:nvSpPr>
        <p:spPr/>
        <p:txBody>
          <a:bodyPr/>
          <a:lstStyle/>
          <a:p>
            <a:pPr>
              <a:buFont typeface="+mj-lt"/>
              <a:buAutoNum type="arabicPeriod"/>
            </a:pPr>
            <a:r>
              <a:rPr lang="en-US" dirty="0"/>
              <a:t>Store the cell’s row number in a variable and column number in a variable</a:t>
            </a:r>
          </a:p>
          <a:p>
            <a:pPr>
              <a:buFont typeface="+mj-lt"/>
              <a:buAutoNum type="arabicPeriod"/>
            </a:pPr>
            <a:r>
              <a:rPr lang="en-US" dirty="0"/>
              <a:t>Initialize a set of valid numbers (1-9)</a:t>
            </a:r>
          </a:p>
          <a:p>
            <a:pPr>
              <a:buFont typeface="+mj-lt"/>
              <a:buAutoNum type="arabicPeriod"/>
            </a:pPr>
            <a:r>
              <a:rPr lang="en-US" dirty="0"/>
              <a:t>Initialize an empty set of existing numbers</a:t>
            </a:r>
          </a:p>
          <a:p>
            <a:pPr>
              <a:buFont typeface="+mj-lt"/>
              <a:buAutoNum type="arabicPeriod"/>
            </a:pPr>
            <a:r>
              <a:rPr lang="en-US" dirty="0"/>
              <a:t>Loop through the row and column of the cell and add each number to the existing numbers set</a:t>
            </a:r>
          </a:p>
          <a:p>
            <a:pPr>
              <a:buFont typeface="+mj-lt"/>
              <a:buAutoNum type="arabicPeriod"/>
            </a:pPr>
            <a:r>
              <a:rPr lang="en-US" dirty="0"/>
              <a:t>Loop through the cell’s box and add each number found to the existing numbers set (I will provide Orion’s way to do this… it is complicated)</a:t>
            </a:r>
          </a:p>
          <a:p>
            <a:pPr>
              <a:buFont typeface="+mj-lt"/>
              <a:buAutoNum type="arabicPeriod"/>
            </a:pPr>
            <a:r>
              <a:rPr lang="en-US" dirty="0"/>
              <a:t>Perform set difference on the valid and existing numbers and set the cells numbers to the result</a:t>
            </a:r>
          </a:p>
          <a:p>
            <a:pPr marL="0" indent="0">
              <a:buNone/>
            </a:pPr>
            <a:endParaRPr lang="en-US" dirty="0"/>
          </a:p>
        </p:txBody>
      </p:sp>
    </p:spTree>
    <p:extLst>
      <p:ext uri="{BB962C8B-B14F-4D97-AF65-F5344CB8AC3E}">
        <p14:creationId xmlns:p14="http://schemas.microsoft.com/office/powerpoint/2010/main" val="9789973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Finding Possible numbers</a:t>
            </a:r>
          </a:p>
        </p:txBody>
      </p:sp>
      <p:sp>
        <p:nvSpPr>
          <p:cNvPr id="5" name="TextBox 4"/>
          <p:cNvSpPr txBox="1"/>
          <p:nvPr/>
        </p:nvSpPr>
        <p:spPr>
          <a:xfrm>
            <a:off x="677334" y="4462942"/>
            <a:ext cx="10253521" cy="1477328"/>
          </a:xfrm>
          <a:prstGeom prst="rect">
            <a:avLst/>
          </a:prstGeom>
          <a:noFill/>
        </p:spPr>
        <p:txBody>
          <a:bodyPr wrap="square" rtlCol="0">
            <a:spAutoFit/>
          </a:bodyPr>
          <a:lstStyle/>
          <a:p>
            <a:r>
              <a:rPr lang="en-US" dirty="0"/>
              <a:t>Line 1 is the method signature, specifying the name of the method and its parameters</a:t>
            </a:r>
          </a:p>
          <a:p>
            <a:r>
              <a:rPr lang="en-US" dirty="0"/>
              <a:t>Line 28 is where we are storing the cell’s row number</a:t>
            </a:r>
          </a:p>
          <a:p>
            <a:r>
              <a:rPr lang="en-US" dirty="0"/>
              <a:t>Line 29 is where we store the cell’s column number</a:t>
            </a:r>
          </a:p>
          <a:p>
            <a:r>
              <a:rPr lang="en-US" dirty="0"/>
              <a:t>Line 30 is where we initialize an empty set to hold all the existing numbers we find</a:t>
            </a:r>
          </a:p>
          <a:p>
            <a:r>
              <a:rPr lang="en-US" dirty="0"/>
              <a:t>Line 31 is where we initialize a set of all possible valid numbers on our sudoku board</a:t>
            </a:r>
          </a:p>
        </p:txBody>
      </p:sp>
      <p:pic>
        <p:nvPicPr>
          <p:cNvPr id="6" name="Picture 5"/>
          <p:cNvPicPr>
            <a:picLocks noChangeAspect="1"/>
          </p:cNvPicPr>
          <p:nvPr/>
        </p:nvPicPr>
        <p:blipFill>
          <a:blip r:embed="rId2"/>
          <a:stretch>
            <a:fillRect/>
          </a:stretch>
        </p:blipFill>
        <p:spPr>
          <a:xfrm>
            <a:off x="677334" y="1722552"/>
            <a:ext cx="7421963" cy="2497109"/>
          </a:xfrm>
          <a:prstGeom prst="rect">
            <a:avLst/>
          </a:prstGeom>
        </p:spPr>
      </p:pic>
    </p:spTree>
    <p:extLst>
      <p:ext uri="{BB962C8B-B14F-4D97-AF65-F5344CB8AC3E}">
        <p14:creationId xmlns:p14="http://schemas.microsoft.com/office/powerpoint/2010/main" val="27362061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Finding Possible numbers</a:t>
            </a:r>
          </a:p>
        </p:txBody>
      </p:sp>
      <p:sp>
        <p:nvSpPr>
          <p:cNvPr id="6" name="TextBox 5"/>
          <p:cNvSpPr txBox="1"/>
          <p:nvPr/>
        </p:nvSpPr>
        <p:spPr>
          <a:xfrm>
            <a:off x="677334" y="4462942"/>
            <a:ext cx="10253521" cy="923330"/>
          </a:xfrm>
          <a:prstGeom prst="rect">
            <a:avLst/>
          </a:prstGeom>
          <a:noFill/>
        </p:spPr>
        <p:txBody>
          <a:bodyPr wrap="square" rtlCol="0">
            <a:spAutoFit/>
          </a:bodyPr>
          <a:lstStyle/>
          <a:p>
            <a:r>
              <a:rPr lang="en-US" dirty="0"/>
              <a:t>Line 33 is the beginning of a FOR loop that will assign the variable x to numbers 0 – 8.</a:t>
            </a:r>
          </a:p>
          <a:p>
            <a:r>
              <a:rPr lang="en-US" dirty="0"/>
              <a:t>Line 35 adds all of the numbers we find in the cell’s column to our existing numbers set</a:t>
            </a:r>
          </a:p>
          <a:p>
            <a:r>
              <a:rPr lang="en-US" dirty="0"/>
              <a:t>Line 36 adds all of the numbers we find in the cell’s row to our existing numbers set</a:t>
            </a:r>
          </a:p>
        </p:txBody>
      </p:sp>
      <p:pic>
        <p:nvPicPr>
          <p:cNvPr id="7" name="Picture 6"/>
          <p:cNvPicPr>
            <a:picLocks noChangeAspect="1"/>
          </p:cNvPicPr>
          <p:nvPr/>
        </p:nvPicPr>
        <p:blipFill>
          <a:blip r:embed="rId2"/>
          <a:stretch>
            <a:fillRect/>
          </a:stretch>
        </p:blipFill>
        <p:spPr>
          <a:xfrm>
            <a:off x="748987" y="2012425"/>
            <a:ext cx="8600587" cy="1184246"/>
          </a:xfrm>
          <a:prstGeom prst="rect">
            <a:avLst/>
          </a:prstGeom>
        </p:spPr>
      </p:pic>
    </p:spTree>
    <p:extLst>
      <p:ext uri="{BB962C8B-B14F-4D97-AF65-F5344CB8AC3E}">
        <p14:creationId xmlns:p14="http://schemas.microsoft.com/office/powerpoint/2010/main" val="30602902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Finding Possible Numbers</a:t>
            </a:r>
          </a:p>
        </p:txBody>
      </p:sp>
      <p:sp>
        <p:nvSpPr>
          <p:cNvPr id="5" name="TextBox 4"/>
          <p:cNvSpPr txBox="1"/>
          <p:nvPr/>
        </p:nvSpPr>
        <p:spPr>
          <a:xfrm>
            <a:off x="355677" y="4261606"/>
            <a:ext cx="10253521" cy="2031325"/>
          </a:xfrm>
          <a:prstGeom prst="rect">
            <a:avLst/>
          </a:prstGeom>
          <a:noFill/>
        </p:spPr>
        <p:txBody>
          <a:bodyPr wrap="square" rtlCol="0">
            <a:spAutoFit/>
          </a:bodyPr>
          <a:lstStyle/>
          <a:p>
            <a:r>
              <a:rPr lang="en-US" dirty="0"/>
              <a:t>This is where things get messy. Thanks to Orion for taking care of this for us.</a:t>
            </a:r>
          </a:p>
          <a:p>
            <a:endParaRPr lang="en-US" dirty="0"/>
          </a:p>
          <a:p>
            <a:r>
              <a:rPr lang="en-US" dirty="0"/>
              <a:t>Line 40 is the beginning of a FOR loop that loops through each row in the box of our cell</a:t>
            </a:r>
          </a:p>
          <a:p>
            <a:r>
              <a:rPr lang="en-US" dirty="0"/>
              <a:t>Line 41 is the beginning of a nested FOR loop that loops through each column  in the box of our cell</a:t>
            </a:r>
          </a:p>
          <a:p>
            <a:r>
              <a:rPr lang="en-US" dirty="0"/>
              <a:t>Line 42 adds the number we find at the cell to our existing numbers set</a:t>
            </a:r>
          </a:p>
          <a:p>
            <a:endParaRPr lang="en-US" dirty="0"/>
          </a:p>
        </p:txBody>
      </p:sp>
      <p:pic>
        <p:nvPicPr>
          <p:cNvPr id="6" name="Picture 5"/>
          <p:cNvPicPr>
            <a:picLocks noChangeAspect="1"/>
          </p:cNvPicPr>
          <p:nvPr/>
        </p:nvPicPr>
        <p:blipFill>
          <a:blip r:embed="rId2"/>
          <a:stretch>
            <a:fillRect/>
          </a:stretch>
        </p:blipFill>
        <p:spPr>
          <a:xfrm>
            <a:off x="677334" y="2313993"/>
            <a:ext cx="8119564" cy="1066994"/>
          </a:xfrm>
          <a:prstGeom prst="rect">
            <a:avLst/>
          </a:prstGeom>
        </p:spPr>
      </p:pic>
    </p:spTree>
    <p:extLst>
      <p:ext uri="{BB962C8B-B14F-4D97-AF65-F5344CB8AC3E}">
        <p14:creationId xmlns:p14="http://schemas.microsoft.com/office/powerpoint/2010/main" val="26933755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Finding Possible Numbers</a:t>
            </a:r>
          </a:p>
        </p:txBody>
      </p:sp>
      <p:pic>
        <p:nvPicPr>
          <p:cNvPr id="4" name="Picture 3"/>
          <p:cNvPicPr>
            <a:picLocks noChangeAspect="1"/>
          </p:cNvPicPr>
          <p:nvPr/>
        </p:nvPicPr>
        <p:blipFill>
          <a:blip r:embed="rId2"/>
          <a:stretch>
            <a:fillRect/>
          </a:stretch>
        </p:blipFill>
        <p:spPr>
          <a:xfrm>
            <a:off x="450999" y="1832566"/>
            <a:ext cx="8073177" cy="915178"/>
          </a:xfrm>
          <a:prstGeom prst="rect">
            <a:avLst/>
          </a:prstGeom>
        </p:spPr>
      </p:pic>
      <p:sp>
        <p:nvSpPr>
          <p:cNvPr id="6" name="TextBox 5"/>
          <p:cNvSpPr txBox="1"/>
          <p:nvPr/>
        </p:nvSpPr>
        <p:spPr>
          <a:xfrm>
            <a:off x="313732" y="3598876"/>
            <a:ext cx="10253521" cy="2308324"/>
          </a:xfrm>
          <a:prstGeom prst="rect">
            <a:avLst/>
          </a:prstGeom>
          <a:noFill/>
        </p:spPr>
        <p:txBody>
          <a:bodyPr wrap="square" rtlCol="0">
            <a:spAutoFit/>
          </a:bodyPr>
          <a:lstStyle/>
          <a:p>
            <a:r>
              <a:rPr lang="en-US" dirty="0"/>
              <a:t>Now all that is left is to find our possible numbers and set the cell’s possible numbers equal to them.</a:t>
            </a:r>
          </a:p>
          <a:p>
            <a:endParaRPr lang="en-US" dirty="0"/>
          </a:p>
          <a:p>
            <a:r>
              <a:rPr lang="en-US" dirty="0"/>
              <a:t>We use set difference to calculate all of the numbers that don’t exist in our cell’s row, column, or box. ‘valid’ contains the numbers 1-9, and our existing numbers has all of the numbers found in our cell’s row, column, and box. Subtracting these two will give us the possible numbers.</a:t>
            </a:r>
          </a:p>
          <a:p>
            <a:endParaRPr lang="en-US" dirty="0"/>
          </a:p>
          <a:p>
            <a:r>
              <a:rPr lang="en-US" dirty="0"/>
              <a:t>Then we use the method ‘</a:t>
            </a:r>
            <a:r>
              <a:rPr lang="en-US" dirty="0" err="1"/>
              <a:t>set_possible_numbers</a:t>
            </a:r>
            <a:r>
              <a:rPr lang="en-US" dirty="0"/>
              <a:t>()’ of our cell object to set its possible numbers</a:t>
            </a:r>
          </a:p>
        </p:txBody>
      </p:sp>
    </p:spTree>
    <p:extLst>
      <p:ext uri="{BB962C8B-B14F-4D97-AF65-F5344CB8AC3E}">
        <p14:creationId xmlns:p14="http://schemas.microsoft.com/office/powerpoint/2010/main" val="325703364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292</TotalTime>
  <Words>2068</Words>
  <Application>Microsoft Office PowerPoint</Application>
  <PresentationFormat>Widescreen</PresentationFormat>
  <Paragraphs>135</Paragraphs>
  <Slides>24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Arial</vt:lpstr>
      <vt:lpstr>Trebuchet MS</vt:lpstr>
      <vt:lpstr>Wingdings 3</vt:lpstr>
      <vt:lpstr>Facet</vt:lpstr>
      <vt:lpstr>Sudoku Solver</vt:lpstr>
      <vt:lpstr>What you have so far</vt:lpstr>
      <vt:lpstr>What’s left…</vt:lpstr>
      <vt:lpstr>Find Possible Numbers Method </vt:lpstr>
      <vt:lpstr>Find Possible Numbers Algorithm</vt:lpstr>
      <vt:lpstr>Finding Possible numbers</vt:lpstr>
      <vt:lpstr>Finding Possible numbers</vt:lpstr>
      <vt:lpstr>Finding Possible Numbers</vt:lpstr>
      <vt:lpstr>Finding Possible Numbers</vt:lpstr>
      <vt:lpstr>Validating the Sudoku Board </vt:lpstr>
      <vt:lpstr>Validating the Sudoku Board algorithm</vt:lpstr>
      <vt:lpstr>Validating the Sudoku Board algorithm</vt:lpstr>
      <vt:lpstr>Validating the Sudoku Board algorithm</vt:lpstr>
      <vt:lpstr>Validating the Sudoku Board algorithm</vt:lpstr>
      <vt:lpstr>Solving the Sudoku Board </vt:lpstr>
      <vt:lpstr>Solve algorithm </vt:lpstr>
      <vt:lpstr>Solve</vt:lpstr>
      <vt:lpstr>Solve</vt:lpstr>
      <vt:lpstr>Solve</vt:lpstr>
      <vt:lpstr>Solve</vt:lpstr>
      <vt:lpstr>Solve</vt:lpstr>
      <vt:lpstr>Run.py </vt:lpstr>
      <vt:lpstr>Done   </vt:lpstr>
      <vt:lpstr>Debugging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Sudoku Solver</dc:title>
  <dc:creator>Dane Lowrey</dc:creator>
  <cp:lastModifiedBy>Dane Lowrey</cp:lastModifiedBy>
  <cp:revision>14</cp:revision>
  <dcterms:created xsi:type="dcterms:W3CDTF">2017-05-04T17:46:40Z</dcterms:created>
  <dcterms:modified xsi:type="dcterms:W3CDTF">2017-05-05T00:16:55Z</dcterms:modified>
</cp:coreProperties>
</file>