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329" r:id="rId6"/>
    <p:sldId id="343" r:id="rId7"/>
    <p:sldId id="342" r:id="rId8"/>
    <p:sldId id="338" r:id="rId9"/>
    <p:sldId id="339" r:id="rId10"/>
    <p:sldId id="341" r:id="rId11"/>
    <p:sldId id="344" r:id="rId12"/>
    <p:sldId id="346"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697" autoAdjust="0"/>
  </p:normalViewPr>
  <p:slideViewPr>
    <p:cSldViewPr snapToGrid="0" showGuides="1">
      <p:cViewPr varScale="1">
        <p:scale>
          <a:sx n="84" d="100"/>
          <a:sy n="84" d="100"/>
        </p:scale>
        <p:origin x="581"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43F95-41B5-491C-84F6-C722D3DB681F}"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1BC73-4852-419A-A917-9775B9434052}" type="slidenum">
              <a:rPr lang="en-US" smtClean="0"/>
              <a:t>‹#›</a:t>
            </a:fld>
            <a:endParaRPr lang="en-US"/>
          </a:p>
        </p:txBody>
      </p:sp>
    </p:spTree>
    <p:extLst>
      <p:ext uri="{BB962C8B-B14F-4D97-AF65-F5344CB8AC3E}">
        <p14:creationId xmlns:p14="http://schemas.microsoft.com/office/powerpoint/2010/main" val="373835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1BC73-4852-419A-A917-9775B9434052}" type="slidenum">
              <a:rPr lang="en-US" smtClean="0"/>
              <a:t>5</a:t>
            </a:fld>
            <a:endParaRPr lang="en-US"/>
          </a:p>
        </p:txBody>
      </p:sp>
    </p:spTree>
    <p:extLst>
      <p:ext uri="{BB962C8B-B14F-4D97-AF65-F5344CB8AC3E}">
        <p14:creationId xmlns:p14="http://schemas.microsoft.com/office/powerpoint/2010/main" val="3266258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1BC73-4852-419A-A917-9775B9434052}" type="slidenum">
              <a:rPr lang="en-US" smtClean="0"/>
              <a:t>7</a:t>
            </a:fld>
            <a:endParaRPr lang="en-US"/>
          </a:p>
        </p:txBody>
      </p:sp>
    </p:spTree>
    <p:extLst>
      <p:ext uri="{BB962C8B-B14F-4D97-AF65-F5344CB8AC3E}">
        <p14:creationId xmlns:p14="http://schemas.microsoft.com/office/powerpoint/2010/main" val="248839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1BC73-4852-419A-A917-9775B9434052}" type="slidenum">
              <a:rPr lang="en-US" smtClean="0"/>
              <a:t>9</a:t>
            </a:fld>
            <a:endParaRPr lang="en-US"/>
          </a:p>
        </p:txBody>
      </p:sp>
    </p:spTree>
    <p:extLst>
      <p:ext uri="{BB962C8B-B14F-4D97-AF65-F5344CB8AC3E}">
        <p14:creationId xmlns:p14="http://schemas.microsoft.com/office/powerpoint/2010/main" val="291868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FFF6F7-8957-4D32-9EDC-D09406088201}"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215398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FFF6F7-8957-4D32-9EDC-D09406088201}"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28670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FFF6F7-8957-4D32-9EDC-D09406088201}"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76850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FFF6F7-8957-4D32-9EDC-D09406088201}"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168389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FF6F7-8957-4D32-9EDC-D09406088201}"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41263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FFF6F7-8957-4D32-9EDC-D09406088201}"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22305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FFF6F7-8957-4D32-9EDC-D09406088201}"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1516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FFF6F7-8957-4D32-9EDC-D09406088201}"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429276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FF6F7-8957-4D32-9EDC-D09406088201}"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209917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FF6F7-8957-4D32-9EDC-D09406088201}"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57757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FF6F7-8957-4D32-9EDC-D09406088201}"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17FC5-6B02-42A7-A43E-EF58C422AFEB}" type="slidenum">
              <a:rPr lang="en-US" smtClean="0"/>
              <a:t>‹#›</a:t>
            </a:fld>
            <a:endParaRPr lang="en-US"/>
          </a:p>
        </p:txBody>
      </p:sp>
    </p:spTree>
    <p:extLst>
      <p:ext uri="{BB962C8B-B14F-4D97-AF65-F5344CB8AC3E}">
        <p14:creationId xmlns:p14="http://schemas.microsoft.com/office/powerpoint/2010/main" val="200771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FF6F7-8957-4D32-9EDC-D09406088201}"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17FC5-6B02-42A7-A43E-EF58C422AFEB}" type="slidenum">
              <a:rPr lang="en-US" smtClean="0"/>
              <a:t>‹#›</a:t>
            </a:fld>
            <a:endParaRPr lang="en-US"/>
          </a:p>
        </p:txBody>
      </p:sp>
    </p:spTree>
    <p:extLst>
      <p:ext uri="{BB962C8B-B14F-4D97-AF65-F5344CB8AC3E}">
        <p14:creationId xmlns:p14="http://schemas.microsoft.com/office/powerpoint/2010/main" val="363839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phon.ox.ac.uk/jcoleman/PROSODY1.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emf"/><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718" y="772740"/>
            <a:ext cx="9144000" cy="2387600"/>
          </a:xfrm>
        </p:spPr>
        <p:txBody>
          <a:bodyPr>
            <a:normAutofit/>
          </a:bodyPr>
          <a:lstStyle/>
          <a:p>
            <a:r>
              <a:rPr lang="en-US" sz="2800" b="1" dirty="0" smtClean="0">
                <a:latin typeface="Arial" panose="020B0604020202020204" pitchFamily="34" charset="0"/>
                <a:cs typeface="Arial" panose="020B0604020202020204" pitchFamily="34" charset="0"/>
              </a:rPr>
              <a:t>Week 4 - Exercise Session </a:t>
            </a:r>
            <a:endParaRPr lang="en-US" sz="28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67435" y="3321423"/>
            <a:ext cx="9144000" cy="1655762"/>
          </a:xfrm>
        </p:spPr>
        <p:txBody>
          <a:bodyPr>
            <a:normAutofit/>
          </a:bodyPr>
          <a:lstStyle/>
          <a:p>
            <a:r>
              <a:rPr lang="en-US" dirty="0" smtClean="0"/>
              <a:t>Module 2 – Acoustic Communication</a:t>
            </a:r>
            <a:endParaRPr lang="en-US" dirty="0"/>
          </a:p>
        </p:txBody>
      </p:sp>
      <p:sp>
        <p:nvSpPr>
          <p:cNvPr id="4" name="TextBox 3"/>
          <p:cNvSpPr txBox="1"/>
          <p:nvPr/>
        </p:nvSpPr>
        <p:spPr>
          <a:xfrm>
            <a:off x="457199" y="5432612"/>
            <a:ext cx="3733138" cy="1200329"/>
          </a:xfrm>
          <a:prstGeom prst="rect">
            <a:avLst/>
          </a:prstGeom>
          <a:noFill/>
        </p:spPr>
        <p:txBody>
          <a:bodyPr wrap="none" rtlCol="0">
            <a:spAutoFit/>
          </a:bodyPr>
          <a:lstStyle/>
          <a:p>
            <a:r>
              <a:rPr lang="en-US" b="1" dirty="0" err="1" smtClean="0">
                <a:solidFill>
                  <a:srgbClr val="B00000"/>
                </a:solidFill>
              </a:rPr>
              <a:t>Tanmayee</a:t>
            </a:r>
            <a:r>
              <a:rPr lang="en-US" b="1" dirty="0" smtClean="0">
                <a:solidFill>
                  <a:srgbClr val="B00000"/>
                </a:solidFill>
              </a:rPr>
              <a:t> Pathre</a:t>
            </a:r>
          </a:p>
          <a:p>
            <a:r>
              <a:rPr lang="en-US" b="1" dirty="0" smtClean="0">
                <a:solidFill>
                  <a:srgbClr val="B00000"/>
                </a:solidFill>
              </a:rPr>
              <a:t>PhD Student </a:t>
            </a:r>
          </a:p>
          <a:p>
            <a:r>
              <a:rPr lang="en-US" dirty="0" smtClean="0">
                <a:solidFill>
                  <a:srgbClr val="B00000"/>
                </a:solidFill>
              </a:rPr>
              <a:t>Department of the Built Environment </a:t>
            </a:r>
          </a:p>
          <a:p>
            <a:r>
              <a:rPr lang="en-US" dirty="0" smtClean="0">
                <a:solidFill>
                  <a:srgbClr val="B00000"/>
                </a:solidFill>
              </a:rPr>
              <a:t>Building Acoustics Group</a:t>
            </a:r>
            <a:endParaRPr lang="en-US" dirty="0">
              <a:solidFill>
                <a:srgbClr val="B00000"/>
              </a:solidFill>
            </a:endParaRPr>
          </a:p>
        </p:txBody>
      </p:sp>
      <p:sp>
        <p:nvSpPr>
          <p:cNvPr id="5" name="Rectangle 4"/>
          <p:cNvSpPr/>
          <p:nvPr/>
        </p:nvSpPr>
        <p:spPr>
          <a:xfrm>
            <a:off x="10007920" y="6448275"/>
            <a:ext cx="1721753" cy="369332"/>
          </a:xfrm>
          <a:prstGeom prst="rect">
            <a:avLst/>
          </a:prstGeom>
        </p:spPr>
        <p:txBody>
          <a:bodyPr wrap="none">
            <a:spAutoFit/>
          </a:bodyPr>
          <a:lstStyle/>
          <a:p>
            <a:r>
              <a:rPr lang="en-US" smtClean="0"/>
              <a:t>4</a:t>
            </a:r>
            <a:r>
              <a:rPr lang="en-US" baseline="30000" smtClean="0"/>
              <a:t>th</a:t>
            </a:r>
            <a:r>
              <a:rPr lang="en-US" smtClean="0"/>
              <a:t> March,  </a:t>
            </a:r>
            <a:r>
              <a:rPr lang="en-US" dirty="0"/>
              <a:t>2021</a:t>
            </a:r>
          </a:p>
        </p:txBody>
      </p:sp>
    </p:spTree>
    <p:extLst>
      <p:ext uri="{BB962C8B-B14F-4D97-AF65-F5344CB8AC3E}">
        <p14:creationId xmlns:p14="http://schemas.microsoft.com/office/powerpoint/2010/main" val="291351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10</a:t>
            </a:fld>
            <a:endParaRPr lang="en-GB"/>
          </a:p>
        </p:txBody>
      </p:sp>
      <p:sp>
        <p:nvSpPr>
          <p:cNvPr id="7" name="TextBox 6"/>
          <p:cNvSpPr txBox="1"/>
          <p:nvPr/>
        </p:nvSpPr>
        <p:spPr>
          <a:xfrm>
            <a:off x="430503" y="1592916"/>
            <a:ext cx="11330993" cy="369331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Q1) </a:t>
            </a:r>
            <a:r>
              <a:rPr lang="en-US" dirty="0">
                <a:latin typeface="Arial" panose="020B0604020202020204" pitchFamily="34" charset="0"/>
                <a:cs typeface="Arial" panose="020B0604020202020204" pitchFamily="34" charset="0"/>
              </a:rPr>
              <a:t>When you fail to understand an indistinctly spoken </a:t>
            </a:r>
            <a:r>
              <a:rPr lang="en-US" dirty="0" smtClean="0">
                <a:latin typeface="Arial" panose="020B0604020202020204" pitchFamily="34" charset="0"/>
                <a:cs typeface="Arial" panose="020B0604020202020204" pitchFamily="34" charset="0"/>
              </a:rPr>
              <a:t>word, is </a:t>
            </a:r>
            <a:r>
              <a:rPr lang="en-US" dirty="0">
                <a:latin typeface="Arial" panose="020B0604020202020204" pitchFamily="34" charset="0"/>
                <a:cs typeface="Arial" panose="020B0604020202020204" pitchFamily="34" charset="0"/>
              </a:rPr>
              <a:t>it more apt to be the initial consonant, the final </a:t>
            </a:r>
            <a:r>
              <a:rPr lang="en-US" dirty="0" smtClean="0">
                <a:latin typeface="Arial" panose="020B0604020202020204" pitchFamily="34" charset="0"/>
                <a:cs typeface="Arial" panose="020B0604020202020204" pitchFamily="34" charset="0"/>
              </a:rPr>
              <a:t>consonant, or </a:t>
            </a:r>
            <a:r>
              <a:rPr lang="en-US" dirty="0">
                <a:latin typeface="Arial" panose="020B0604020202020204" pitchFamily="34" charset="0"/>
                <a:cs typeface="Arial" panose="020B0604020202020204" pitchFamily="34" charset="0"/>
              </a:rPr>
              <a:t>the vowel that is not recognized? Try to </a:t>
            </a:r>
            <a:r>
              <a:rPr lang="en-US" dirty="0" smtClean="0">
                <a:latin typeface="Arial" panose="020B0604020202020204" pitchFamily="34" charset="0"/>
                <a:cs typeface="Arial" panose="020B0604020202020204" pitchFamily="34" charset="0"/>
              </a:rPr>
              <a:t>give reasons </a:t>
            </a:r>
            <a:r>
              <a:rPr lang="en-US" dirty="0">
                <a:latin typeface="Arial" panose="020B0604020202020204" pitchFamily="34" charset="0"/>
                <a:cs typeface="Arial" panose="020B0604020202020204" pitchFamily="34" charset="0"/>
              </a:rPr>
              <a:t>for your answer</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Production of consonants dependent on place of articulation, manner of articulation and voicing.</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V</a:t>
            </a:r>
            <a:r>
              <a:rPr lang="en-US" b="1" dirty="0" smtClean="0">
                <a:latin typeface="Arial" panose="020B0604020202020204" pitchFamily="34" charset="0"/>
                <a:cs typeface="Arial" panose="020B0604020202020204" pitchFamily="34" charset="0"/>
              </a:rPr>
              <a:t>owels are only voiced </a:t>
            </a:r>
            <a:r>
              <a:rPr lang="en-US" b="1" dirty="0" smtClean="0">
                <a:latin typeface="Arial" panose="020B0604020202020204" pitchFamily="34" charset="0"/>
                <a:cs typeface="Arial" panose="020B0604020202020204" pitchFamily="34" charset="0"/>
                <a:sym typeface="Wingdings" panose="05000000000000000000" pitchFamily="2" charset="2"/>
              </a:rPr>
              <a:t> vibration of vocal cords</a:t>
            </a:r>
          </a:p>
          <a:p>
            <a:endParaRPr lang="en-US" b="1" dirty="0">
              <a:latin typeface="Arial" panose="020B0604020202020204" pitchFamily="34" charset="0"/>
              <a:cs typeface="Arial" panose="020B0604020202020204" pitchFamily="34" charset="0"/>
              <a:sym typeface="Wingdings" panose="05000000000000000000" pitchFamily="2" charset="2"/>
            </a:endParaRPr>
          </a:p>
          <a:p>
            <a:endParaRPr lang="en-US" b="1" dirty="0">
              <a:latin typeface="Arial" panose="020B0604020202020204" pitchFamily="34" charset="0"/>
              <a:cs typeface="Arial" panose="020B0604020202020204" pitchFamily="34" charset="0"/>
              <a:sym typeface="Wingdings" panose="05000000000000000000" pitchFamily="2" charset="2"/>
            </a:endParaRPr>
          </a:p>
          <a:p>
            <a:endParaRPr lang="en-US" b="1" dirty="0" smtClean="0">
              <a:latin typeface="Arial" panose="020B0604020202020204" pitchFamily="34" charset="0"/>
              <a:cs typeface="Arial" panose="020B0604020202020204" pitchFamily="34" charset="0"/>
              <a:sym typeface="Wingdings" panose="05000000000000000000" pitchFamily="2" charset="2"/>
            </a:endParaRPr>
          </a:p>
          <a:p>
            <a:endParaRPr lang="en-US" b="1" dirty="0">
              <a:latin typeface="Arial" panose="020B0604020202020204" pitchFamily="34" charset="0"/>
              <a:cs typeface="Arial" panose="020B0604020202020204" pitchFamily="34" charset="0"/>
              <a:sym typeface="Wingdings" panose="05000000000000000000" pitchFamily="2" charset="2"/>
            </a:endParaRPr>
          </a:p>
          <a:p>
            <a:endParaRPr lang="en-US" b="1" dirty="0" smtClean="0">
              <a:latin typeface="Arial" panose="020B0604020202020204" pitchFamily="34" charset="0"/>
              <a:cs typeface="Arial" panose="020B0604020202020204" pitchFamily="34" charset="0"/>
              <a:sym typeface="Wingdings" panose="05000000000000000000" pitchFamily="2" charset="2"/>
            </a:endParaRPr>
          </a:p>
          <a:p>
            <a:endParaRPr lang="en-US" b="1" dirty="0">
              <a:latin typeface="Arial" panose="020B0604020202020204" pitchFamily="34" charset="0"/>
              <a:cs typeface="Arial" panose="020B0604020202020204" pitchFamily="34" charset="0"/>
              <a:sym typeface="Wingdings" panose="05000000000000000000" pitchFamily="2" charset="2"/>
            </a:endParaRPr>
          </a:p>
          <a:p>
            <a:endParaRPr lang="en-US" b="1" dirty="0" smtClean="0">
              <a:latin typeface="Arial" panose="020B0604020202020204" pitchFamily="34" charset="0"/>
              <a:cs typeface="Arial" panose="020B0604020202020204" pitchFamily="34" charset="0"/>
              <a:sym typeface="Wingdings" panose="05000000000000000000" pitchFamily="2" charset="2"/>
            </a:endParaRPr>
          </a:p>
          <a:p>
            <a:endParaRPr lang="en-US" b="1" dirty="0" smtClean="0">
              <a:latin typeface="Arial" panose="020B0604020202020204" pitchFamily="34" charset="0"/>
              <a:cs typeface="Arial" panose="020B0604020202020204" pitchFamily="34" charset="0"/>
            </a:endParaRPr>
          </a:p>
        </p:txBody>
      </p:sp>
      <p:sp>
        <p:nvSpPr>
          <p:cNvPr id="8" name="TextBox 7"/>
          <p:cNvSpPr txBox="1"/>
          <p:nvPr/>
        </p:nvSpPr>
        <p:spPr>
          <a:xfrm>
            <a:off x="288951" y="475558"/>
            <a:ext cx="6202339"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16 – Review Questions – 2, 7, Q1</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391250" y="3179043"/>
            <a:ext cx="5666610" cy="3542432"/>
          </a:xfrm>
          <a:prstGeom prst="rect">
            <a:avLst/>
          </a:prstGeom>
        </p:spPr>
      </p:pic>
      <p:sp>
        <p:nvSpPr>
          <p:cNvPr id="6" name="TextBox 5"/>
          <p:cNvSpPr txBox="1"/>
          <p:nvPr/>
        </p:nvSpPr>
        <p:spPr>
          <a:xfrm>
            <a:off x="597416" y="3561908"/>
            <a:ext cx="4531228"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sym typeface="Wingdings" panose="05000000000000000000" pitchFamily="2" charset="2"/>
              </a:rPr>
              <a:t>Depends </a:t>
            </a:r>
            <a:r>
              <a:rPr lang="en-US" b="1" dirty="0" smtClean="0">
                <a:latin typeface="Arial" panose="020B0604020202020204" pitchFamily="34" charset="0"/>
                <a:cs typeface="Arial" panose="020B0604020202020204" pitchFamily="34" charset="0"/>
                <a:sym typeface="Wingdings" panose="05000000000000000000" pitchFamily="2" charset="2"/>
              </a:rPr>
              <a:t>if the word begins with a vowel or a consonant. </a:t>
            </a:r>
            <a:endParaRPr lang="en-US" b="1" dirty="0">
              <a:latin typeface="Arial" panose="020B0604020202020204" pitchFamily="34" charset="0"/>
              <a:cs typeface="Arial" panose="020B0604020202020204" pitchFamily="34" charset="0"/>
              <a:sym typeface="Wingdings" panose="05000000000000000000" pitchFamily="2" charset="2"/>
            </a:endParaRPr>
          </a:p>
          <a:p>
            <a:endParaRPr lang="en-US" dirty="0"/>
          </a:p>
        </p:txBody>
      </p:sp>
    </p:spTree>
    <p:extLst>
      <p:ext uri="{BB962C8B-B14F-4D97-AF65-F5344CB8AC3E}">
        <p14:creationId xmlns:p14="http://schemas.microsoft.com/office/powerpoint/2010/main" val="293103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2</a:t>
            </a:fld>
            <a:endParaRPr lang="en-GB"/>
          </a:p>
        </p:txBody>
      </p:sp>
      <p:sp>
        <p:nvSpPr>
          <p:cNvPr id="7" name="TextBox 6"/>
          <p:cNvSpPr txBox="1"/>
          <p:nvPr/>
        </p:nvSpPr>
        <p:spPr>
          <a:xfrm>
            <a:off x="585110" y="1595021"/>
            <a:ext cx="10768690" cy="4431983"/>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2) Describe </a:t>
            </a:r>
            <a:r>
              <a:rPr lang="en-US" dirty="0">
                <a:latin typeface="Arial" panose="020B0604020202020204" pitchFamily="34" charset="0"/>
                <a:cs typeface="Arial" panose="020B0604020202020204" pitchFamily="34" charset="0"/>
              </a:rPr>
              <a:t>the way in which the vocal folds vibrate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vocal folds are caused to open by air pressure in the trachea, which tends to </a:t>
            </a:r>
            <a:r>
              <a:rPr lang="en-US" dirty="0" smtClean="0">
                <a:latin typeface="Arial" panose="020B0604020202020204" pitchFamily="34" charset="0"/>
                <a:cs typeface="Arial" panose="020B0604020202020204" pitchFamily="34" charset="0"/>
              </a:rPr>
              <a:t>blow them </a:t>
            </a:r>
            <a:r>
              <a:rPr lang="en-US" dirty="0">
                <a:latin typeface="Arial" panose="020B0604020202020204" pitchFamily="34" charset="0"/>
                <a:cs typeface="Arial" panose="020B0604020202020204" pitchFamily="34" charset="0"/>
              </a:rPr>
              <a:t>upward and outward. As the air velocity increases, the pressure decreases </a:t>
            </a:r>
            <a:r>
              <a:rPr lang="en-US" dirty="0" smtClean="0">
                <a:latin typeface="Arial" panose="020B0604020202020204" pitchFamily="34" charset="0"/>
                <a:cs typeface="Arial" panose="020B0604020202020204" pitchFamily="34" charset="0"/>
              </a:rPr>
              <a:t>between them</a:t>
            </a:r>
            <a:r>
              <a:rPr lang="en-US" dirty="0">
                <a:latin typeface="Arial" panose="020B0604020202020204" pitchFamily="34" charset="0"/>
                <a:cs typeface="Arial" panose="020B0604020202020204" pitchFamily="34" charset="0"/>
              </a:rPr>
              <a:t>, and they are pulled back together by the Bernoulli force </a:t>
            </a:r>
            <a:r>
              <a:rPr lang="en-US" dirty="0" smtClean="0">
                <a:latin typeface="Arial" panose="020B0604020202020204" pitchFamily="34" charset="0"/>
                <a:cs typeface="Arial" panose="020B0604020202020204" pitchFamily="34" charset="0"/>
              </a:rPr>
              <a:t>Ordinarily, however</a:t>
            </a:r>
            <a:r>
              <a:rPr lang="en-US" dirty="0">
                <a:latin typeface="Arial" panose="020B0604020202020204" pitchFamily="34" charset="0"/>
                <a:cs typeface="Arial" panose="020B0604020202020204" pitchFamily="34" charset="0"/>
              </a:rPr>
              <a:t>, the restoring force supplied by the muscles exceeds the Bernoulli force</a:t>
            </a:r>
            <a:r>
              <a:rPr lang="en-US" dirty="0" smtClean="0">
                <a:latin typeface="Arial" panose="020B0604020202020204" pitchFamily="34" charset="0"/>
                <a:cs typeface="Arial" panose="020B0604020202020204" pitchFamily="34" charset="0"/>
              </a:rPr>
              <a:t>. (Book – Pg. 343)</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342900" indent="-342900">
              <a:buAutoNum type="arabicParenR"/>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spcBef>
                <a:spcPts val="1200"/>
              </a:spcBef>
              <a:spcAft>
                <a:spcPts val="1200"/>
              </a:spcAft>
              <a:buClr>
                <a:srgbClr val="B00000"/>
              </a:buClr>
            </a:pP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288951" y="475558"/>
            <a:ext cx="6391493"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15 – Review Questions – 2, 5, 12 </a:t>
            </a:r>
            <a:endParaRPr lang="en-US"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158427" y="3811012"/>
            <a:ext cx="7241628" cy="2333245"/>
          </a:xfrm>
          <a:prstGeom prst="rect">
            <a:avLst/>
          </a:prstGeom>
        </p:spPr>
      </p:pic>
    </p:spTree>
    <p:extLst>
      <p:ext uri="{BB962C8B-B14F-4D97-AF65-F5344CB8AC3E}">
        <p14:creationId xmlns:p14="http://schemas.microsoft.com/office/powerpoint/2010/main" val="2960482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3</a:t>
            </a:fld>
            <a:endParaRPr lang="en-GB"/>
          </a:p>
        </p:txBody>
      </p:sp>
      <p:sp>
        <p:nvSpPr>
          <p:cNvPr id="7" name="TextBox 6"/>
          <p:cNvSpPr txBox="1"/>
          <p:nvPr/>
        </p:nvSpPr>
        <p:spPr>
          <a:xfrm>
            <a:off x="585110" y="1595021"/>
            <a:ext cx="10768690" cy="304698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5) </a:t>
            </a:r>
            <a:r>
              <a:rPr lang="en-US" dirty="0">
                <a:latin typeface="Arial" panose="020B0604020202020204" pitchFamily="34" charset="0"/>
                <a:cs typeface="Arial" panose="020B0604020202020204" pitchFamily="34" charset="0"/>
              </a:rPr>
              <a:t>Describe the spectrum of the glottal source function</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Source-filter model of speech production</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spcBef>
                <a:spcPts val="1200"/>
              </a:spcBef>
              <a:spcAft>
                <a:spcPts val="1200"/>
              </a:spcAft>
              <a:buClr>
                <a:srgbClr val="B00000"/>
              </a:buClr>
            </a:pP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288951" y="475558"/>
            <a:ext cx="6391493"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15 – Review Questions – 2, 5, 12 </a:t>
            </a:r>
            <a:endParaRPr lang="en-US" sz="2400" b="1" dirty="0">
              <a:latin typeface="Arial" panose="020B0604020202020204" pitchFamily="34" charset="0"/>
              <a:cs typeface="Arial" panose="020B0604020202020204" pitchFamily="34" charset="0"/>
            </a:endParaRPr>
          </a:p>
        </p:txBody>
      </p:sp>
      <p:pic>
        <p:nvPicPr>
          <p:cNvPr id="1026"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41" y="2405840"/>
            <a:ext cx="6534178" cy="36721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677971" y="2032744"/>
            <a:ext cx="3575714" cy="4376616"/>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09735" y="6119336"/>
            <a:ext cx="6491125" cy="738664"/>
          </a:xfrm>
          <a:prstGeom prst="rect">
            <a:avLst/>
          </a:prstGeom>
          <a:noFill/>
        </p:spPr>
        <p:txBody>
          <a:bodyPr wrap="square" rtlCol="0">
            <a:spAutoFit/>
          </a:bodyPr>
          <a:lstStyle/>
          <a:p>
            <a:r>
              <a:rPr lang="en-US" sz="1050" dirty="0" smtClean="0"/>
              <a:t>Source: http</a:t>
            </a:r>
            <a:r>
              <a:rPr lang="en-US" sz="1050" dirty="0"/>
              <a:t>://www.haskins.yale.edu/featured/heads/mmsp/acoustic.html#:~:text=The%20source%20spectrum%20represents%20the,fundamental%20frequency%20of%20100%20Hz.&amp;text=Energy%20is%20present%20at%20all,amplitudes%20and%20the%20filter%20function.</a:t>
            </a:r>
          </a:p>
        </p:txBody>
      </p:sp>
    </p:spTree>
    <p:extLst>
      <p:ext uri="{BB962C8B-B14F-4D97-AF65-F5344CB8AC3E}">
        <p14:creationId xmlns:p14="http://schemas.microsoft.com/office/powerpoint/2010/main" val="3200637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4</a:t>
            </a:fld>
            <a:endParaRPr lang="en-GB"/>
          </a:p>
        </p:txBody>
      </p:sp>
      <p:sp>
        <p:nvSpPr>
          <p:cNvPr id="7" name="TextBox 6"/>
          <p:cNvSpPr txBox="1"/>
          <p:nvPr/>
        </p:nvSpPr>
        <p:spPr>
          <a:xfrm>
            <a:off x="585110" y="1595021"/>
            <a:ext cx="10768690" cy="4524315"/>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What are prosodic features of speech? Give two examples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Prosodic features – characteristics of speech conveying meaning, emphasis and emotion without changing phonemes (from SOS Reference Book)</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Examples:</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Emphasis (Stress) – Could you do this! , Could you do this?</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Rhythm </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Intonation</a:t>
            </a:r>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hlinkClick r:id="rId2"/>
              </a:rPr>
              <a:t>http</a:t>
            </a:r>
            <a:r>
              <a:rPr lang="en-US" b="1" dirty="0">
                <a:latin typeface="Arial" panose="020B0604020202020204" pitchFamily="34" charset="0"/>
                <a:cs typeface="Arial" panose="020B0604020202020204" pitchFamily="34" charset="0"/>
                <a:hlinkClick r:id="rId2"/>
              </a:rPr>
              <a:t>://www.phon.ox.ac.uk/jcoleman/PROSODY1.html</a:t>
            </a:r>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88951" y="475558"/>
            <a:ext cx="6391493"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15 – Review Questions – 2, 5, 12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623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5</a:t>
            </a:fld>
            <a:endParaRPr lang="en-GB"/>
          </a:p>
        </p:txBody>
      </p:sp>
      <mc:AlternateContent xmlns:mc="http://schemas.openxmlformats.org/markup-compatibility/2006" xmlns:a14="http://schemas.microsoft.com/office/drawing/2010/main">
        <mc:Choice Requires="a14">
          <p:sp>
            <p:nvSpPr>
              <p:cNvPr id="7" name="TextBox 6"/>
              <p:cNvSpPr txBox="1"/>
              <p:nvPr/>
            </p:nvSpPr>
            <p:spPr>
              <a:xfrm>
                <a:off x="529392" y="1261937"/>
                <a:ext cx="11091462" cy="4801314"/>
              </a:xfrm>
              <a:prstGeom prst="rect">
                <a:avLst/>
              </a:prstGeom>
              <a:noFill/>
            </p:spPr>
            <p:txBody>
              <a:bodyPr wrap="square" rtlCol="0">
                <a:spAutoFit/>
              </a:bodyPr>
              <a:lstStyle/>
              <a:p>
                <a:endParaRPr lang="en-US" dirty="0" smtClean="0">
                  <a:latin typeface="Arial" panose="020B0604020202020204" pitchFamily="34" charset="0"/>
                  <a:cs typeface="Arial" panose="020B0604020202020204" pitchFamily="34" charset="0"/>
                </a:endParaRPr>
              </a:p>
              <a:p>
                <a:pPr marL="342900" indent="-342900">
                  <a:buAutoNum type="arabicParenR"/>
                </a:pPr>
                <a:r>
                  <a:rPr lang="en-US" dirty="0" smtClean="0">
                    <a:latin typeface="Arial" panose="020B0604020202020204" pitchFamily="34" charset="0"/>
                    <a:cs typeface="Arial" panose="020B0604020202020204" pitchFamily="34" charset="0"/>
                  </a:rPr>
                  <a:t>Calculate </a:t>
                </a:r>
                <a:r>
                  <a:rPr lang="en-US" dirty="0">
                    <a:latin typeface="Arial" panose="020B0604020202020204" pitchFamily="34" charset="0"/>
                    <a:cs typeface="Arial" panose="020B0604020202020204" pitchFamily="34" charset="0"/>
                  </a:rPr>
                  <a:t>the first three resonances of a tube 11 cm </a:t>
                </a:r>
                <a:r>
                  <a:rPr lang="en-US" dirty="0" smtClean="0">
                    <a:latin typeface="Arial" panose="020B0604020202020204" pitchFamily="34" charset="0"/>
                    <a:cs typeface="Arial" panose="020B0604020202020204" pitchFamily="34" charset="0"/>
                  </a:rPr>
                  <a:t>long (the </a:t>
                </a:r>
                <a:r>
                  <a:rPr lang="en-US" dirty="0">
                    <a:latin typeface="Arial" panose="020B0604020202020204" pitchFamily="34" charset="0"/>
                    <a:cs typeface="Arial" panose="020B0604020202020204" pitchFamily="34" charset="0"/>
                  </a:rPr>
                  <a:t>approximate length of a child’s vocal tract) open </a:t>
                </a:r>
                <a:r>
                  <a:rPr lang="en-US" dirty="0" smtClean="0">
                    <a:latin typeface="Arial" panose="020B0604020202020204" pitchFamily="34" charset="0"/>
                    <a:cs typeface="Arial" panose="020B0604020202020204" pitchFamily="34" charset="0"/>
                  </a:rPr>
                  <a:t>at one </a:t>
                </a:r>
                <a:r>
                  <a:rPr lang="en-US" dirty="0">
                    <a:latin typeface="Arial" panose="020B0604020202020204" pitchFamily="34" charset="0"/>
                    <a:cs typeface="Arial" panose="020B0604020202020204" pitchFamily="34" charset="0"/>
                  </a:rPr>
                  <a:t>end and closed at the other. Compare these to </a:t>
                </a:r>
                <a:r>
                  <a:rPr lang="en-US" dirty="0" smtClean="0">
                    <a:latin typeface="Arial" panose="020B0604020202020204" pitchFamily="34" charset="0"/>
                    <a:cs typeface="Arial" panose="020B0604020202020204" pitchFamily="34" charset="0"/>
                  </a:rPr>
                  <a:t>the formant </a:t>
                </a:r>
                <a:r>
                  <a:rPr lang="en-US" dirty="0">
                    <a:latin typeface="Arial" panose="020B0604020202020204" pitchFamily="34" charset="0"/>
                    <a:cs typeface="Arial" panose="020B0604020202020204" pitchFamily="34" charset="0"/>
                  </a:rPr>
                  <a:t>frequencies for </a:t>
                </a:r>
                <a:r>
                  <a:rPr lang="en-US" dirty="0" smtClean="0">
                    <a:latin typeface="Arial" panose="020B0604020202020204" pitchFamily="34" charset="0"/>
                    <a:cs typeface="Arial" panose="020B0604020202020204" pitchFamily="34" charset="0"/>
                  </a:rPr>
                  <a:t>/</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given in Table 15.3</a:t>
                </a:r>
                <a:r>
                  <a:rPr lang="en-US" dirty="0" smtClean="0">
                    <a:latin typeface="Arial" panose="020B0604020202020204" pitchFamily="34" charset="0"/>
                    <a:cs typeface="Arial" panose="020B0604020202020204" pitchFamily="34" charset="0"/>
                  </a:rPr>
                  <a:t>.</a:t>
                </a:r>
              </a:p>
              <a:p>
                <a:pPr marL="342900" indent="-342900">
                  <a:buAutoNum type="arabicParenR"/>
                </a:pPr>
                <a:endParaRPr lang="en-US" dirty="0">
                  <a:latin typeface="Arial" panose="020B0604020202020204" pitchFamily="34" charset="0"/>
                  <a:cs typeface="Arial" panose="020B0604020202020204" pitchFamily="34" charset="0"/>
                </a:endParaRPr>
              </a:p>
              <a:p>
                <a:pPr marL="342900" indent="-342900">
                  <a:buAutoNum type="arabicParenR"/>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29392" y="1261937"/>
                <a:ext cx="11091462" cy="4801314"/>
              </a:xfrm>
              <a:prstGeom prst="rect">
                <a:avLst/>
              </a:prstGeom>
              <a:blipFill rotWithShape="0">
                <a:blip r:embed="rId3"/>
                <a:stretch>
                  <a:fillRect l="-385" r="-660"/>
                </a:stretch>
              </a:blipFill>
            </p:spPr>
            <p:txBody>
              <a:bodyPr/>
              <a:lstStyle/>
              <a:p>
                <a:r>
                  <a:rPr lang="en-US">
                    <a:noFill/>
                  </a:rPr>
                  <a:t> </a:t>
                </a:r>
              </a:p>
            </p:txBody>
          </p:sp>
        </mc:Fallback>
      </mc:AlternateContent>
      <p:sp>
        <p:nvSpPr>
          <p:cNvPr id="8" name="TextBox 7"/>
          <p:cNvSpPr txBox="1"/>
          <p:nvPr/>
        </p:nvSpPr>
        <p:spPr>
          <a:xfrm>
            <a:off x="288951" y="475558"/>
            <a:ext cx="48381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15 – Exercises – 1, 4, 6</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4739442" y="2573452"/>
            <a:ext cx="7194384" cy="3288905"/>
          </a:xfrm>
          <a:prstGeom prst="rect">
            <a:avLst/>
          </a:prstGeom>
        </p:spPr>
      </p:pic>
      <p:grpSp>
        <p:nvGrpSpPr>
          <p:cNvPr id="9" name="Group 4"/>
          <p:cNvGrpSpPr>
            <a:grpSpLocks noChangeAspect="1"/>
          </p:cNvGrpSpPr>
          <p:nvPr/>
        </p:nvGrpSpPr>
        <p:grpSpPr bwMode="auto">
          <a:xfrm>
            <a:off x="1270050" y="2960482"/>
            <a:ext cx="2530475" cy="620712"/>
            <a:chOff x="1200" y="2832"/>
            <a:chExt cx="2544" cy="768"/>
          </a:xfrm>
        </p:grpSpPr>
        <p:sp>
          <p:nvSpPr>
            <p:cNvPr id="10" name="Line 5"/>
            <p:cNvSpPr>
              <a:spLocks noChangeAspect="1" noChangeShapeType="1"/>
            </p:cNvSpPr>
            <p:nvPr/>
          </p:nvSpPr>
          <p:spPr bwMode="auto">
            <a:xfrm>
              <a:off x="1200" y="2832"/>
              <a:ext cx="2544"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1" name="Line 6"/>
            <p:cNvSpPr>
              <a:spLocks noChangeAspect="1" noChangeShapeType="1"/>
            </p:cNvSpPr>
            <p:nvPr/>
          </p:nvSpPr>
          <p:spPr bwMode="auto">
            <a:xfrm>
              <a:off x="1200" y="3600"/>
              <a:ext cx="2544"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2" name="Line 7"/>
            <p:cNvSpPr>
              <a:spLocks noChangeAspect="1" noChangeShapeType="1"/>
            </p:cNvSpPr>
            <p:nvPr/>
          </p:nvSpPr>
          <p:spPr bwMode="auto">
            <a:xfrm flipV="1">
              <a:off x="3744" y="2832"/>
              <a:ext cx="0" cy="768"/>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grpSp>
      <p:cxnSp>
        <p:nvCxnSpPr>
          <p:cNvPr id="13" name="Straight Arrow Connector 12"/>
          <p:cNvCxnSpPr/>
          <p:nvPr/>
        </p:nvCxnSpPr>
        <p:spPr>
          <a:xfrm>
            <a:off x="1270051" y="3781289"/>
            <a:ext cx="2530475" cy="10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79874" y="3848573"/>
            <a:ext cx="1027845" cy="369332"/>
          </a:xfrm>
          <a:prstGeom prst="rect">
            <a:avLst/>
          </a:prstGeom>
          <a:noFill/>
        </p:spPr>
        <p:txBody>
          <a:bodyPr wrap="none" rtlCol="0">
            <a:spAutoFit/>
          </a:bodyPr>
          <a:lstStyle/>
          <a:p>
            <a:r>
              <a:rPr lang="en-US" dirty="0" smtClean="0"/>
              <a:t>l = 11 cm</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3351716" y="4430256"/>
                <a:ext cx="615873" cy="4725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𝑐</m:t>
                          </m:r>
                        </m:num>
                        <m:den>
                          <m:r>
                            <a:rPr lang="en-US" i="1">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351716" y="4430256"/>
                <a:ext cx="615873" cy="472502"/>
              </a:xfrm>
              <a:prstGeom prst="rect">
                <a:avLst/>
              </a:prstGeom>
              <a:blipFill rotWithShape="0">
                <a:blip r:embed="rId5"/>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53016" y="4512027"/>
                <a:ext cx="13240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≈340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53016" y="4512027"/>
                <a:ext cx="1324080" cy="276999"/>
              </a:xfrm>
              <a:prstGeom prst="rect">
                <a:avLst/>
              </a:prstGeom>
              <a:blipFill rotWithShape="0">
                <a:blip r:embed="rId6"/>
                <a:stretch>
                  <a:fillRect l="-2304" t="-2174" r="-230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079874" y="4378576"/>
                <a:ext cx="613245"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4</m:t>
                          </m:r>
                        </m:den>
                      </m:f>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079874" y="4378576"/>
                <a:ext cx="613245" cy="52418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463133" y="5319080"/>
                <a:ext cx="1531381" cy="276999"/>
              </a:xfrm>
              <a:prstGeom prst="rect">
                <a:avLst/>
              </a:prstGeom>
              <a:noFill/>
              <a:ln>
                <a:solidFill>
                  <a:schemeClr val="tx1"/>
                </a:solidFill>
              </a:ln>
            </p:spPr>
            <p:txBody>
              <a:bodyPr wrap="square" lIns="0" tIns="0" rIns="0" bIns="0" rtlCol="0">
                <a:spAutoFit/>
              </a:bodyPr>
              <a:lstStyle/>
              <a:p>
                <a:pPr algn="ctr"/>
                <a:r>
                  <a:rPr lang="en-US" dirty="0" smtClean="0"/>
                  <a:t>F1 </a:t>
                </a:r>
                <a14:m>
                  <m:oMath xmlns:m="http://schemas.openxmlformats.org/officeDocument/2006/math">
                    <m:r>
                      <a:rPr lang="en-US" b="0" i="1" smtClean="0">
                        <a:latin typeface="Cambria Math" panose="02040503050406030204" pitchFamily="18" charset="0"/>
                      </a:rPr>
                      <m:t>=772 </m:t>
                    </m:r>
                    <m:r>
                      <a:rPr lang="en-US" b="0" i="1" smtClean="0">
                        <a:latin typeface="Cambria Math" panose="02040503050406030204" pitchFamily="18" charset="0"/>
                      </a:rPr>
                      <m:t>𝐻𝑧</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463133" y="5319080"/>
                <a:ext cx="1531381" cy="276999"/>
              </a:xfrm>
              <a:prstGeom prst="rect">
                <a:avLst/>
              </a:prstGeom>
              <a:blipFill rotWithShape="0">
                <a:blip r:embed="rId8"/>
                <a:stretch>
                  <a:fillRect t="-25532" b="-468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463133" y="5833590"/>
                <a:ext cx="1531381" cy="276999"/>
              </a:xfrm>
              <a:prstGeom prst="rect">
                <a:avLst/>
              </a:prstGeom>
              <a:noFill/>
              <a:ln>
                <a:solidFill>
                  <a:schemeClr val="tx1"/>
                </a:solidFill>
              </a:ln>
            </p:spPr>
            <p:txBody>
              <a:bodyPr wrap="square" lIns="0" tIns="0" rIns="0" bIns="0" rtlCol="0">
                <a:spAutoFit/>
              </a:bodyPr>
              <a:lstStyle/>
              <a:p>
                <a:pPr algn="ctr"/>
                <a:r>
                  <a:rPr lang="en-US" dirty="0" smtClean="0"/>
                  <a:t>F2 </a:t>
                </a:r>
                <a14:m>
                  <m:oMath xmlns:m="http://schemas.openxmlformats.org/officeDocument/2006/math">
                    <m:r>
                      <a:rPr lang="en-US" b="0" i="1" smtClean="0">
                        <a:latin typeface="Cambria Math" panose="02040503050406030204" pitchFamily="18" charset="0"/>
                      </a:rPr>
                      <m:t>=2318 </m:t>
                    </m:r>
                    <m:r>
                      <a:rPr lang="en-US" b="0" i="1" smtClean="0">
                        <a:latin typeface="Cambria Math" panose="02040503050406030204" pitchFamily="18" charset="0"/>
                      </a:rPr>
                      <m:t>𝐻𝑧</m:t>
                    </m:r>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463133" y="5833590"/>
                <a:ext cx="1531381" cy="276999"/>
              </a:xfrm>
              <a:prstGeom prst="rect">
                <a:avLst/>
              </a:prstGeom>
              <a:blipFill rotWithShape="0">
                <a:blip r:embed="rId9"/>
                <a:stretch>
                  <a:fillRect l="-2767" t="-25532" b="-468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463133" y="6316307"/>
                <a:ext cx="1531381" cy="276999"/>
              </a:xfrm>
              <a:prstGeom prst="rect">
                <a:avLst/>
              </a:prstGeom>
              <a:noFill/>
              <a:ln>
                <a:solidFill>
                  <a:schemeClr val="tx1"/>
                </a:solidFill>
              </a:ln>
            </p:spPr>
            <p:txBody>
              <a:bodyPr wrap="square" lIns="0" tIns="0" rIns="0" bIns="0" rtlCol="0">
                <a:spAutoFit/>
              </a:bodyPr>
              <a:lstStyle/>
              <a:p>
                <a:pPr algn="ctr"/>
                <a:r>
                  <a:rPr lang="en-US" dirty="0" smtClean="0"/>
                  <a:t>F3 </a:t>
                </a:r>
                <a14:m>
                  <m:oMath xmlns:m="http://schemas.openxmlformats.org/officeDocument/2006/math">
                    <m:r>
                      <a:rPr lang="en-US" b="0" i="1" smtClean="0">
                        <a:latin typeface="Cambria Math" panose="02040503050406030204" pitchFamily="18" charset="0"/>
                      </a:rPr>
                      <m:t>=3860 </m:t>
                    </m:r>
                    <m:r>
                      <a:rPr lang="en-US" b="0" i="1" smtClean="0">
                        <a:latin typeface="Cambria Math" panose="02040503050406030204" pitchFamily="18" charset="0"/>
                      </a:rPr>
                      <m:t>𝐻𝑧</m:t>
                    </m:r>
                  </m:oMath>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463133" y="6316307"/>
                <a:ext cx="1531381" cy="276999"/>
              </a:xfrm>
              <a:prstGeom prst="rect">
                <a:avLst/>
              </a:prstGeom>
              <a:blipFill rotWithShape="0">
                <a:blip r:embed="rId10"/>
                <a:stretch>
                  <a:fillRect l="-2767" t="-25000" b="-4583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87234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6</a:t>
            </a:fld>
            <a:endParaRPr lang="en-GB"/>
          </a:p>
        </p:txBody>
      </p:sp>
      <p:sp>
        <p:nvSpPr>
          <p:cNvPr id="7" name="TextBox 6"/>
          <p:cNvSpPr txBox="1"/>
          <p:nvPr/>
        </p:nvSpPr>
        <p:spPr>
          <a:xfrm>
            <a:off x="427876" y="1510731"/>
            <a:ext cx="11091462" cy="230832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4) </a:t>
            </a:r>
            <a:r>
              <a:rPr lang="en-US" dirty="0">
                <a:latin typeface="Arial" panose="020B0604020202020204" pitchFamily="34" charset="0"/>
                <a:cs typeface="Arial" panose="020B0604020202020204" pitchFamily="34" charset="0"/>
              </a:rPr>
              <a:t>Express in N</a:t>
            </a:r>
            <a:r>
              <a:rPr lang="en-US" dirty="0" smtClean="0">
                <a:latin typeface="Arial" panose="020B0604020202020204" pitchFamily="34" charset="0"/>
                <a:cs typeface="Arial" panose="020B0604020202020204" pitchFamily="34" charset="0"/>
              </a:rPr>
              <a:t>ewton</a:t>
            </a:r>
            <a:r>
              <a:rPr lang="en-US" i="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meter^2 </a:t>
            </a:r>
            <a:r>
              <a:rPr lang="en-US" dirty="0">
                <a:latin typeface="Arial" panose="020B0604020202020204" pitchFamily="34" charset="0"/>
                <a:cs typeface="Arial" panose="020B0604020202020204" pitchFamily="34" charset="0"/>
              </a:rPr>
              <a:t>the maximum and </a:t>
            </a:r>
            <a:r>
              <a:rPr lang="en-US" dirty="0" smtClean="0">
                <a:latin typeface="Arial" panose="020B0604020202020204" pitchFamily="34" charset="0"/>
                <a:cs typeface="Arial" panose="020B0604020202020204" pitchFamily="34" charset="0"/>
              </a:rPr>
              <a:t>minimum lung </a:t>
            </a:r>
            <a:r>
              <a:rPr lang="en-US" dirty="0">
                <a:latin typeface="Arial" panose="020B0604020202020204" pitchFamily="34" charset="0"/>
                <a:cs typeface="Arial" panose="020B0604020202020204" pitchFamily="34" charset="0"/>
              </a:rPr>
              <a:t>pressures used in speech (4 cm and 20 cm of water</a:t>
            </a:r>
            <a:r>
              <a:rPr lang="en-US" dirty="0" smtClean="0">
                <a:latin typeface="Arial" panose="020B0604020202020204" pitchFamily="34" charset="0"/>
                <a:cs typeface="Arial" panose="020B0604020202020204" pitchFamily="34" charset="0"/>
              </a:rPr>
              <a:t>). Atmospheric </a:t>
            </a:r>
            <a:r>
              <a:rPr lang="en-US" dirty="0">
                <a:latin typeface="Arial" panose="020B0604020202020204" pitchFamily="34" charset="0"/>
                <a:cs typeface="Arial" panose="020B0604020202020204" pitchFamily="34" charset="0"/>
              </a:rPr>
              <a:t>pressure (</a:t>
            </a:r>
            <a:r>
              <a:rPr lang="en-US" dirty="0" smtClean="0">
                <a:latin typeface="Arial" panose="020B0604020202020204" pitchFamily="34" charset="0"/>
                <a:cs typeface="Arial" panose="020B0604020202020204" pitchFamily="34" charset="0"/>
              </a:rPr>
              <a:t>10^5 </a:t>
            </a:r>
            <a:r>
              <a:rPr lang="en-US" dirty="0" smtClean="0">
                <a:latin typeface="Arial" panose="020B0604020202020204" pitchFamily="34" charset="0"/>
                <a:cs typeface="Arial" panose="020B0604020202020204" pitchFamily="34" charset="0"/>
              </a:rPr>
              <a:t>N</a:t>
            </a:r>
            <a:r>
              <a:rPr lang="en-US" i="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m^2</a:t>
            </a:r>
            <a:r>
              <a:rPr lang="en-US" dirty="0">
                <a:latin typeface="Arial" panose="020B0604020202020204" pitchFamily="34" charset="0"/>
                <a:cs typeface="Arial" panose="020B0604020202020204" pitchFamily="34" charset="0"/>
              </a:rPr>
              <a:t>) corresponds to </a:t>
            </a:r>
            <a:r>
              <a:rPr lang="en-US" dirty="0" smtClean="0">
                <a:latin typeface="Arial" panose="020B0604020202020204" pitchFamily="34" charset="0"/>
                <a:cs typeface="Arial" panose="020B0604020202020204" pitchFamily="34" charset="0"/>
              </a:rPr>
              <a:t>a manometer </a:t>
            </a:r>
            <a:r>
              <a:rPr lang="en-US" dirty="0">
                <a:latin typeface="Arial" panose="020B0604020202020204" pitchFamily="34" charset="0"/>
                <a:cs typeface="Arial" panose="020B0604020202020204" pitchFamily="34" charset="0"/>
              </a:rPr>
              <a:t>pressure of about 34 </a:t>
            </a:r>
            <a:r>
              <a:rPr lang="en-US" dirty="0" err="1">
                <a:latin typeface="Arial" panose="020B0604020202020204" pitchFamily="34" charset="0"/>
                <a:cs typeface="Arial" panose="020B0604020202020204" pitchFamily="34" charset="0"/>
              </a:rPr>
              <a:t>ft</a:t>
            </a:r>
            <a:r>
              <a:rPr lang="en-US" dirty="0">
                <a:latin typeface="Arial" panose="020B0604020202020204" pitchFamily="34" charset="0"/>
                <a:cs typeface="Arial" panose="020B0604020202020204" pitchFamily="34" charset="0"/>
              </a:rPr>
              <a:t> of water</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288951" y="475558"/>
            <a:ext cx="48381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15 – Exercises – 1, 4, 6</a:t>
            </a:r>
            <a:endParaRPr lang="en-US" sz="24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 name="TextBox 9"/>
              <p:cNvSpPr txBox="1"/>
              <p:nvPr/>
            </p:nvSpPr>
            <p:spPr>
              <a:xfrm>
                <a:off x="2072400" y="3844372"/>
                <a:ext cx="6025047" cy="276999"/>
              </a:xfrm>
              <a:prstGeom prst="rect">
                <a:avLst/>
              </a:prstGeom>
              <a:noFill/>
            </p:spPr>
            <p:txBody>
              <a:bodyPr wrap="none" lIns="0" tIns="0" rIns="0" bIns="0" rtlCol="0">
                <a:spAutoFit/>
              </a:bodyPr>
              <a:lstStyle/>
              <a:p>
                <a:pPr/>
                <a14:m>
                  <m:oMath xmlns:m="http://schemas.openxmlformats.org/officeDocument/2006/math">
                    <m:r>
                      <a:rPr lang="en-US" b="0" i="1" smtClean="0">
                        <a:latin typeface="Cambria Math" panose="02040503050406030204" pitchFamily="18" charset="0"/>
                      </a:rPr>
                      <m:t>𝑀𝑎𝑥𝑖𝑚𝑢𝑚</m:t>
                    </m:r>
                    <m:r>
                      <a:rPr lang="en-US" b="0" i="1" smtClean="0">
                        <a:latin typeface="Cambria Math" panose="02040503050406030204" pitchFamily="18" charset="0"/>
                      </a:rPr>
                      <m:t> </m:t>
                    </m:r>
                    <m:r>
                      <a:rPr lang="en-US" b="0" i="1" smtClean="0">
                        <a:latin typeface="Cambria Math" panose="02040503050406030204" pitchFamily="18" charset="0"/>
                      </a:rPr>
                      <m:t>𝑙𝑢𝑛𝑔</m:t>
                    </m:r>
                    <m:r>
                      <a:rPr lang="en-US" b="0" i="1" smtClean="0">
                        <a:latin typeface="Cambria Math" panose="02040503050406030204" pitchFamily="18" charset="0"/>
                      </a:rPr>
                      <m:t> </m:t>
                    </m:r>
                    <m:r>
                      <a:rPr lang="en-US" b="0" i="1" smtClean="0">
                        <a:latin typeface="Cambria Math" panose="02040503050406030204" pitchFamily="18" charset="0"/>
                      </a:rPr>
                      <m:t>𝑝𝑟𝑒𝑠𝑠𝑢𝑟𝑒</m:t>
                    </m:r>
                    <m:r>
                      <a:rPr lang="en-US" b="0" i="1" smtClean="0">
                        <a:latin typeface="Cambria Math" panose="02040503050406030204" pitchFamily="18" charset="0"/>
                      </a:rPr>
                      <m:t>= 387 </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^2</m:t>
                    </m:r>
                  </m:oMath>
                </a14:m>
                <a:r>
                  <a:rPr lang="en-US" dirty="0" smtClean="0"/>
                  <a:t>,      for 4 cm of water</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072400" y="3844372"/>
                <a:ext cx="6025047" cy="276999"/>
              </a:xfrm>
              <a:prstGeom prst="rect">
                <a:avLst/>
              </a:prstGeom>
              <a:blipFill rotWithShape="0">
                <a:blip r:embed="rId2"/>
                <a:stretch>
                  <a:fillRect l="-1417" t="-28889" r="-2530" b="-5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2400" y="4533704"/>
                <a:ext cx="6169253"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𝑀𝑖𝑛𝑖𝑚𝑢𝑚</m:t>
                      </m:r>
                      <m:r>
                        <a:rPr lang="en-US" i="1" smtClean="0">
                          <a:latin typeface="Cambria Math" panose="02040503050406030204" pitchFamily="18" charset="0"/>
                        </a:rPr>
                        <m:t> </m:t>
                      </m:r>
                      <m:r>
                        <a:rPr lang="en-US" i="1" smtClean="0">
                          <a:latin typeface="Cambria Math" panose="02040503050406030204" pitchFamily="18" charset="0"/>
                        </a:rPr>
                        <m:t>𝑙𝑢𝑛𝑔</m:t>
                      </m:r>
                      <m:r>
                        <a:rPr lang="en-US" i="1" smtClean="0">
                          <a:latin typeface="Cambria Math" panose="02040503050406030204" pitchFamily="18" charset="0"/>
                        </a:rPr>
                        <m:t> </m:t>
                      </m:r>
                      <m:r>
                        <a:rPr lang="en-US" i="1" smtClean="0">
                          <a:latin typeface="Cambria Math" panose="02040503050406030204" pitchFamily="18" charset="0"/>
                        </a:rPr>
                        <m:t>𝑝𝑟𝑒𝑠𝑠𝑢𝑟𝑒</m:t>
                      </m:r>
                      <m:r>
                        <a:rPr lang="en-US" b="0" i="1" smtClean="0">
                          <a:latin typeface="Cambria Math" panose="02040503050406030204" pitchFamily="18" charset="0"/>
                        </a:rPr>
                        <m:t>= </m:t>
                      </m:r>
                      <m:r>
                        <a:rPr lang="en-US" i="1">
                          <a:latin typeface="Cambria Math" panose="02040503050406030204" pitchFamily="18" charset="0"/>
                        </a:rPr>
                        <m:t>1929</m:t>
                      </m:r>
                      <m:f>
                        <m:fPr>
                          <m:ctrlPr>
                            <a:rPr lang="en-US" i="1">
                              <a:latin typeface="Cambria Math" panose="02040503050406030204" pitchFamily="18" charset="0"/>
                            </a:rPr>
                          </m:ctrlPr>
                        </m:fPr>
                        <m:num>
                          <m:r>
                            <a:rPr lang="en-US" i="1">
                              <a:latin typeface="Cambria Math" panose="02040503050406030204" pitchFamily="18" charset="0"/>
                            </a:rPr>
                            <m:t>𝑁</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den>
                      </m:f>
                      <m:r>
                        <a:rPr lang="en-US" b="0" i="1" smtClean="0">
                          <a:latin typeface="Cambria Math" panose="02040503050406030204" pitchFamily="18" charset="0"/>
                        </a:rPr>
                        <m:t>,</m:t>
                      </m:r>
                      <m:r>
                        <m:rPr>
                          <m:nor/>
                        </m:rPr>
                        <a:rPr lang="en-US" b="0" i="0" smtClean="0">
                          <a:latin typeface="Cambria Math" panose="02040503050406030204" pitchFamily="18" charset="0"/>
                        </a:rPr>
                        <m:t>   </m:t>
                      </m:r>
                      <m:r>
                        <m:rPr>
                          <m:nor/>
                        </m:rPr>
                        <a:rPr lang="en-US" dirty="0"/>
                        <m:t>for</m:t>
                      </m:r>
                      <m:r>
                        <m:rPr>
                          <m:nor/>
                        </m:rPr>
                        <a:rPr lang="en-US" dirty="0"/>
                        <m:t> 20 </m:t>
                      </m:r>
                      <m:r>
                        <m:rPr>
                          <m:nor/>
                        </m:rPr>
                        <a:rPr lang="en-US" dirty="0"/>
                        <m:t>cm</m:t>
                      </m:r>
                      <m:r>
                        <m:rPr>
                          <m:nor/>
                        </m:rPr>
                        <a:rPr lang="en-US" dirty="0"/>
                        <m:t> </m:t>
                      </m:r>
                      <m:r>
                        <m:rPr>
                          <m:nor/>
                        </m:rPr>
                        <a:rPr lang="en-US" dirty="0"/>
                        <m:t>of</m:t>
                      </m:r>
                      <m:r>
                        <m:rPr>
                          <m:nor/>
                        </m:rPr>
                        <a:rPr lang="en-US" dirty="0"/>
                        <m:t> </m:t>
                      </m:r>
                      <m:r>
                        <m:rPr>
                          <m:nor/>
                        </m:rPr>
                        <a:rPr lang="en-US" dirty="0"/>
                        <m:t>water</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072400" y="4533704"/>
                <a:ext cx="6169253" cy="518540"/>
              </a:xfrm>
              <a:prstGeom prst="rect">
                <a:avLst/>
              </a:prstGeom>
              <a:blipFill rotWithShape="0">
                <a:blip r:embed="rId3"/>
                <a:stretch>
                  <a:fillRect/>
                </a:stretch>
              </a:blipFill>
            </p:spPr>
            <p:txBody>
              <a:bodyPr/>
              <a:lstStyle/>
              <a:p>
                <a:r>
                  <a:rPr lang="en-US">
                    <a:noFill/>
                  </a:rPr>
                  <a:t> </a:t>
                </a:r>
              </a:p>
            </p:txBody>
          </p:sp>
        </mc:Fallback>
      </mc:AlternateContent>
      <p:sp>
        <p:nvSpPr>
          <p:cNvPr id="3" name="TextBox 2"/>
          <p:cNvSpPr txBox="1"/>
          <p:nvPr/>
        </p:nvSpPr>
        <p:spPr>
          <a:xfrm>
            <a:off x="595423" y="2610493"/>
            <a:ext cx="5061097" cy="369332"/>
          </a:xfrm>
          <a:prstGeom prst="rect">
            <a:avLst/>
          </a:prstGeom>
          <a:noFill/>
        </p:spPr>
        <p:txBody>
          <a:bodyPr wrap="square" rtlCol="0">
            <a:spAutoFit/>
          </a:bodyPr>
          <a:lstStyle/>
          <a:p>
            <a:r>
              <a:rPr lang="en-US" dirty="0" smtClean="0"/>
              <a:t>34 </a:t>
            </a:r>
            <a:r>
              <a:rPr lang="en-US" dirty="0" err="1" smtClean="0"/>
              <a:t>ft</a:t>
            </a:r>
            <a:r>
              <a:rPr lang="en-US" dirty="0" smtClean="0"/>
              <a:t> = 1036.32 cm  </a:t>
            </a:r>
            <a:endParaRPr lang="en-US" dirty="0"/>
          </a:p>
        </p:txBody>
      </p:sp>
      <p:sp>
        <p:nvSpPr>
          <p:cNvPr id="6" name="Rectangle 5"/>
          <p:cNvSpPr/>
          <p:nvPr/>
        </p:nvSpPr>
        <p:spPr>
          <a:xfrm>
            <a:off x="427876" y="6220823"/>
            <a:ext cx="9788472" cy="369332"/>
          </a:xfrm>
          <a:prstGeom prst="rect">
            <a:avLst/>
          </a:prstGeom>
        </p:spPr>
        <p:txBody>
          <a:bodyPr wrap="square">
            <a:spAutoFit/>
          </a:bodyPr>
          <a:lstStyle/>
          <a:p>
            <a:r>
              <a:rPr lang="en-US" dirty="0" smtClean="0"/>
              <a:t>Additional source: http</a:t>
            </a:r>
            <a:r>
              <a:rPr lang="en-US" dirty="0"/>
              <a:t>://my.ilstu.edu/~jsawyer/NIUrespiration/NIUrespiration5.html</a:t>
            </a:r>
          </a:p>
        </p:txBody>
      </p:sp>
    </p:spTree>
    <p:extLst>
      <p:ext uri="{BB962C8B-B14F-4D97-AF65-F5344CB8AC3E}">
        <p14:creationId xmlns:p14="http://schemas.microsoft.com/office/powerpoint/2010/main" val="239020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7</a:t>
            </a:fld>
            <a:endParaRPr lang="en-GB"/>
          </a:p>
        </p:txBody>
      </p:sp>
      <p:sp>
        <p:nvSpPr>
          <p:cNvPr id="7" name="TextBox 6"/>
          <p:cNvSpPr txBox="1"/>
          <p:nvPr/>
        </p:nvSpPr>
        <p:spPr>
          <a:xfrm>
            <a:off x="427876" y="1510731"/>
            <a:ext cx="11091462" cy="147732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6) </a:t>
            </a:r>
            <a:r>
              <a:rPr lang="en-US" dirty="0">
                <a:latin typeface="Arial" panose="020B0604020202020204" pitchFamily="34" charset="0"/>
                <a:cs typeface="Arial" panose="020B0604020202020204" pitchFamily="34" charset="0"/>
              </a:rPr>
              <a:t>Determine whether there is a “scaling factor” </a:t>
            </a:r>
            <a:r>
              <a:rPr lang="en-US" dirty="0" smtClean="0">
                <a:latin typeface="Arial" panose="020B0604020202020204" pitchFamily="34" charset="0"/>
                <a:cs typeface="Arial" panose="020B0604020202020204" pitchFamily="34" charset="0"/>
              </a:rPr>
              <a:t>relating male </a:t>
            </a:r>
            <a:r>
              <a:rPr lang="en-US" dirty="0">
                <a:latin typeface="Arial" panose="020B0604020202020204" pitchFamily="34" charset="0"/>
                <a:cs typeface="Arial" panose="020B0604020202020204" pitchFamily="34" charset="0"/>
              </a:rPr>
              <a:t>and female vowel formants by the following </a:t>
            </a:r>
            <a:r>
              <a:rPr lang="en-US" dirty="0" smtClean="0">
                <a:latin typeface="Arial" panose="020B0604020202020204" pitchFamily="34" charset="0"/>
                <a:cs typeface="Arial" panose="020B0604020202020204" pitchFamily="34" charset="0"/>
              </a:rPr>
              <a:t>calculations. Determine </a:t>
            </a:r>
            <a:r>
              <a:rPr lang="en-US" dirty="0">
                <a:latin typeface="Arial" panose="020B0604020202020204" pitchFamily="34" charset="0"/>
                <a:cs typeface="Arial" panose="020B0604020202020204" pitchFamily="34" charset="0"/>
              </a:rPr>
              <a:t>the ratios of the female-to-male </a:t>
            </a:r>
            <a:r>
              <a:rPr lang="en-US" dirty="0" smtClean="0">
                <a:latin typeface="Arial" panose="020B0604020202020204" pitchFamily="34" charset="0"/>
                <a:cs typeface="Arial" panose="020B0604020202020204" pitchFamily="34" charset="0"/>
              </a:rPr>
              <a:t>formant </a:t>
            </a:r>
            <a:r>
              <a:rPr lang="en-US" dirty="0">
                <a:latin typeface="Arial" panose="020B0604020202020204" pitchFamily="34" charset="0"/>
                <a:cs typeface="Arial" panose="020B0604020202020204" pitchFamily="34" charset="0"/>
              </a:rPr>
              <a:t>frequencies for the vowels given in Table 15.3. </a:t>
            </a:r>
            <a:r>
              <a:rPr lang="en-US" dirty="0" smtClean="0">
                <a:latin typeface="Arial" panose="020B0604020202020204" pitchFamily="34" charset="0"/>
                <a:cs typeface="Arial" panose="020B0604020202020204" pitchFamily="34" charset="0"/>
              </a:rPr>
              <a:t>Find the </a:t>
            </a:r>
            <a:r>
              <a:rPr lang="en-US" dirty="0">
                <a:latin typeface="Arial" panose="020B0604020202020204" pitchFamily="34" charset="0"/>
                <a:cs typeface="Arial" panose="020B0604020202020204" pitchFamily="34" charset="0"/>
              </a:rPr>
              <a:t>average ratio. Could recording male speech and </a:t>
            </a:r>
            <a:r>
              <a:rPr lang="en-US" dirty="0" smtClean="0">
                <a:latin typeface="Arial" panose="020B0604020202020204" pitchFamily="34" charset="0"/>
                <a:cs typeface="Arial" panose="020B0604020202020204" pitchFamily="34" charset="0"/>
              </a:rPr>
              <a:t>playing it </a:t>
            </a:r>
            <a:r>
              <a:rPr lang="en-US" dirty="0">
                <a:latin typeface="Arial" panose="020B0604020202020204" pitchFamily="34" charset="0"/>
                <a:cs typeface="Arial" panose="020B0604020202020204" pitchFamily="34" charset="0"/>
              </a:rPr>
              <a:t>back 16% faster make it resemble female speech</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288951" y="475558"/>
            <a:ext cx="48381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15 – Exercises – 1, 4, 6</a:t>
            </a:r>
            <a:endParaRPr lang="en-US"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4681900" y="2713378"/>
            <a:ext cx="7314621" cy="3343871"/>
          </a:xfrm>
          <a:prstGeom prst="rect">
            <a:avLst/>
          </a:prstGeom>
        </p:spPr>
      </p:pic>
      <p:sp>
        <p:nvSpPr>
          <p:cNvPr id="3" name="TextBox 2"/>
          <p:cNvSpPr txBox="1"/>
          <p:nvPr/>
        </p:nvSpPr>
        <p:spPr>
          <a:xfrm>
            <a:off x="573420" y="2914182"/>
            <a:ext cx="2134623" cy="369332"/>
          </a:xfrm>
          <a:prstGeom prst="rect">
            <a:avLst/>
          </a:prstGeom>
          <a:noFill/>
        </p:spPr>
        <p:txBody>
          <a:bodyPr wrap="none" rtlCol="0">
            <a:spAutoFit/>
          </a:bodyPr>
          <a:lstStyle/>
          <a:p>
            <a:r>
              <a:rPr lang="en-US" dirty="0" smtClean="0"/>
              <a:t>Example : /i/ - For F1</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573420" y="3461924"/>
                <a:ext cx="294920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𝑠𝑐𝑎𝑙𝑖𝑛𝑔</m:t>
                      </m:r>
                      <m:r>
                        <a:rPr lang="en-US" b="0" i="1" smtClean="0">
                          <a:latin typeface="Cambria Math" panose="02040503050406030204" pitchFamily="18" charset="0"/>
                        </a:rPr>
                        <m:t> </m:t>
                      </m:r>
                      <m:r>
                        <a:rPr lang="en-US" b="0" i="1" smtClean="0">
                          <a:latin typeface="Cambria Math" panose="02040503050406030204" pitchFamily="18" charset="0"/>
                        </a:rPr>
                        <m:t>𝑓𝑎𝑐𝑡𝑜𝑟</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𝐹𝑒𝑚𝑎𝑙𝑒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𝑀𝑎𝑙𝑒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1</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73420" y="3461924"/>
                <a:ext cx="2949205" cy="52597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0005" y="4225029"/>
                <a:ext cx="258102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𝑠𝑐𝑎𝑙𝑖𝑛𝑔</m:t>
                      </m:r>
                      <m:r>
                        <a:rPr lang="en-US" b="0" i="1" smtClean="0">
                          <a:latin typeface="Cambria Math" panose="02040503050406030204" pitchFamily="18" charset="0"/>
                        </a:rPr>
                        <m:t> </m:t>
                      </m:r>
                      <m:r>
                        <a:rPr lang="en-US" b="0" i="1" smtClean="0">
                          <a:latin typeface="Cambria Math" panose="02040503050406030204" pitchFamily="18" charset="0"/>
                        </a:rPr>
                        <m:t>𝑓𝑎𝑐𝑡𝑜𝑟</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310 </m:t>
                          </m:r>
                          <m:r>
                            <a:rPr lang="en-US" b="0" i="1" smtClean="0">
                              <a:latin typeface="Cambria Math" panose="02040503050406030204" pitchFamily="18" charset="0"/>
                            </a:rPr>
                            <m:t>𝐻𝑧</m:t>
                          </m:r>
                        </m:num>
                        <m:den>
                          <m:r>
                            <a:rPr lang="en-US" b="0" i="1" smtClean="0">
                              <a:latin typeface="Cambria Math" panose="02040503050406030204" pitchFamily="18" charset="0"/>
                              <a:ea typeface="Cambria Math" panose="02040503050406030204" pitchFamily="18" charset="0"/>
                            </a:rPr>
                            <m:t>270 </m:t>
                          </m:r>
                          <m:r>
                            <a:rPr lang="en-US" b="0" i="1" smtClean="0">
                              <a:latin typeface="Cambria Math" panose="02040503050406030204" pitchFamily="18" charset="0"/>
                              <a:ea typeface="Cambria Math" panose="02040503050406030204" pitchFamily="18" charset="0"/>
                            </a:rPr>
                            <m:t>𝐻𝑧</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20005" y="4225029"/>
                <a:ext cx="2581027" cy="51860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3858" y="4980760"/>
                <a:ext cx="229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𝑠𝑐𝑎𝑙𝑖𝑛𝑔</m:t>
                      </m:r>
                      <m:r>
                        <a:rPr lang="en-US" b="0" i="1" smtClean="0">
                          <a:latin typeface="Cambria Math" panose="02040503050406030204" pitchFamily="18" charset="0"/>
                        </a:rPr>
                        <m:t> </m:t>
                      </m:r>
                      <m:r>
                        <a:rPr lang="en-US" b="0" i="1" smtClean="0">
                          <a:latin typeface="Cambria Math" panose="02040503050406030204" pitchFamily="18" charset="0"/>
                        </a:rPr>
                        <m:t>𝑓𝑎𝑐𝑡𝑜𝑟</m:t>
                      </m:r>
                      <m:r>
                        <a:rPr lang="en-US" i="1">
                          <a:latin typeface="Cambria Math" panose="02040503050406030204" pitchFamily="18" charset="0"/>
                        </a:rPr>
                        <m:t>=</m:t>
                      </m:r>
                      <m:r>
                        <a:rPr lang="en-US" b="0" i="1" smtClean="0">
                          <a:latin typeface="Cambria Math" panose="02040503050406030204" pitchFamily="18" charset="0"/>
                        </a:rPr>
                        <m:t>1.14</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3858" y="4980760"/>
                <a:ext cx="2293320" cy="276999"/>
              </a:xfrm>
              <a:prstGeom prst="rect">
                <a:avLst/>
              </a:prstGeom>
              <a:blipFill rotWithShape="0">
                <a:blip r:embed="rId6"/>
                <a:stretch>
                  <a:fillRect l="-3183" t="-2222" r="-2122" b="-35556"/>
                </a:stretch>
              </a:blipFill>
            </p:spPr>
            <p:txBody>
              <a:bodyPr/>
              <a:lstStyle/>
              <a:p>
                <a:r>
                  <a:rPr lang="en-US">
                    <a:noFill/>
                  </a:rPr>
                  <a:t> </a:t>
                </a:r>
              </a:p>
            </p:txBody>
          </p:sp>
        </mc:Fallback>
      </mc:AlternateContent>
      <p:sp>
        <p:nvSpPr>
          <p:cNvPr id="12" name="TextBox 11"/>
          <p:cNvSpPr txBox="1"/>
          <p:nvPr/>
        </p:nvSpPr>
        <p:spPr>
          <a:xfrm>
            <a:off x="217532" y="5494886"/>
            <a:ext cx="4625665" cy="1200329"/>
          </a:xfrm>
          <a:prstGeom prst="rect">
            <a:avLst/>
          </a:prstGeom>
          <a:noFill/>
        </p:spPr>
        <p:txBody>
          <a:bodyPr wrap="square" rtlCol="0">
            <a:spAutoFit/>
          </a:bodyPr>
          <a:lstStyle/>
          <a:p>
            <a:r>
              <a:rPr lang="en-US" dirty="0" smtClean="0"/>
              <a:t>This means if F1 of male speaker is 100 Hz, female will be 114 Hz. If we play the F1 at 116 Hz. Then it will resemble female speech, theoretically speaking. </a:t>
            </a:r>
          </a:p>
        </p:txBody>
      </p:sp>
    </p:spTree>
    <p:extLst>
      <p:ext uri="{BB962C8B-B14F-4D97-AF65-F5344CB8AC3E}">
        <p14:creationId xmlns:p14="http://schemas.microsoft.com/office/powerpoint/2010/main" val="3130811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8</a:t>
            </a:fld>
            <a:endParaRPr lang="en-GB"/>
          </a:p>
        </p:txBody>
      </p:sp>
      <p:sp>
        <p:nvSpPr>
          <p:cNvPr id="7" name="TextBox 6"/>
          <p:cNvSpPr txBox="1"/>
          <p:nvPr/>
        </p:nvSpPr>
        <p:spPr>
          <a:xfrm>
            <a:off x="552663" y="1530845"/>
            <a:ext cx="11330993" cy="1754326"/>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What three variables are plotted by a sound spectrograph</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Time, Frequency, Sound level </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288951" y="475558"/>
            <a:ext cx="6202339"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16 – Review Questions – 2, 7, Q1</a:t>
            </a:r>
            <a:endParaRPr lang="en-US" sz="2400" b="1" dirty="0">
              <a:latin typeface="Arial" panose="020B0604020202020204" pitchFamily="34" charset="0"/>
              <a:cs typeface="Arial" panose="020B0604020202020204" pitchFamily="34" charset="0"/>
            </a:endParaRPr>
          </a:p>
        </p:txBody>
      </p:sp>
      <p:pic>
        <p:nvPicPr>
          <p:cNvPr id="2052" name="Picture 4" descr="https://upload.wikimedia.org/wikipedia/commons/thumb/c/c5/Spectrogram-19thC.png/400px-Spectrogram-19th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542" y="2100356"/>
            <a:ext cx="8184598" cy="42559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406525" y="6538525"/>
            <a:ext cx="1351011" cy="276999"/>
          </a:xfrm>
          <a:prstGeom prst="rect">
            <a:avLst/>
          </a:prstGeom>
          <a:noFill/>
        </p:spPr>
        <p:txBody>
          <a:bodyPr wrap="none" rtlCol="0">
            <a:spAutoFit/>
          </a:bodyPr>
          <a:lstStyle/>
          <a:p>
            <a:r>
              <a:rPr lang="en-US" sz="1200" dirty="0" smtClean="0"/>
              <a:t>Source - Wikipedia</a:t>
            </a:r>
            <a:endParaRPr lang="en-US" sz="1200" dirty="0"/>
          </a:p>
        </p:txBody>
      </p:sp>
    </p:spTree>
    <p:extLst>
      <p:ext uri="{BB962C8B-B14F-4D97-AF65-F5344CB8AC3E}">
        <p14:creationId xmlns:p14="http://schemas.microsoft.com/office/powerpoint/2010/main" val="2371506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80B2221-09B3-114C-8F7F-B65FD4863D2B}"/>
              </a:ext>
            </a:extLst>
          </p:cNvPr>
          <p:cNvCxnSpPr>
            <a:cxnSpLocks/>
          </p:cNvCxnSpPr>
          <p:nvPr/>
        </p:nvCxnSpPr>
        <p:spPr>
          <a:xfrm>
            <a:off x="977031" y="1061841"/>
            <a:ext cx="10196185"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 xmlns:a16="http://schemas.microsoft.com/office/drawing/2014/main" id="{08D3775B-916E-1D42-BA53-5DE7B44AFBE8}"/>
              </a:ext>
            </a:extLst>
          </p:cNvPr>
          <p:cNvSpPr>
            <a:spLocks noGrp="1"/>
          </p:cNvSpPr>
          <p:nvPr>
            <p:ph type="sldNum" sz="quarter" idx="12"/>
          </p:nvPr>
        </p:nvSpPr>
        <p:spPr/>
        <p:txBody>
          <a:bodyPr/>
          <a:lstStyle/>
          <a:p>
            <a:fld id="{40E47AA4-D0C0-974F-8D87-AEA7AB444EC4}" type="slidenum">
              <a:rPr lang="en-GB" smtClean="0"/>
              <a:t>9</a:t>
            </a:fld>
            <a:endParaRPr lang="en-GB"/>
          </a:p>
        </p:txBody>
      </p:sp>
      <p:sp>
        <p:nvSpPr>
          <p:cNvPr id="7" name="TextBox 6"/>
          <p:cNvSpPr txBox="1"/>
          <p:nvPr/>
        </p:nvSpPr>
        <p:spPr>
          <a:xfrm>
            <a:off x="409626" y="1553151"/>
            <a:ext cx="11330993" cy="2031325"/>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7) </a:t>
            </a:r>
            <a:r>
              <a:rPr lang="en-US" dirty="0">
                <a:latin typeface="Arial" panose="020B0604020202020204" pitchFamily="34" charset="0"/>
                <a:cs typeface="Arial" panose="020B0604020202020204" pitchFamily="34" charset="0"/>
              </a:rPr>
              <a:t>Describe the first and second formants associated </a:t>
            </a:r>
            <a:r>
              <a:rPr lang="en-US" dirty="0" smtClean="0">
                <a:latin typeface="Arial" panose="020B0604020202020204" pitchFamily="34" charset="0"/>
                <a:cs typeface="Arial" panose="020B0604020202020204" pitchFamily="34" charset="0"/>
              </a:rPr>
              <a:t>with the </a:t>
            </a:r>
            <a:r>
              <a:rPr lang="en-US" dirty="0">
                <a:latin typeface="Arial" panose="020B0604020202020204" pitchFamily="34" charset="0"/>
                <a:cs typeface="Arial" panose="020B0604020202020204" pitchFamily="34" charset="0"/>
              </a:rPr>
              <a:t>consonant /t </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 - Unvoiced Plosive or stop consonant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Depends on vowel which follows after the /t/. First and second formant associated with vowel that follows.</a:t>
            </a:r>
            <a:endParaRPr lang="en-US" b="1" dirty="0">
              <a:latin typeface="Arial" panose="020B0604020202020204" pitchFamily="34" charset="0"/>
              <a:cs typeface="Arial" panose="020B0604020202020204" pitchFamily="34" charset="0"/>
              <a:sym typeface="Wingdings" panose="05000000000000000000" pitchFamily="2" charset="2"/>
            </a:endParaRPr>
          </a:p>
          <a:p>
            <a:endParaRPr lang="en-US" b="1" dirty="0" smtClean="0">
              <a:latin typeface="Arial" panose="020B0604020202020204" pitchFamily="34" charset="0"/>
              <a:cs typeface="Arial" panose="020B0604020202020204" pitchFamily="34" charset="0"/>
              <a:sym typeface="Wingdings" panose="05000000000000000000" pitchFamily="2" charset="2"/>
            </a:endParaRPr>
          </a:p>
          <a:p>
            <a:endParaRPr lang="en-US" b="1" dirty="0" smtClean="0">
              <a:latin typeface="Arial" panose="020B0604020202020204" pitchFamily="34" charset="0"/>
              <a:cs typeface="Arial" panose="020B0604020202020204" pitchFamily="34" charset="0"/>
            </a:endParaRPr>
          </a:p>
        </p:txBody>
      </p:sp>
      <p:sp>
        <p:nvSpPr>
          <p:cNvPr id="8" name="TextBox 7"/>
          <p:cNvSpPr txBox="1"/>
          <p:nvPr/>
        </p:nvSpPr>
        <p:spPr>
          <a:xfrm>
            <a:off x="288951" y="475558"/>
            <a:ext cx="6202339"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Chapter 16 – Review Questions – 2, 7, Q1</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673774" y="3528279"/>
            <a:ext cx="6534022" cy="3010633"/>
          </a:xfrm>
          <a:prstGeom prst="rect">
            <a:avLst/>
          </a:prstGeom>
        </p:spPr>
      </p:pic>
    </p:spTree>
    <p:extLst>
      <p:ext uri="{BB962C8B-B14F-4D97-AF65-F5344CB8AC3E}">
        <p14:creationId xmlns:p14="http://schemas.microsoft.com/office/powerpoint/2010/main" val="2734067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059FAA3AE5DA45BF05ABE6A3C82792" ma:contentTypeVersion="0" ma:contentTypeDescription="Create a new document." ma:contentTypeScope="" ma:versionID="a2784cbc9a603ddf3b7f1a70184654f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60C4A5-E98E-41E4-950C-61FDF282D643}"/>
</file>

<file path=customXml/itemProps2.xml><?xml version="1.0" encoding="utf-8"?>
<ds:datastoreItem xmlns:ds="http://schemas.openxmlformats.org/officeDocument/2006/customXml" ds:itemID="{0FFAD13C-387E-4149-B3B5-3F962FCDAFBA}">
  <ds:schemaRefs>
    <ds:schemaRef ds:uri="http://schemas.microsoft.com/sharepoint/v3/contenttype/forms"/>
  </ds:schemaRefs>
</ds:datastoreItem>
</file>

<file path=customXml/itemProps3.xml><?xml version="1.0" encoding="utf-8"?>
<ds:datastoreItem xmlns:ds="http://schemas.openxmlformats.org/officeDocument/2006/customXml" ds:itemID="{B255241C-4AF9-4C7B-821D-0ED7DF2BE84F}">
  <ds:schemaRefs>
    <ds:schemaRef ds:uri="4387429c-fb25-4ee6-8823-9a68871f2159"/>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3fd6d918-78c3-4a22-9920-b0424b085c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7964</TotalTime>
  <Words>711</Words>
  <Application>Microsoft Office PowerPoint</Application>
  <PresentationFormat>Widescreen</PresentationFormat>
  <Paragraphs>115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Wingdings</vt:lpstr>
      <vt:lpstr>Office Theme</vt:lpstr>
      <vt:lpstr>Week 4 - Exercise Session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in Acoustics</dc:title>
  <dc:creator>Pathre, T.U.</dc:creator>
  <cp:lastModifiedBy>Pathre, T.U.</cp:lastModifiedBy>
  <cp:revision>277</cp:revision>
  <dcterms:created xsi:type="dcterms:W3CDTF">2020-02-24T09:06:59Z</dcterms:created>
  <dcterms:modified xsi:type="dcterms:W3CDTF">2021-03-04T18:35:34Z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0x01010067059FAA3AE5DA45BF05ABE6A3C82792</vt:lpwstr>
  </property>
</Properties>
</file>