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363" r:id="rId6"/>
    <p:sldId id="364" r:id="rId7"/>
    <p:sldId id="322" r:id="rId8"/>
    <p:sldId id="368" r:id="rId9"/>
    <p:sldId id="365" r:id="rId10"/>
    <p:sldId id="356" r:id="rId11"/>
    <p:sldId id="366" r:id="rId12"/>
    <p:sldId id="3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>
      <p:cViewPr varScale="1">
        <p:scale>
          <a:sx n="89" d="100"/>
          <a:sy n="89" d="100"/>
        </p:scale>
        <p:origin x="36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9720-CA7F-4FE0-89FF-7142AEE3938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B691D-DC0F-4453-9FE1-D7D0D20A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3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B691D-DC0F-4453-9FE1-D7D0D20A91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388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9140" y="854456"/>
            <a:ext cx="266255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8491" y="1913995"/>
            <a:ext cx="5020945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388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084" y="6492937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h4aEc4yPh0" TargetMode="External"/><Relationship Id="rId5" Type="http://schemas.openxmlformats.org/officeDocument/2006/relationships/hyperlink" Target="https://www.youtube.com/watch?v=Wh4aEc4yPh0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wav"/><Relationship Id="rId7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hyperlink" Target="http://www.splab.net/APD/G500/index-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SVKR3ESdAk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2.png"/><Relationship Id="rId5" Type="http://schemas.openxmlformats.org/officeDocument/2006/relationships/hyperlink" Target="https://cloud.google.com/text-to-speech/docs/create-audio" TargetMode="Externa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openxmlformats.org/officeDocument/2006/relationships/slideLayout" Target="../slideLayouts/slideLayout2.xml"/><Relationship Id="rId3" Type="http://schemas.microsoft.com/office/2007/relationships/media" Target="../media/media5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microsoft.com/office/2007/relationships/media" Target="../media/media9.WAV"/><Relationship Id="rId5" Type="http://schemas.microsoft.com/office/2007/relationships/media" Target="../media/media6.WAV"/><Relationship Id="rId15" Type="http://schemas.openxmlformats.org/officeDocument/2006/relationships/image" Target="../media/image10.png"/><Relationship Id="rId10" Type="http://schemas.openxmlformats.org/officeDocument/2006/relationships/audio" Target="../media/media8.WAV"/><Relationship Id="rId4" Type="http://schemas.openxmlformats.org/officeDocument/2006/relationships/audio" Target="../media/media5.WAV"/><Relationship Id="rId9" Type="http://schemas.microsoft.com/office/2007/relationships/media" Target="../media/media8.WAV"/><Relationship Id="rId1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-oH-TELcLE" TargetMode="External"/><Relationship Id="rId5" Type="http://schemas.openxmlformats.org/officeDocument/2006/relationships/hyperlink" Target="https://www.youtube.com/watch?v=H-oH-TELcLE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GPHIM7VaTE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www.youtube.com/watch?v=vGPHIM7V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o42C6ajjqWg" TargetMode="External"/><Relationship Id="rId2" Type="http://schemas.openxmlformats.org/officeDocument/2006/relationships/video" Target="https://www.youtube.com/embed/o42C6ajjqWg" TargetMode="External"/><Relationship Id="rId1" Type="http://schemas.openxmlformats.org/officeDocument/2006/relationships/video" Target="https://www.youtube.com/embed/a7m76PZ_ZZY" TargetMode="Externa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3664" y="1056132"/>
            <a:ext cx="3912107" cy="2020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1811" y="4364735"/>
            <a:ext cx="3697223" cy="1952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883" y="1484071"/>
            <a:ext cx="3416935" cy="11252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ts val="4090"/>
              </a:lnSpc>
              <a:spcBef>
                <a:spcPts val="630"/>
              </a:spcBef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Sound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325" y="3206087"/>
            <a:ext cx="4846117" cy="1392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US"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2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2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Acoustic Communication Demonstrations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636" y="5247459"/>
            <a:ext cx="3511070" cy="607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105"/>
              </a:spcBef>
            </a:pPr>
            <a:r>
              <a:rPr lang="en-US"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Tanmayee Pathre (t.u.pathre@tue.nl)</a:t>
            </a:r>
          </a:p>
          <a:p>
            <a:pPr marL="12700" marR="5080">
              <a:lnSpc>
                <a:spcPct val="104700"/>
              </a:lnSpc>
              <a:spcBef>
                <a:spcPts val="105"/>
              </a:spcBef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Building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Acoustics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1120" y="2406395"/>
            <a:ext cx="3134867" cy="1958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5988" y="2424683"/>
            <a:ext cx="3906011" cy="389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85959" y="1056132"/>
            <a:ext cx="2606039" cy="1368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6405" y="1056132"/>
            <a:ext cx="1334770" cy="2020570"/>
          </a:xfrm>
          <a:custGeom>
            <a:avLst/>
            <a:gdLst/>
            <a:ahLst/>
            <a:cxnLst/>
            <a:rect l="l" t="t" r="r" b="b"/>
            <a:pathLst>
              <a:path w="1334770" h="2020570">
                <a:moveTo>
                  <a:pt x="1334643" y="0"/>
                </a:moveTo>
                <a:lnTo>
                  <a:pt x="587844" y="0"/>
                </a:lnTo>
                <a:lnTo>
                  <a:pt x="0" y="2020443"/>
                </a:lnTo>
                <a:lnTo>
                  <a:pt x="746798" y="2020443"/>
                </a:lnTo>
                <a:lnTo>
                  <a:pt x="1334643" y="0"/>
                </a:lnTo>
                <a:close/>
              </a:path>
            </a:pathLst>
          </a:custGeom>
          <a:solidFill>
            <a:srgbClr val="9F5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809" y="3041904"/>
            <a:ext cx="1334770" cy="2020570"/>
          </a:xfrm>
          <a:custGeom>
            <a:avLst/>
            <a:gdLst/>
            <a:ahLst/>
            <a:cxnLst/>
            <a:rect l="l" t="t" r="r" b="b"/>
            <a:pathLst>
              <a:path w="1334770" h="2020570">
                <a:moveTo>
                  <a:pt x="1334642" y="0"/>
                </a:moveTo>
                <a:lnTo>
                  <a:pt x="587844" y="0"/>
                </a:lnTo>
                <a:lnTo>
                  <a:pt x="0" y="2020443"/>
                </a:lnTo>
                <a:lnTo>
                  <a:pt x="746798" y="2020443"/>
                </a:lnTo>
                <a:lnTo>
                  <a:pt x="1334642" y="0"/>
                </a:lnTo>
                <a:close/>
              </a:path>
            </a:pathLst>
          </a:custGeom>
          <a:solidFill>
            <a:srgbClr val="9F5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0669" y="4294632"/>
            <a:ext cx="1334770" cy="2022475"/>
          </a:xfrm>
          <a:custGeom>
            <a:avLst/>
            <a:gdLst/>
            <a:ahLst/>
            <a:cxnLst/>
            <a:rect l="l" t="t" r="r" b="b"/>
            <a:pathLst>
              <a:path w="1334770" h="2022475">
                <a:moveTo>
                  <a:pt x="1334642" y="0"/>
                </a:moveTo>
                <a:lnTo>
                  <a:pt x="587844" y="0"/>
                </a:lnTo>
                <a:lnTo>
                  <a:pt x="0" y="2022221"/>
                </a:lnTo>
                <a:lnTo>
                  <a:pt x="746798" y="2022221"/>
                </a:lnTo>
                <a:lnTo>
                  <a:pt x="1334642" y="0"/>
                </a:lnTo>
                <a:close/>
              </a:path>
            </a:pathLst>
          </a:custGeom>
          <a:solidFill>
            <a:srgbClr val="9F5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69674" y="5983603"/>
            <a:ext cx="1100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Pictures from</a:t>
            </a:r>
            <a:r>
              <a:rPr sz="10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28"/>
    </mc:Choice>
    <mc:Fallback xmlns="">
      <p:transition spd="slow" advTm="110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862" y="736472"/>
            <a:ext cx="2608580" cy="105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Co-articulation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442252" y="736472"/>
            <a:ext cx="7926705" cy="107721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68726" y="6019800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YouTube</a:t>
            </a:r>
            <a:endParaRPr lang="en-US" sz="1200" dirty="0"/>
          </a:p>
        </p:txBody>
      </p:sp>
      <p:sp>
        <p:nvSpPr>
          <p:cNvPr id="11" name="object 3"/>
          <p:cNvSpPr txBox="1"/>
          <p:nvPr/>
        </p:nvSpPr>
        <p:spPr>
          <a:xfrm>
            <a:off x="3442252" y="736472"/>
            <a:ext cx="7926705" cy="3590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Beat boxing </a:t>
            </a:r>
          </a:p>
        </p:txBody>
      </p:sp>
      <p:pic>
        <p:nvPicPr>
          <p:cNvPr id="2" name="Wh4aEc4yPh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33800" y="1447800"/>
            <a:ext cx="6231467" cy="3505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24400" y="5120589"/>
            <a:ext cx="5001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www.youtube.com/watch?v=Wh4aEc4yPh0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862" y="736472"/>
            <a:ext cx="2608580" cy="105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Human Vocal Organs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435531" y="889002"/>
            <a:ext cx="7926705" cy="3590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Source Filter Model - Demonstration	</a:t>
            </a:r>
          </a:p>
        </p:txBody>
      </p:sp>
      <p:pic>
        <p:nvPicPr>
          <p:cNvPr id="12" name="Picture 4" descr="speechsour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94" y="1524000"/>
            <a:ext cx="5125570" cy="320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full3784.wav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71592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vowels.wav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83784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486400"/>
            <a:ext cx="4853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www.splab.net/APD/G500/index-e.html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45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3380146" y="874105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 smtClean="0">
                <a:solidFill>
                  <a:srgbClr val="003884"/>
                </a:solidFill>
                <a:latin typeface="Arial"/>
                <a:cs typeface="Arial"/>
              </a:rPr>
              <a:t>How our vocal organs work?</a:t>
            </a:r>
            <a:endParaRPr lang="en-US" b="1" dirty="0">
              <a:solidFill>
                <a:srgbClr val="003884"/>
              </a:solidFill>
              <a:latin typeface="Arial"/>
              <a:cs typeface="Arial"/>
            </a:endParaRPr>
          </a:p>
        </p:txBody>
      </p:sp>
      <p:sp>
        <p:nvSpPr>
          <p:cNvPr id="8" name="object 6"/>
          <p:cNvSpPr txBox="1">
            <a:spLocks noGrp="1"/>
          </p:cNvSpPr>
          <p:nvPr>
            <p:ph type="title"/>
          </p:nvPr>
        </p:nvSpPr>
        <p:spPr>
          <a:xfrm>
            <a:off x="181862" y="736472"/>
            <a:ext cx="2608580" cy="50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Vocal Organs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2" name="SVKR3ESdAk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14652" y="1447800"/>
            <a:ext cx="7586133" cy="426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48200" y="5867400"/>
            <a:ext cx="495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https://www.youtube.com/watch?v=SVKR3ESdAk8</a:t>
            </a:r>
          </a:p>
        </p:txBody>
      </p:sp>
    </p:spTree>
    <p:extLst>
      <p:ext uri="{BB962C8B-B14F-4D97-AF65-F5344CB8AC3E}">
        <p14:creationId xmlns:p14="http://schemas.microsoft.com/office/powerpoint/2010/main" val="8683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3"/>
          <p:cNvSpPr txBox="1"/>
          <p:nvPr/>
        </p:nvSpPr>
        <p:spPr>
          <a:xfrm>
            <a:off x="3429000" y="885340"/>
            <a:ext cx="7926705" cy="3590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Speech </a:t>
            </a: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Synthesis - Example</a:t>
            </a: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152400" y="658447"/>
            <a:ext cx="2608580" cy="105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kern="0" dirty="0" smtClean="0">
                <a:solidFill>
                  <a:srgbClr val="FFFFFF"/>
                </a:solidFill>
                <a:latin typeface="Arial"/>
                <a:cs typeface="Arial"/>
              </a:rPr>
              <a:t>Speech Synthesis</a:t>
            </a:r>
            <a:endParaRPr lang="en-US" sz="3000" kern="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8188" y="1739450"/>
            <a:ext cx="58154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tx2"/>
              </a:solidFill>
              <a:hlinkClick r:id="rId5"/>
            </a:endParaRPr>
          </a:p>
          <a:p>
            <a:endParaRPr lang="en-US" dirty="0" smtClean="0">
              <a:solidFill>
                <a:schemeClr val="tx2"/>
              </a:solidFill>
              <a:hlinkClick r:id="rId5"/>
            </a:endParaRPr>
          </a:p>
          <a:p>
            <a:r>
              <a:rPr lang="en-US" dirty="0" smtClean="0">
                <a:solidFill>
                  <a:schemeClr val="tx2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tx2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tx2"/>
                </a:solidFill>
                <a:hlinkClick r:id="rId5"/>
              </a:rPr>
              <a:t>cloud.google.com/text-to-speech/docs/create-audio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Announcement (in Swedish)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1550645"/>
            <a:ext cx="6096000" cy="6591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>
              <a:solidFill>
                <a:srgbClr val="003884"/>
              </a:solidFill>
              <a:latin typeface="Arial"/>
              <a:cs typeface="Arial"/>
              <a:sym typeface="Wingdings" panose="05000000000000000000" pitchFamily="2" charset="2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884"/>
                </a:solidFill>
                <a:latin typeface="Arial"/>
                <a:cs typeface="Arial"/>
                <a:sym typeface="Wingdings" panose="05000000000000000000" pitchFamily="2" charset="2"/>
              </a:rPr>
              <a:t>Google Cloud – Text-to-speech</a:t>
            </a:r>
            <a:endParaRPr lang="en-US" dirty="0">
              <a:solidFill>
                <a:srgbClr val="003884"/>
              </a:solidFill>
              <a:latin typeface="Arial"/>
              <a:cs typeface="Arial"/>
              <a:sym typeface="Wingdings" panose="05000000000000000000" pitchFamily="2" charset="2"/>
            </a:endParaRPr>
          </a:p>
        </p:txBody>
      </p:sp>
      <p:pic>
        <p:nvPicPr>
          <p:cNvPr id="7" name="JärDa-utrop.og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72400" y="31242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4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862" y="736472"/>
            <a:ext cx="2608580" cy="105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Speech Re-synthesis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435531" y="889002"/>
            <a:ext cx="7926705" cy="3590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Linear Prediction of Speech- Demonstration	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62400" y="1676400"/>
            <a:ext cx="5570538" cy="397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l">
              <a:lnSpc>
                <a:spcPct val="140000"/>
              </a:lnSpc>
              <a:spcBef>
                <a:spcPct val="20000"/>
              </a:spcBef>
            </a:pPr>
            <a:r>
              <a:rPr lang="en-GB" altLang="en-US" sz="1800" b="1" baseline="0" dirty="0">
                <a:solidFill>
                  <a:schemeClr val="tx2"/>
                </a:solidFill>
              </a:rPr>
              <a:t>man A (</a:t>
            </a:r>
            <a:r>
              <a:rPr lang="en-GB" altLang="en-US" sz="1800" b="1" baseline="0" dirty="0" err="1">
                <a:solidFill>
                  <a:schemeClr val="tx2"/>
                </a:solidFill>
              </a:rPr>
              <a:t>sleutel</a:t>
            </a:r>
            <a:r>
              <a:rPr lang="en-GB" altLang="en-US" sz="1800" b="1" baseline="0" dirty="0">
                <a:solidFill>
                  <a:schemeClr val="tx2"/>
                </a:solidFill>
              </a:rPr>
              <a:t>)</a:t>
            </a:r>
            <a:endParaRPr lang="en-GB" altLang="en-US" sz="18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GB" altLang="en-US" sz="1600" baseline="0" dirty="0" smtClean="0">
                <a:solidFill>
                  <a:schemeClr val="tx2"/>
                </a:solidFill>
              </a:rPr>
              <a:t>original</a:t>
            </a:r>
            <a:endParaRPr lang="en-GB" altLang="en-US" sz="16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GB" altLang="en-US" sz="1600" baseline="0" dirty="0" err="1" smtClean="0">
                <a:solidFill>
                  <a:schemeClr val="tx2"/>
                </a:solidFill>
              </a:rPr>
              <a:t>resynthesis</a:t>
            </a:r>
            <a:r>
              <a:rPr lang="en-GB" altLang="en-US" sz="1600" baseline="0" dirty="0" smtClean="0">
                <a:solidFill>
                  <a:schemeClr val="tx2"/>
                </a:solidFill>
              </a:rPr>
              <a:t> </a:t>
            </a:r>
            <a:endParaRPr lang="en-GB" altLang="en-US" sz="1600" baseline="0" dirty="0">
              <a:solidFill>
                <a:schemeClr val="tx2"/>
              </a:solidFill>
            </a:endParaRPr>
          </a:p>
          <a:p>
            <a:pPr lvl="1" algn="l">
              <a:lnSpc>
                <a:spcPct val="140000"/>
              </a:lnSpc>
              <a:spcBef>
                <a:spcPct val="20000"/>
              </a:spcBef>
            </a:pPr>
            <a:r>
              <a:rPr lang="en-GB" altLang="en-US" sz="1800" b="1" baseline="0" dirty="0">
                <a:solidFill>
                  <a:schemeClr val="tx2"/>
                </a:solidFill>
              </a:rPr>
              <a:t>man B (</a:t>
            </a:r>
            <a:r>
              <a:rPr lang="en-GB" altLang="en-US" sz="1800" b="1" baseline="0" dirty="0" err="1">
                <a:solidFill>
                  <a:schemeClr val="tx2"/>
                </a:solidFill>
              </a:rPr>
              <a:t>beeldversterker</a:t>
            </a:r>
            <a:r>
              <a:rPr lang="en-GB" altLang="en-US" sz="1800" b="1" baseline="0" dirty="0">
                <a:solidFill>
                  <a:schemeClr val="tx2"/>
                </a:solidFill>
              </a:rPr>
              <a:t>)</a:t>
            </a:r>
            <a:endParaRPr lang="en-GB" altLang="en-US" sz="18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GB" altLang="en-US" sz="1600" baseline="0" dirty="0" smtClean="0">
                <a:solidFill>
                  <a:schemeClr val="tx2"/>
                </a:solidFill>
              </a:rPr>
              <a:t>original</a:t>
            </a:r>
            <a:endParaRPr lang="en-GB" altLang="en-US" sz="16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GB" altLang="en-US" sz="1600" baseline="0" dirty="0" err="1" smtClean="0">
                <a:solidFill>
                  <a:schemeClr val="tx2"/>
                </a:solidFill>
              </a:rPr>
              <a:t>resynthesis</a:t>
            </a:r>
            <a:endParaRPr lang="en-GB" altLang="en-US" sz="1600" baseline="0" dirty="0">
              <a:solidFill>
                <a:schemeClr val="tx2"/>
              </a:solidFill>
            </a:endParaRPr>
          </a:p>
          <a:p>
            <a:pPr lvl="1" algn="l">
              <a:lnSpc>
                <a:spcPct val="140000"/>
              </a:lnSpc>
              <a:spcBef>
                <a:spcPct val="20000"/>
              </a:spcBef>
            </a:pPr>
            <a:r>
              <a:rPr lang="en-GB" altLang="en-US" sz="1800" b="1" baseline="0" dirty="0" smtClean="0">
                <a:solidFill>
                  <a:schemeClr val="tx2"/>
                </a:solidFill>
              </a:rPr>
              <a:t>woman </a:t>
            </a:r>
            <a:r>
              <a:rPr lang="en-GB" altLang="en-US" sz="1800" b="1" baseline="0" dirty="0">
                <a:solidFill>
                  <a:schemeClr val="tx2"/>
                </a:solidFill>
              </a:rPr>
              <a:t>C (</a:t>
            </a:r>
            <a:r>
              <a:rPr lang="en-GB" altLang="en-US" sz="1800" b="1" baseline="0" dirty="0" err="1">
                <a:solidFill>
                  <a:schemeClr val="tx2"/>
                </a:solidFill>
              </a:rPr>
              <a:t>liter</a:t>
            </a:r>
            <a:r>
              <a:rPr lang="en-GB" altLang="en-US" sz="1800" b="1" baseline="0" dirty="0">
                <a:solidFill>
                  <a:schemeClr val="tx2"/>
                </a:solidFill>
              </a:rPr>
              <a:t> </a:t>
            </a:r>
            <a:r>
              <a:rPr lang="en-GB" altLang="en-US" sz="1800" b="1" baseline="0" dirty="0" err="1">
                <a:solidFill>
                  <a:schemeClr val="tx2"/>
                </a:solidFill>
              </a:rPr>
              <a:t>melk</a:t>
            </a:r>
            <a:r>
              <a:rPr lang="en-GB" altLang="en-US" sz="1800" b="1" baseline="0" dirty="0">
                <a:solidFill>
                  <a:schemeClr val="tx2"/>
                </a:solidFill>
              </a:rPr>
              <a:t>)</a:t>
            </a:r>
            <a:endParaRPr lang="en-GB" altLang="en-US" sz="18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GB" altLang="en-US" sz="1600" baseline="0" dirty="0" smtClean="0">
                <a:solidFill>
                  <a:schemeClr val="tx2"/>
                </a:solidFill>
              </a:rPr>
              <a:t>original</a:t>
            </a:r>
            <a:endParaRPr lang="en-GB" altLang="en-US" sz="16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GB" altLang="en-US" sz="1600" baseline="0" dirty="0" err="1" smtClean="0">
                <a:solidFill>
                  <a:schemeClr val="tx2"/>
                </a:solidFill>
              </a:rPr>
              <a:t>resynthesis</a:t>
            </a:r>
            <a:endParaRPr lang="en-GB" altLang="en-US" sz="1600" baseline="0" dirty="0">
              <a:solidFill>
                <a:schemeClr val="tx2"/>
              </a:solidFill>
            </a:endParaRPr>
          </a:p>
          <a:p>
            <a:pPr lvl="1" algn="l">
              <a:spcBef>
                <a:spcPct val="20000"/>
              </a:spcBef>
              <a:buFontTx/>
              <a:buChar char="•"/>
            </a:pPr>
            <a:endParaRPr lang="en-GB" altLang="en-US" sz="1600" baseline="0" dirty="0">
              <a:solidFill>
                <a:schemeClr val="tx2"/>
              </a:solidFill>
            </a:endParaRPr>
          </a:p>
        </p:txBody>
      </p:sp>
      <p:pic>
        <p:nvPicPr>
          <p:cNvPr id="10" name="sleu3800.wav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32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sleu3801.wav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8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eel3800.wav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9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beel3801.wav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479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melk3800.wav">
            <a:hlinkClick r:id="" action="ppaction://media"/>
          </p:cNvPr>
          <p:cNvPicPr>
            <a:picLocks noChangeAspect="1" noChangeArrowheads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65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melk3815.wav">
            <a:hlinkClick r:id="" action="ppaction://media"/>
          </p:cNvPr>
          <p:cNvPicPr>
            <a:picLocks noChangeAspect="1" noChangeArrowheads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622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3225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84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84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>
                <p:cTn id="3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>
                <p:cTn id="3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862" y="736472"/>
            <a:ext cx="2608580" cy="105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Speech Intelligibility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442252" y="736472"/>
            <a:ext cx="7926705" cy="107721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442252" y="736472"/>
            <a:ext cx="7926705" cy="3590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Misheard lyrics in song, misheard words in language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799" y="1600200"/>
            <a:ext cx="8397157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There's a bathroom on the </a:t>
            </a:r>
            <a:r>
              <a:rPr lang="en-GB" altLang="en-US" b="1" dirty="0" smtClean="0"/>
              <a:t>right – </a:t>
            </a:r>
            <a:r>
              <a:rPr lang="en-GB" altLang="en-US" dirty="0" smtClean="0"/>
              <a:t>is a </a:t>
            </a:r>
            <a:r>
              <a:rPr lang="en-GB" altLang="en-US" dirty="0"/>
              <a:t>mishearing of </a:t>
            </a:r>
            <a:r>
              <a:rPr lang="en-GB" altLang="en-US" dirty="0" smtClean="0"/>
              <a:t>"</a:t>
            </a:r>
            <a:r>
              <a:rPr lang="en-GB" altLang="en-US" dirty="0"/>
              <a:t>There's a bad moon on the rise" from the old </a:t>
            </a:r>
            <a:r>
              <a:rPr lang="en-GB" altLang="en-US" dirty="0" err="1"/>
              <a:t>Creedence</a:t>
            </a:r>
            <a:r>
              <a:rPr lang="en-GB" altLang="en-US" dirty="0"/>
              <a:t> Clearwater song "Bad Moon Rising." </a:t>
            </a:r>
            <a:r>
              <a:rPr lang="en-GB" altLang="en-US" dirty="0" smtClean="0"/>
              <a:t>(</a:t>
            </a:r>
            <a:r>
              <a:rPr lang="en-GB" altLang="en-US" dirty="0"/>
              <a:t>More examples and info at http://www.kissthisguy.com/</a:t>
            </a:r>
          </a:p>
          <a:p>
            <a:endParaRPr lang="en-GB" altLang="en-US" dirty="0" smtClean="0"/>
          </a:p>
          <a:p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 smtClean="0"/>
              <a:t>Beautiful people…look at the dinosaur </a:t>
            </a:r>
            <a:r>
              <a:rPr lang="en-GB" altLang="en-US" dirty="0" smtClean="0">
                <a:sym typeface="Wingdings" panose="05000000000000000000" pitchFamily="2" charset="2"/>
              </a:rPr>
              <a:t> </a:t>
            </a:r>
            <a:r>
              <a:rPr lang="en-GB" altLang="en-US" dirty="0"/>
              <a:t>Beautiful </a:t>
            </a:r>
            <a:r>
              <a:rPr lang="en-GB" altLang="en-US" dirty="0" smtClean="0"/>
              <a:t>people…Drop top, designer clothes by Ed Sheeran</a:t>
            </a:r>
          </a:p>
          <a:p>
            <a:endParaRPr lang="en-GB" altLang="en-US" dirty="0"/>
          </a:p>
        </p:txBody>
      </p:sp>
      <p:pic>
        <p:nvPicPr>
          <p:cNvPr id="4" name="H-oH-TELcL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05400" y="3733800"/>
            <a:ext cx="3657600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12799" y="5827222"/>
            <a:ext cx="4842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www.youtube.com/watch?v=H-oH-TELcLE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01" y="609600"/>
            <a:ext cx="2866138" cy="1102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Animal communication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442252" y="736472"/>
            <a:ext cx="7926705" cy="107721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442252" y="736472"/>
            <a:ext cx="7926705" cy="7181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Sound </a:t>
            </a: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Generation - Demo </a:t>
            </a: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>
              <a:solidFill>
                <a:srgbClr val="003884"/>
              </a:solidFill>
              <a:latin typeface="Arial"/>
              <a:cs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42252" y="1461148"/>
            <a:ext cx="8292548" cy="15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ways to generate </a:t>
            </a:r>
            <a:r>
              <a:rPr lang="en-US" sz="2000" dirty="0" smtClean="0"/>
              <a:t>sounds - </a:t>
            </a:r>
            <a:r>
              <a:rPr lang="en-US" sz="2000" b="1" spc="-5" dirty="0"/>
              <a:t>Vibration generation by drumming on external </a:t>
            </a:r>
            <a:r>
              <a:rPr lang="en-US" sz="2000" b="1" spc="-5" dirty="0" smtClean="0"/>
              <a:t>surface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715000" y="5638800"/>
            <a:ext cx="2882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4"/>
              </a:rPr>
              <a:t>https://www.youtube.com/watch?v=vGPHIM7VaTE</a:t>
            </a:r>
            <a:endParaRPr lang="en-US" sz="1000" dirty="0"/>
          </a:p>
        </p:txBody>
      </p:sp>
      <p:pic>
        <p:nvPicPr>
          <p:cNvPr id="4" name="vGPHIM7VaTE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038600" y="2362200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01" y="609600"/>
            <a:ext cx="2866138" cy="1102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rgbClr val="FFFFFF"/>
                </a:solidFill>
                <a:latin typeface="Arial"/>
                <a:cs typeface="Arial"/>
              </a:rPr>
              <a:t>Animal communication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442252" y="736472"/>
            <a:ext cx="7926705" cy="107721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442252" y="736472"/>
            <a:ext cx="7926705" cy="7181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Sound </a:t>
            </a:r>
            <a:r>
              <a:rPr lang="en-US" sz="2000" b="1" spc="-5" dirty="0" smtClean="0">
                <a:solidFill>
                  <a:srgbClr val="003884"/>
                </a:solidFill>
                <a:latin typeface="Arial"/>
                <a:cs typeface="Arial"/>
              </a:rPr>
              <a:t>Generation - Demo </a:t>
            </a:r>
            <a:endParaRPr lang="en-US" sz="2000" b="1" spc="-5" dirty="0" smtClean="0">
              <a:solidFill>
                <a:srgbClr val="00388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lang="en-US" sz="2000" b="1" spc="-5" dirty="0">
              <a:solidFill>
                <a:srgbClr val="003884"/>
              </a:solidFill>
              <a:latin typeface="Arial"/>
              <a:cs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42252" y="1461148"/>
            <a:ext cx="8292548" cy="15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ways to generate </a:t>
            </a:r>
            <a:r>
              <a:rPr lang="en-US" sz="2000" dirty="0" smtClean="0"/>
              <a:t>sounds - </a:t>
            </a:r>
            <a:r>
              <a:rPr lang="en-US" sz="2000" b="1" spc="-5" dirty="0"/>
              <a:t>Vibration generation by drumming on external </a:t>
            </a:r>
            <a:r>
              <a:rPr lang="en-US" sz="2000" b="1" spc="-5" dirty="0" smtClean="0"/>
              <a:t>surface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a7m76PZ_ZZY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934200" y="2667000"/>
            <a:ext cx="4605867" cy="2590800"/>
          </a:xfrm>
          <a:prstGeom prst="rect">
            <a:avLst/>
          </a:prstGeom>
        </p:spPr>
      </p:pic>
      <p:pic>
        <p:nvPicPr>
          <p:cNvPr id="10" name="o42C6ajjqWg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2424412" y="2667000"/>
            <a:ext cx="4334933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09800" y="5257800"/>
            <a:ext cx="4378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www.youtube.com/watch?v=o42C6ajjqWg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2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4"/>
    </mc:Choice>
    <mc:Fallback xmlns="">
      <p:transition spd="slow" advTm="3504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3265" x="2794000" y="4635500"/>
          <p14:tracePt t="23380" x="2806700" y="4635500"/>
          <p14:tracePt t="23397" x="2832100" y="4635500"/>
          <p14:tracePt t="23413" x="2863850" y="4635500"/>
          <p14:tracePt t="23430" x="2901950" y="4635500"/>
          <p14:tracePt t="23447" x="2940050" y="4635500"/>
          <p14:tracePt t="23450" x="2952750" y="4635500"/>
          <p14:tracePt t="23463" x="2959100" y="4635500"/>
          <p14:tracePt t="23480" x="2984500" y="4629150"/>
          <p14:tracePt t="23497" x="3003550" y="4629150"/>
          <p14:tracePt t="23514" x="3028950" y="4616450"/>
          <p14:tracePt t="23530" x="3041650" y="4610100"/>
          <p14:tracePt t="23548" x="3060700" y="4610100"/>
          <p14:tracePt t="23551" x="3079750" y="4610100"/>
          <p14:tracePt t="23565" x="3086100" y="4610100"/>
          <p14:tracePt t="23581" x="3111500" y="4610100"/>
          <p14:tracePt t="23597" x="3124200" y="4610100"/>
          <p14:tracePt t="23614" x="3155950" y="4610100"/>
          <p14:tracePt t="23630" x="3175000" y="4610100"/>
          <p14:tracePt t="23647" x="3213100" y="4603750"/>
          <p14:tracePt t="23650" x="3225800" y="4591050"/>
          <p14:tracePt t="23680" x="3251200" y="4591050"/>
          <p14:tracePt t="23697" x="3263900" y="4591050"/>
          <p14:tracePt t="23713" x="3270250" y="4591050"/>
          <p14:tracePt t="23730" x="3289300" y="4591050"/>
          <p14:tracePt t="23747" x="3302000" y="4591050"/>
          <p14:tracePt t="23763" x="3327400" y="4591050"/>
          <p14:tracePt t="23781" x="3346450" y="4591050"/>
          <p14:tracePt t="23784" x="3359150" y="4591050"/>
          <p14:tracePt t="23797" x="3378200" y="4591050"/>
          <p14:tracePt t="23813" x="3390900" y="4591050"/>
          <p14:tracePt t="23830" x="3409950" y="4591050"/>
          <p14:tracePt t="23847" x="3441700" y="4591050"/>
          <p14:tracePt t="23863" x="3460750" y="4591050"/>
          <p14:tracePt t="23880" x="3530600" y="4591050"/>
          <p14:tracePt t="23897" x="3562350" y="4591050"/>
          <p14:tracePt t="23913" x="3587750" y="4591050"/>
          <p14:tracePt t="23930" x="3619500" y="4591050"/>
          <p14:tracePt t="23947" x="3644900" y="4591050"/>
          <p14:tracePt t="23951" x="3651250" y="4591050"/>
          <p14:tracePt t="23963" x="3670300" y="4591050"/>
          <p14:tracePt t="23980" x="3708400" y="4597400"/>
          <p14:tracePt t="23997" x="3733800" y="4597400"/>
          <p14:tracePt t="24013" x="3765550" y="4597400"/>
          <p14:tracePt t="24017" x="3784600" y="4597400"/>
          <p14:tracePt t="24031" x="3816350" y="4597400"/>
          <p14:tracePt t="24047" x="3841750" y="4597400"/>
          <p14:tracePt t="24063" x="3898900" y="4597400"/>
          <p14:tracePt t="24081" x="3943350" y="4597400"/>
          <p14:tracePt t="24097" x="3968750" y="4597400"/>
          <p14:tracePt t="24113" x="4019550" y="4597400"/>
          <p14:tracePt t="24132" x="4051300" y="4610100"/>
          <p14:tracePt t="24135" x="4127500" y="4616450"/>
          <p14:tracePt t="24147" x="4159250" y="4622800"/>
          <p14:tracePt t="24167" x="4254500" y="4622800"/>
          <p14:tracePt t="24180" x="4368800" y="4622800"/>
          <p14:tracePt t="24198" x="4406900" y="4629150"/>
          <p14:tracePt t="24201" x="4464050" y="4629150"/>
          <p14:tracePt t="24213" x="4495800" y="4629150"/>
          <p14:tracePt t="24231" x="4546600" y="4635500"/>
          <p14:tracePt t="24247" x="4584700" y="4635500"/>
          <p14:tracePt t="24263" x="4635500" y="4635500"/>
          <p14:tracePt t="24267" x="4660900" y="4635500"/>
          <p14:tracePt t="24282" x="4724400" y="4635500"/>
          <p14:tracePt t="24297" x="4781550" y="4641850"/>
          <p14:tracePt t="24314" x="4813300" y="4641850"/>
          <p14:tracePt t="24330" x="4838700" y="4641850"/>
          <p14:tracePt t="24333" x="4857750" y="4641850"/>
          <p14:tracePt t="24347" x="4876800" y="4641850"/>
          <p14:tracePt t="24363" x="4902200" y="4641850"/>
          <p14:tracePt t="24380" x="4921250" y="4641850"/>
          <p14:tracePt t="24397" x="4940300" y="4641850"/>
          <p14:tracePt t="24413" x="4991100" y="4648200"/>
          <p14:tracePt t="24430" x="5029200" y="4648200"/>
          <p14:tracePt t="24433" x="5035550" y="4648200"/>
          <p14:tracePt t="24446" x="5086350" y="4648200"/>
          <p14:tracePt t="24463" x="5130800" y="4648200"/>
          <p14:tracePt t="24480" x="5168900" y="4648200"/>
          <p14:tracePt t="24497" x="5232400" y="4648200"/>
          <p14:tracePt t="24501" x="5264150" y="4648200"/>
          <p14:tracePt t="24513" x="5289550" y="4648200"/>
          <p14:tracePt t="24530" x="5334000" y="4648200"/>
          <p14:tracePt t="24533" x="5346700" y="4648200"/>
          <p14:tracePt t="24547" x="5365750" y="4648200"/>
          <p14:tracePt t="24564" x="5403850" y="4648200"/>
          <p14:tracePt t="24567" x="5448300" y="4641850"/>
          <p14:tracePt t="24580" x="5505450" y="4635500"/>
          <p14:tracePt t="24597" x="5549900" y="4635500"/>
          <p14:tracePt t="24613" x="5588000" y="4635500"/>
          <p14:tracePt t="24630" x="5676900" y="4635500"/>
          <p14:tracePt t="24634" x="5683250" y="4635500"/>
          <p14:tracePt t="24647" x="5734050" y="4635500"/>
          <p14:tracePt t="24664" x="5778500" y="4635500"/>
          <p14:tracePt t="24680" x="5816600" y="4635500"/>
          <p14:tracePt t="24697" x="5880100" y="4629150"/>
          <p14:tracePt t="24701" x="5911850" y="4616450"/>
          <p14:tracePt t="24713" x="5918200" y="4616450"/>
          <p14:tracePt t="24730" x="5956300" y="4616450"/>
          <p14:tracePt t="24747" x="5969000" y="4610100"/>
          <p14:tracePt t="24764" x="5981700" y="4610100"/>
          <p14:tracePt t="24767" x="5988050" y="4610100"/>
          <p14:tracePt t="24780" x="5994400" y="4610100"/>
          <p14:tracePt t="24797" x="6007100" y="4610100"/>
          <p14:tracePt t="24813" x="6019800" y="4610100"/>
          <p14:tracePt t="24830" x="6051550" y="4603750"/>
          <p14:tracePt t="24863" x="6089650" y="4603750"/>
          <p14:tracePt t="24880" x="6108700" y="4603750"/>
          <p14:tracePt t="24897" x="6134100" y="4597400"/>
          <p14:tracePt t="24913" x="6159500" y="4597400"/>
          <p14:tracePt t="24930" x="6178550" y="4597400"/>
          <p14:tracePt t="24947" x="6210300" y="4597400"/>
          <p14:tracePt t="24963" x="6248400" y="4597400"/>
          <p14:tracePt t="24967" x="6261100" y="4597400"/>
          <p14:tracePt t="24980" x="6280150" y="4597400"/>
          <p14:tracePt t="24997" x="6324600" y="4597400"/>
          <p14:tracePt t="25013" x="6350000" y="4597400"/>
          <p14:tracePt t="25030" x="6369050" y="4597400"/>
          <p14:tracePt t="25050" x="6388100" y="4597400"/>
          <p14:tracePt t="25096" x="6394450" y="4597400"/>
          <p14:tracePt t="25114" x="6407150" y="4597400"/>
          <p14:tracePt t="25129" x="6413500" y="4597400"/>
          <p14:tracePt t="25146" x="6419850" y="4597400"/>
          <p14:tracePt t="25163" x="6432550" y="4597400"/>
          <p14:tracePt t="25180" x="6438900" y="4597400"/>
          <p14:tracePt t="25196" x="6451600" y="4591050"/>
          <p14:tracePt t="25213" x="6464300" y="4591050"/>
          <p14:tracePt t="25232" x="6477000" y="4591050"/>
          <p14:tracePt t="25246" x="6483350" y="4591050"/>
          <p14:tracePt t="25263" x="6508750" y="4591050"/>
          <p14:tracePt t="25280" x="6534150" y="4591050"/>
          <p14:tracePt t="25296" x="6540500" y="4591050"/>
          <p14:tracePt t="25315" x="6546850" y="4591050"/>
          <p14:tracePt t="27048" x="0" y="0"/>
        </p14:tracePtLst>
        <p14:tracePtLst>
          <p14:tracePt t="30131" x="8083550" y="4927600"/>
          <p14:tracePt t="30161" x="8089900" y="4927600"/>
          <p14:tracePt t="30178" x="8172450" y="4826000"/>
          <p14:tracePt t="30196" x="8204200" y="4781550"/>
          <p14:tracePt t="30211" x="8235950" y="4737100"/>
          <p14:tracePt t="30228" x="8248650" y="4705350"/>
          <p14:tracePt t="30231" x="8255000" y="4705350"/>
          <p14:tracePt t="30245" x="8274050" y="4667250"/>
          <p14:tracePt t="30278" x="8280400" y="4660900"/>
          <p14:tracePt t="30295" x="8286750" y="4648200"/>
          <p14:tracePt t="30311" x="8305800" y="4648200"/>
          <p14:tracePt t="30328" x="8312150" y="4641850"/>
          <p14:tracePt t="30332" x="8331200" y="4641850"/>
          <p14:tracePt t="30346" x="8350250" y="4641850"/>
          <p14:tracePt t="30361" x="8362950" y="4641850"/>
          <p14:tracePt t="30378" x="8394700" y="4641850"/>
          <p14:tracePt t="30395" x="8432800" y="4641850"/>
          <p14:tracePt t="30411" x="8451850" y="4654550"/>
          <p14:tracePt t="30428" x="8496300" y="4686300"/>
          <p14:tracePt t="30432" x="8509000" y="4699000"/>
          <p14:tracePt t="30445" x="8521700" y="4705350"/>
          <p14:tracePt t="30461" x="8591550" y="4762500"/>
          <p14:tracePt t="30478" x="8629650" y="4775200"/>
          <p14:tracePt t="30495" x="8661400" y="4806950"/>
          <p14:tracePt t="30511" x="8693150" y="4838700"/>
          <p14:tracePt t="30528" x="8724900" y="4864100"/>
          <p14:tracePt t="30545" x="8756650" y="4889500"/>
          <p14:tracePt t="30561" x="8788400" y="4914900"/>
          <p14:tracePt t="30578" x="8851900" y="4946650"/>
          <p14:tracePt t="30595" x="8890000" y="4984750"/>
          <p14:tracePt t="30600" x="8896350" y="4984750"/>
          <p14:tracePt t="30611" x="8928100" y="4991100"/>
          <p14:tracePt t="30628" x="8978900" y="5010150"/>
          <p14:tracePt t="30644" x="9023350" y="5029200"/>
          <p14:tracePt t="30661" x="9137650" y="5054600"/>
          <p14:tracePt t="30665" x="9182100" y="5060950"/>
          <p14:tracePt t="30678" x="9239250" y="5080000"/>
          <p14:tracePt t="30694" x="9277350" y="5086350"/>
          <p14:tracePt t="30698" x="9290050" y="5086350"/>
          <p14:tracePt t="30711" x="9296400" y="5086350"/>
          <p14:tracePt t="30728" x="9309100" y="5086350"/>
          <p14:tracePt t="30745" x="9315450" y="5086350"/>
          <p14:tracePt t="30761" x="9328150" y="5086350"/>
          <p14:tracePt t="30778" x="9347200" y="5067300"/>
          <p14:tracePt t="30795" x="9398000" y="5054600"/>
          <p14:tracePt t="30799" x="9404350" y="5048250"/>
          <p14:tracePt t="30811" x="9417050" y="5035550"/>
          <p14:tracePt t="30828" x="9429750" y="5016500"/>
          <p14:tracePt t="30844" x="9455150" y="4997450"/>
          <p14:tracePt t="30861" x="9467850" y="4978400"/>
          <p14:tracePt t="30865" x="9474200" y="4965700"/>
          <p14:tracePt t="30878" x="9480550" y="4965700"/>
          <p14:tracePt t="30894" x="9480550" y="4946650"/>
          <p14:tracePt t="30911" x="9505950" y="4927600"/>
          <p14:tracePt t="30928" x="9512300" y="4927600"/>
          <p14:tracePt t="30931" x="9531350" y="4921250"/>
          <p14:tracePt t="30944" x="9544050" y="4914900"/>
          <p14:tracePt t="30961" x="9582150" y="4908550"/>
          <p14:tracePt t="30978" x="9607550" y="4908550"/>
          <p14:tracePt t="30995" x="9671050" y="4908550"/>
          <p14:tracePt t="31014" x="9728200" y="4908550"/>
          <p14:tracePt t="31028" x="9779000" y="4908550"/>
          <p14:tracePt t="31048" x="9804400" y="4908550"/>
          <p14:tracePt t="31062" x="9829800" y="4908550"/>
          <p14:tracePt t="31079" x="9855200" y="4908550"/>
          <p14:tracePt t="31094" x="9874250" y="4908550"/>
          <p14:tracePt t="31111" x="9899650" y="4908550"/>
          <p14:tracePt t="31128" x="9918700" y="4908550"/>
          <p14:tracePt t="31145" x="9975850" y="4908550"/>
          <p14:tracePt t="31148" x="9994900" y="4914900"/>
          <p14:tracePt t="31162" x="10045700" y="4914900"/>
          <p14:tracePt t="31178" x="10077450" y="4921250"/>
          <p14:tracePt t="31194" x="10128250" y="4927600"/>
          <p14:tracePt t="31211" x="10179050" y="4927600"/>
          <p14:tracePt t="31228" x="10223500" y="4927600"/>
          <p14:tracePt t="31245" x="10261600" y="4927600"/>
          <p14:tracePt t="31261" x="10306050" y="4927600"/>
          <p14:tracePt t="31278" x="10363200" y="4927600"/>
          <p14:tracePt t="31294" x="10407650" y="4914900"/>
          <p14:tracePt t="31311" x="10439400" y="4908550"/>
          <p14:tracePt t="31328" x="10477500" y="4902200"/>
          <p14:tracePt t="31345" x="10502900" y="4883150"/>
          <p14:tracePt t="31362" x="10610850" y="4864100"/>
          <p14:tracePt t="31378" x="10655300" y="4857750"/>
          <p14:tracePt t="31394" x="10712450" y="4845050"/>
          <p14:tracePt t="31411" x="10725150" y="4845050"/>
          <p14:tracePt t="31414" x="10744200" y="4845050"/>
          <p14:tracePt t="31428" x="10756900" y="4845050"/>
          <p14:tracePt t="31444" x="10782300" y="4845050"/>
          <p14:tracePt t="31449" x="10795000" y="4845050"/>
          <p14:tracePt t="31461" x="10801350" y="4845050"/>
          <p14:tracePt t="31478" x="10807700" y="4845050"/>
          <p14:tracePt t="31481" x="10814050" y="4845050"/>
          <p14:tracePt t="31495" x="10820400" y="4845050"/>
          <p14:tracePt t="31511" x="10858500" y="4857750"/>
          <p14:tracePt t="31527" x="10890250" y="4857750"/>
          <p14:tracePt t="31544" x="10934700" y="4857750"/>
          <p14:tracePt t="31548" x="10960100" y="4857750"/>
          <p14:tracePt t="31549" x="10985500" y="4857750"/>
          <p14:tracePt t="31562" x="11004550" y="4857750"/>
          <p14:tracePt t="31578" x="11036300" y="4857750"/>
          <p14:tracePt t="31594" x="11068050" y="4857750"/>
          <p14:tracePt t="31613" x="11080750" y="4857750"/>
          <p14:tracePt t="31627" x="11093450" y="4845050"/>
          <p14:tracePt t="31645" x="11106150" y="4838700"/>
          <p14:tracePt t="31648" x="11112500" y="4838700"/>
          <p14:tracePt t="31661" x="11118850" y="4826000"/>
          <p14:tracePt t="31678" x="11137900" y="4819650"/>
          <p14:tracePt t="31682" x="11150600" y="4819650"/>
          <p14:tracePt t="31695" x="11156950" y="4819650"/>
          <p14:tracePt t="31711" x="11201400" y="4813300"/>
          <p14:tracePt t="31727" x="11214100" y="4813300"/>
          <p14:tracePt t="31744" x="11258550" y="4813300"/>
          <p14:tracePt t="31763" x="11290300" y="4806950"/>
          <p14:tracePt t="31778" x="11322050" y="4806950"/>
          <p14:tracePt t="31794" x="11360150" y="4806950"/>
          <p14:tracePt t="31811" x="11379200" y="4806950"/>
          <p14:tracePt t="31845" x="11391900" y="4806950"/>
          <p14:tracePt t="31863" x="11398250" y="4806950"/>
          <p14:tracePt t="31878" x="11423650" y="4806950"/>
          <p14:tracePt t="31894" x="11442700" y="4806950"/>
          <p14:tracePt t="31911" x="11474450" y="4806950"/>
          <p14:tracePt t="31914" x="11487150" y="4806950"/>
          <p14:tracePt t="31929" x="11499850" y="4806950"/>
          <p14:tracePt t="31932" x="11512550" y="4806950"/>
          <p14:tracePt t="31945" x="11525250" y="4806950"/>
          <p14:tracePt t="31963" x="11544300" y="4806950"/>
          <p14:tracePt t="33146" x="0" y="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9FAA3AE5DA45BF05ABE6A3C82792" ma:contentTypeVersion="0" ma:contentTypeDescription="Create a new document." ma:contentTypeScope="" ma:versionID="a2784cbc9a603ddf3b7f1a70184654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847E2-A055-4F8D-833A-BD467902717C}">
  <ds:schemaRefs>
    <ds:schemaRef ds:uri="http://purl.org/dc/terms/"/>
    <ds:schemaRef ds:uri="4387429c-fb25-4ee6-8823-9a68871f2159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fd6d918-78c3-4a22-9920-b0424b085c3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FD2361-B683-4EA5-BC39-E81B95094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8DC11-899B-4B5D-9D3B-5B5D3B6730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230</Words>
  <Application>Microsoft Office PowerPoint</Application>
  <PresentationFormat>Widescreen</PresentationFormat>
  <Paragraphs>76</Paragraphs>
  <Slides>9</Slides>
  <Notes>8</Notes>
  <HiddenSlides>0</HiddenSlides>
  <MMClips>15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The Science of  Sound</vt:lpstr>
      <vt:lpstr>Co-articulation</vt:lpstr>
      <vt:lpstr>Human Vocal Organs</vt:lpstr>
      <vt:lpstr>Vocal Organs</vt:lpstr>
      <vt:lpstr>PowerPoint Presentation</vt:lpstr>
      <vt:lpstr>Speech Re-synthesis</vt:lpstr>
      <vt:lpstr>Speech Intelligibility</vt:lpstr>
      <vt:lpstr>Animal communication</vt:lpstr>
      <vt:lpstr>Animal communication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fanyu meng</dc:creator>
  <cp:lastModifiedBy>Pathre, T.U.</cp:lastModifiedBy>
  <cp:revision>296</cp:revision>
  <dcterms:created xsi:type="dcterms:W3CDTF">2021-01-28T12:15:07Z</dcterms:created>
  <dcterms:modified xsi:type="dcterms:W3CDTF">2021-03-01T09:39:22Z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2021-01-28T00:00:00Z</vt:filetime>
  </property>
  <property fmtid="{D5CDD505-2E9C-101B-9397-08002B2CF9AE}" pid="5" name="ContentTypeId">
    <vt:lpwstr>0x01010067059FAA3AE5DA45BF05ABE6A3C82792</vt:lpwstr>
  </property>
</Properties>
</file>