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etflix Sans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FAD3BD-27D8-43C3-A235-9CB90ABFFE62}">
  <a:tblStyle styleId="{09FAD3BD-27D8-43C3-A235-9CB90ABFF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tflixSans-regular.fntdata"/><Relationship Id="rId42" Type="http://schemas.openxmlformats.org/officeDocument/2006/relationships/font" Target="fonts/Nunito-regular.fntdata"/><Relationship Id="rId41" Type="http://schemas.openxmlformats.org/officeDocument/2006/relationships/font" Target="fonts/NetflixSans-bold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then8181.github.io/machine-learning/search/bm25_intro.html" TargetMode="External"/><Relationship Id="rId3" Type="http://schemas.openxmlformats.org/officeDocument/2006/relationships/hyperlink" Target="https://www.elastic.co/blog/practical-bm25-part-2-the-bm25-algorithm-and-its-variables" TargetMode="External"/><Relationship Id="rId4" Type="http://schemas.openxmlformats.org/officeDocument/2006/relationships/hyperlink" Target="https://www.youtube.com/watch?v=FYil7LtpyN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datascience.stackexchange.com/questions/92247/precisionk-and-recallk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web.stanford.edu/class/cs276/handouts/lecture8-evaluation_2013_1_per_page.pdf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65608890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6560889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e25fb8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e25fb8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0ed48a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0ed48a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8d175cd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8d175cd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http://ethen8181.github.io/machine-learning/search/bm25_intro.html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https://www.elastic.co/blog/practical-bm25-part-2-the-bm25-algorithm-and-its-variables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https://www.youtube.com/watch?v=FYil7LtpyN0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ea6931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ea6931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397e0b8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397e0b8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ea693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ea693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65608890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65608890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397e0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397e0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6560889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6560889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6560889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56560889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https://datascience.stackexchange.com/questions/92247/precisionk-and-recallk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65608890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6560889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397e0b85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397e0b85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6560889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6560889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397e0b85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d397e0b85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6560889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6560889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397e0b85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d397e0b85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https://web.stanford.edu/class/cs276/handouts/lecture8-evaluation_2013_1_per_page.pdf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397e0b85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d397e0b85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65608890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56560889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397e0b85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d397e0b85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565608890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565608890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323a0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0323a0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8d175cd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8d175cd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0323a04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0323a04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323a04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0323a04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c8d175cd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c8d175cd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c8d175cd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c8d175cd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baf36e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baf36e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def88b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def88b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8d175cd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8d175cd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25fb8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e25fb8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00ed48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00ed48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0ed48a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00ed48a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tflix Light Grey + Green Stack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dlranking.github.io/dlrr/" TargetMode="External"/><Relationship Id="rId6" Type="http://schemas.openxmlformats.org/officeDocument/2006/relationships/hyperlink" Target="https://huggingface.co/datasets/xglue" TargetMode="External"/><Relationship Id="rId7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Supervised_learning" TargetMode="External"/><Relationship Id="rId9" Type="http://schemas.openxmlformats.org/officeDocument/2006/relationships/hyperlink" Target="https://en.wikipedia.org/wiki/Partial_order" TargetMode="External"/><Relationship Id="rId5" Type="http://schemas.openxmlformats.org/officeDocument/2006/relationships/hyperlink" Target="https://en.wikipedia.org/wiki/Semi-supervised_learning" TargetMode="External"/><Relationship Id="rId6" Type="http://schemas.openxmlformats.org/officeDocument/2006/relationships/hyperlink" Target="https://en.wikipedia.org/wiki/Reinforcement_learning" TargetMode="External"/><Relationship Id="rId7" Type="http://schemas.openxmlformats.org/officeDocument/2006/relationships/hyperlink" Target="https://en.wikipedia.org/wiki/Ranking_function" TargetMode="External"/><Relationship Id="rId8" Type="http://schemas.openxmlformats.org/officeDocument/2006/relationships/hyperlink" Target="https://en.wikipedia.org/wiki/Information_retriev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huggingface.co/datasets/xglue/viewer/qadsm/train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colab.research.google.com/drive/1oAbfpxF9EAjNFXwJOogPUc1VNYqVvl-h#scrollTo=20TGivnk2Qte" TargetMode="External"/><Relationship Id="rId7" Type="http://schemas.openxmlformats.org/officeDocument/2006/relationships/hyperlink" Target="https://colab.research.google.com/drive/1iwkslUhtsQYeCmqhwcbC_GRZ4NMXy4Yh#scrollTo=d4FUKDUCHOw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Introduction to Search Relevance Ranking- Session I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Tutorial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Link:</a:t>
            </a:r>
            <a:r>
              <a:rPr lang="en">
                <a:solidFill>
                  <a:srgbClr val="111827"/>
                </a:solidFill>
              </a:rPr>
              <a:t> </a:t>
            </a:r>
            <a:r>
              <a:rPr lang="en" u="sng">
                <a:solidFill>
                  <a:srgbClr val="11182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827"/>
                </a:solidFill>
              </a:rPr>
              <a:t>Data source:  </a:t>
            </a:r>
            <a:r>
              <a:rPr lang="en" sz="1500" u="sng">
                <a:solidFill>
                  <a:srgbClr val="11182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1500">
                <a:solidFill>
                  <a:srgbClr val="111827"/>
                </a:solidFill>
              </a:rPr>
              <a:t> 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</a:rPr>
              <a:t>                    </a:t>
            </a:r>
            <a:r>
              <a:rPr lang="en" sz="1500" u="sng">
                <a:solidFill>
                  <a:srgbClr val="11182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" sz="1500">
                <a:solidFill>
                  <a:srgbClr val="111827"/>
                </a:solidFill>
              </a:rPr>
              <a:t>: A New Benchmark Dataset for Cross-lingual Pre-training, Understanding and Generation)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827"/>
                </a:solidFill>
              </a:rPr>
              <a:t>Presenters: </a:t>
            </a:r>
            <a:r>
              <a:rPr lang="en" sz="1400">
                <a:solidFill>
                  <a:srgbClr val="111827"/>
                </a:solidFill>
              </a:rPr>
              <a:t>WeiLiu, Stephen Guo, Linsey Pang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11827"/>
                </a:solidFill>
              </a:rPr>
              <a:t>Date:                August 14th, 2022</a:t>
            </a:r>
            <a:endParaRPr sz="14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Similarity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Metrics:</a:t>
            </a:r>
            <a:endParaRPr sz="21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Cosine Similarity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Jaccard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Kullback-Leibler divergence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Euclidean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 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Steps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4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179" lvl="1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Load documents and search queries into the R programming environment as list objects. 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Preprocess the data by creating a corpus object with all the documents and query terms, removing stop words, punctuations using tm package.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Creating a term document matrix with tf-idf weight setting available in TermDocumentMatrix() method.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Separate the term document matrix into two parts- one containing all the documents with term weights and other containing all the queries with term weights.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 calculate cosine similarity between each document and each query.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query sort the cosine similarity scores for all the documents and take top-k documents having high scores.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3525" y="20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8100" y="931975"/>
            <a:ext cx="79257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BM25 (Best Match 25)</a:t>
            </a:r>
            <a:r>
              <a:rPr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8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Improves 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upon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TFIDF by treating relevance as a probability problem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Formula: 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5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the number of times of query term qi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 is the number of words in document D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D_avg is the average number of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words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per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and k1 are hyperparameters of BM25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1812763"/>
            <a:ext cx="4572043" cy="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BM25 variables:</a:t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“how many times does the ith query term occur in document D?”. The more times the query term(s) occur a document, the higher its score will be.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Arial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k1 is a variable which helps determine TF(term frequency) saturation . The higher the value, the slower the saturation.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|D|/d_avg : the more terms in the document that does not match input query, the lower the document's score should be.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(bound 0.0 ~ 1.0) : b is bigger, the effects of the document length compared to the average length are more amplified.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771775"/>
            <a:ext cx="3200398" cy="19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78" y="2771775"/>
            <a:ext cx="3252799" cy="1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cxnSp>
        <p:nvCxnSpPr>
          <p:cNvPr id="162" name="Google Shape;162;p27"/>
          <p:cNvCxnSpPr>
            <a:endCxn id="163" idx="1"/>
          </p:cNvCxnSpPr>
          <p:nvPr/>
        </p:nvCxnSpPr>
        <p:spPr>
          <a:xfrm>
            <a:off x="3922244" y="2970338"/>
            <a:ext cx="13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7"/>
          <p:cNvSpPr txBox="1"/>
          <p:nvPr/>
        </p:nvSpPr>
        <p:spPr>
          <a:xfrm>
            <a:off x="1519975" y="443780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Traditional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042325" y="4508775"/>
            <a:ext cx="279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Machine learning </a:t>
            </a:r>
            <a:r>
              <a:rPr lang="en" sz="1700"/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489175" y="463835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Short Introduction to Learning to Rank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975"/>
            <a:ext cx="4419600" cy="230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850" y="1640150"/>
            <a:ext cx="3396073" cy="2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</a:t>
            </a:r>
            <a:r>
              <a:rPr lang="en" sz="2500">
                <a:solidFill>
                  <a:srgbClr val="000000"/>
                </a:solidFill>
              </a:rPr>
              <a:t>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Learning to rank or Machine-learned ranking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 the application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typically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semi-supervised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reinforcement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in the construction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ranking models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retrieval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systems.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data consists of lists of items with some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partial order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specified between items in each list. This order is typically induced by giving a numerical or ordinal score or a binary judgment (e.g. "relevant" or "not relevant") for each item.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goal of constructing the ranking model is to rank new, unseen lists in a similar way to rankings in the training data.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Approaches: pointwise, pairwise, listwise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 functions: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040075" y="1495450"/>
            <a:ext cx="2937600" cy="2586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training set is fed to a recommendation algorithm which produces a recommendation model that can be used to generate new predictions.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evaluate the model a held out test set is fed to the learned model where predictions are generated for each query document pair. 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Predictions with known labels (true value) are then used as an input to the evaluation algorithm to produce evaluation results.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" y="1495450"/>
            <a:ext cx="5202027" cy="3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Relevance </a:t>
            </a:r>
            <a:r>
              <a:rPr lang="en" sz="2500">
                <a:solidFill>
                  <a:srgbClr val="000000"/>
                </a:solidFill>
              </a:rPr>
              <a:t>Performance Metrics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assessments: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Precision: fraction of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docs that are relevant = P(relevant|recommended)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Recall: fraction of relevant docs that are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= P(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|relevant)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Precision = TP/(TP+FP)  = # of recommendations are relevant/# of items are recommended 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 Recall = TP/(TP+FN) = # of recommendations are relevant/# of all possible relevant items 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821450" y="256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{09FAD3BD-27D8-43C3-A235-9CB90ABFFE62}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Relevant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NonRelevant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Not-Recommended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</a:t>
            </a:r>
            <a:r>
              <a:rPr lang="en" sz="2500">
                <a:solidFill>
                  <a:srgbClr val="000000"/>
                </a:solidFill>
              </a:rPr>
              <a:t>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Precision@K (P@K)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Recall@K(R@K)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F1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@K(F@K)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Average Precision (MAP)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Reciprocal Rank (MRR)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Multiple levels of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Normalized Discounted Cumulative Gain (NDCG)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72025" y="3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35950" y="1207850"/>
            <a:ext cx="81678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 @k: precision evaluated only up to the  k-th prediction</a:t>
            </a:r>
            <a:endParaRPr sz="22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25" y="1946525"/>
            <a:ext cx="3809675" cy="5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0" y="2059500"/>
            <a:ext cx="2466525" cy="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829" y="3592075"/>
            <a:ext cx="544250" cy="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800" y="2993800"/>
            <a:ext cx="332054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5541800" y="2713325"/>
            <a:ext cx="3444600" cy="20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Overview of search relevance ranking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Traditional IR models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Machine Learning approaches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Evaluation Metrics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Hands-on Session 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36875" y="426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78100" y="120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Recall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@k: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 evaluated only up to the  k-th prediction</a:t>
            </a:r>
            <a:endParaRPr sz="37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38" y="1661875"/>
            <a:ext cx="5602274" cy="8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25" y="2592075"/>
            <a:ext cx="4770634" cy="2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400" y="3564950"/>
            <a:ext cx="546425" cy="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775" y="3028575"/>
            <a:ext cx="357240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5479775" y="2592075"/>
            <a:ext cx="3572400" cy="209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964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78100" y="10321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@k :</a:t>
            </a:r>
            <a:r>
              <a:rPr lang="en" sz="55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Score ranking only consider the top k prediction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5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AP(Average Precision): average of precision @k </a:t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700" y="1608046"/>
            <a:ext cx="2911250" cy="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5739425" y="2896625"/>
            <a:ext cx="3037500" cy="168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75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149" y="2925650"/>
            <a:ext cx="190952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78100" y="925975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057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Average Precision across multiple queries/rankings; or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it is a simple average of AP over all examples in a validation set.It is a simple average of AP over all examples in a validation set.</a:t>
            </a:r>
            <a:endParaRPr sz="30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0" y="1608050"/>
            <a:ext cx="7030499" cy="19921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537050" y="3759075"/>
            <a:ext cx="23649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3867375"/>
            <a:ext cx="1983575" cy="1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3190425" y="3759075"/>
            <a:ext cx="44424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is macro-averaging: each query counts equally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assumes user is interested in finding many relevant documents for each query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78100" y="1704575"/>
            <a:ext cx="7925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AP (average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how correct of a model’s ranked prediction for a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single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data point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 how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correct a model’s ranked predictions, on average, over a whole validation set. It is computed as mean of AP over all data points in validation set.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595850" y="47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DCG: Discounted Cumulative Gain</a:t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where  reli is the relevance of the document at index i,  reli equals 1 if document i is relevant and 0 otherwise.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One advantage of DCG over other metrics is that it also works if document relevances are a real number. In other words, when each document is not simply relevant/non-relevant , but has a relevance score instead.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Uses graded relevance as a measure of usefulness, or gain, from examining a document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Two assumptions: 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Highly relevant documents are more useful than marginally relevant documents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The lower the ranked position of a relevant document, the less useful it is for the user, since it is less likely to be examined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466" y="1300600"/>
            <a:ext cx="277000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478100" y="1207850"/>
            <a:ext cx="79257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NDCG: Normalized Discounted Cumulative Gain</a:t>
            </a:r>
            <a:endParaRPr sz="498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normalize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the DCG score by the maximum DCG at each threshold 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.Where  IDCG @k is the best possible value for DCG @k, i.e. the value of DCG for the best possible ranking of relevant documents at threshold</a:t>
            </a:r>
            <a:r>
              <a:rPr lang="en" sz="72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00" y="1709349"/>
            <a:ext cx="2258676" cy="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525" y="1608050"/>
            <a:ext cx="3159589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160650"/>
            <a:ext cx="6529999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3359175"/>
            <a:ext cx="35548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100" y="3445975"/>
            <a:ext cx="2490825" cy="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</a:t>
            </a:r>
            <a:endParaRPr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Normalized value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Applicable to compare between queries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Measure a model performance by  average NDCG values for each data point in the validation set.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Metrics: </a:t>
            </a:r>
            <a:r>
              <a:rPr lang="en" sz="140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(Mean Reciprocal Rank) : </a:t>
            </a:r>
            <a:endParaRPr sz="5350">
              <a:solidFill>
                <a:srgbClr val="222222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systems that return a ranked list of answers to queries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single query, the RR: </a:t>
            </a:r>
            <a:r>
              <a:rPr i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reciprocal rank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, where rank is position of the highest-ranked documents in (i.e. 1,2,3,...,rank, N in returned in a query)         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multiple queries , the Mean Reciprocal Rank is the 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all queries’ reciprocal ranks (RR)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MRRs mean relevant results are close to the top of search results </a:t>
            </a:r>
            <a:endParaRPr sz="53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MRRs indicate poorer search quality, with the right answer farther down in the search results.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2051750"/>
            <a:ext cx="71341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0907" r="20901" t="0"/>
          <a:stretch/>
        </p:blipFill>
        <p:spPr>
          <a:xfrm>
            <a:off x="312275" y="308212"/>
            <a:ext cx="2075552" cy="20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6686" r="26691" t="0"/>
          <a:stretch/>
        </p:blipFill>
        <p:spPr>
          <a:xfrm>
            <a:off x="2460239" y="308216"/>
            <a:ext cx="2075556" cy="20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16878" r="16878" t="0"/>
          <a:stretch/>
        </p:blipFill>
        <p:spPr>
          <a:xfrm>
            <a:off x="4608210" y="308216"/>
            <a:ext cx="2075546" cy="200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0" l="20530" r="20524" t="0"/>
          <a:stretch/>
        </p:blipFill>
        <p:spPr>
          <a:xfrm>
            <a:off x="6756171" y="308216"/>
            <a:ext cx="2075556" cy="20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232800" y="4326250"/>
            <a:ext cx="2763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17325" y="2693750"/>
            <a:ext cx="28734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Search Engines</a:t>
            </a:r>
            <a:r>
              <a:rPr lang="en"/>
              <a:t>— Given a textual query, provide ranked list of  web pages results by relevance score.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84950" y="25717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Recommender Systems</a:t>
            </a:r>
            <a:r>
              <a:rPr lang="en" sz="1350"/>
              <a:t>— Given a user profile and purchase history, rank the retrieved candidates items to find personalized products for the user.</a:t>
            </a:r>
            <a:endParaRPr sz="135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419675" y="26251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Question Answering System</a:t>
            </a:r>
            <a:r>
              <a:rPr lang="en" sz="1350"/>
              <a:t> — Given a question, </a:t>
            </a:r>
            <a:r>
              <a:rPr lang="en" sz="1350"/>
              <a:t>retrieve top answers for questions posed in natural language.</a:t>
            </a:r>
            <a:endParaRPr sz="13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2707" r="1945" t="0"/>
          <a:stretch/>
        </p:blipFill>
        <p:spPr>
          <a:xfrm>
            <a:off x="683813" y="1310450"/>
            <a:ext cx="7776374" cy="331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676550" y="9211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QADSM: Microsoft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Query-Ad Matching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970000" y="1018925"/>
            <a:ext cx="4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size: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1078525" y="168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{09FAD3BD-27D8-43C3-A235-9CB90ABFFE62}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Hands-on session</a:t>
            </a:r>
            <a:endParaRPr sz="3200"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949975" y="1061725"/>
            <a:ext cx="7925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Tutorial website:</a:t>
            </a:r>
            <a:r>
              <a:rPr lang="en"/>
              <a:t>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Link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XGLUE: A New Benchmark Dataset for Cross-lingual Pre-training, Understanding and Generation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Download: 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XGLUE  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1500"/>
              <a:t> 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Colab: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Vector Space Model: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BM25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480125" y="243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Thank you! </a:t>
            </a:r>
            <a:endParaRPr sz="3200"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53950" y="52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Information Retrieval  System-IR system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5395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Given a query (q) and a collections (d) of documents,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relevance ranking algorithms /models determine how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relevant each document is for the given query. </a:t>
            </a:r>
            <a:r>
              <a:rPr lang="en" sz="1600"/>
              <a:t>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each input x = (q, d)  where q is a query and d is a document;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f(x) is relevance score function for each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25" y="1270375"/>
            <a:ext cx="2487961" cy="32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00" y="2917375"/>
            <a:ext cx="4014650" cy="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IR Ranking Algorithms </a:t>
            </a:r>
            <a:endParaRPr sz="3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Probabilistic IR: BIM(the binary independence model), BM25</a:t>
            </a:r>
            <a:endParaRPr sz="17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 to Rank (machine learning approaches)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-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49975" y="1397850"/>
            <a:ext cx="39813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625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vector space model? </a:t>
            </a:r>
            <a:endParaRPr b="1"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a vector embedding (e.g. using TF-IDF, Word2Vec, Doc2Vec, BERT etc ) for each query and document, and then compute the relevance score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= 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q, d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 the cosine similarity between the vectors embeddings of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350" y="1397850"/>
            <a:ext cx="2216117" cy="32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Georgia"/>
              <a:buAutoNum type="arabicPeriod"/>
            </a:pPr>
            <a:r>
              <a:rPr b="1" lang="en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Statement:</a:t>
            </a:r>
            <a:endParaRPr b="1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Given a set of points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vector space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a query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∈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M, 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find the closest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all documents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the query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distance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Sort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ascending order- providing indices of most similar documents in S 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top-k of S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7065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Demo: (TF-IDF vector feature)</a:t>
            </a:r>
            <a:endParaRPr b="1" sz="15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TF= term frequency is the number of times a term occurs in a document</a:t>
            </a:r>
            <a:endParaRPr sz="1529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IDF= inverse of the document frequency, given as : IDF= log(N/df),  where df is the document frequency-number of documents containing a term</a:t>
            </a:r>
            <a:endParaRPr b="1" sz="206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instance: total number of documents =2 ; TF matrix and IDF matrix  are given: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643100" y="29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{09FAD3BD-27D8-43C3-A235-9CB90ABFFE62}</a:tableStyleId>
              </a:tblPr>
              <a:tblGrid>
                <a:gridCol w="926775"/>
                <a:gridCol w="926775"/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Terms/Docs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6024600" y="28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{09FAD3BD-27D8-43C3-A235-9CB90ABFFE62}</a:tableStyleId>
              </a:tblPr>
              <a:tblGrid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IDF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84625" y="163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TF-IDF matrix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284625" y="15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{09FAD3BD-27D8-43C3-A235-9CB90ABFFE62}</a:tableStyleId>
              </a:tblPr>
              <a:tblGrid>
                <a:gridCol w="1489950"/>
                <a:gridCol w="1489950"/>
                <a:gridCol w="1489950"/>
                <a:gridCol w="1489950"/>
              </a:tblGrid>
              <a:tr h="356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TF-IDF Matrix 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Term/Docs 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