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Libre Franklin"/>
      <p:regular r:id="rId34"/>
      <p:bold r:id="rId35"/>
      <p:italic r:id="rId36"/>
      <p:boldItalic r:id="rId37"/>
    </p:embeddedFont>
    <p:embeddedFont>
      <p:font typeface="Mulish"/>
      <p:regular r:id="rId38"/>
      <p:bold r:id="rId39"/>
      <p:italic r:id="rId40"/>
      <p:boldItalic r:id="rId41"/>
    </p:embeddedFont>
    <p:embeddedFont>
      <p:font typeface="PT Sans Narrow"/>
      <p:regular r:id="rId42"/>
      <p:bold r:id="rId43"/>
    </p:embeddedFont>
    <p:embeddedFont>
      <p:font typeface="Quattrocento Sans"/>
      <p:regular r:id="rId44"/>
      <p:bold r:id="rId45"/>
      <p:italic r:id="rId46"/>
      <p:boldItalic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ulish-italic.fntdata"/><Relationship Id="rId42" Type="http://schemas.openxmlformats.org/officeDocument/2006/relationships/font" Target="fonts/PTSansNarrow-regular.fntdata"/><Relationship Id="rId41" Type="http://schemas.openxmlformats.org/officeDocument/2006/relationships/font" Target="fonts/Mulish-boldItalic.fntdata"/><Relationship Id="rId44" Type="http://schemas.openxmlformats.org/officeDocument/2006/relationships/font" Target="fonts/QuattrocentoSans-regular.fntdata"/><Relationship Id="rId43" Type="http://schemas.openxmlformats.org/officeDocument/2006/relationships/font" Target="fonts/PTSansNarrow-bold.fntdata"/><Relationship Id="rId46" Type="http://schemas.openxmlformats.org/officeDocument/2006/relationships/font" Target="fonts/QuattrocentoSans-italic.fntdata"/><Relationship Id="rId45" Type="http://schemas.openxmlformats.org/officeDocument/2006/relationships/font" Target="fonts/Quattrocento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regular.fntdata"/><Relationship Id="rId47" Type="http://schemas.openxmlformats.org/officeDocument/2006/relationships/font" Target="fonts/QuattrocentoSans-boldItalic.fntdata"/><Relationship Id="rId49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33" Type="http://schemas.openxmlformats.org/officeDocument/2006/relationships/font" Target="fonts/Roboto-boldItalic.fntdata"/><Relationship Id="rId32" Type="http://schemas.openxmlformats.org/officeDocument/2006/relationships/font" Target="fonts/Roboto-italic.fntdata"/><Relationship Id="rId35" Type="http://schemas.openxmlformats.org/officeDocument/2006/relationships/font" Target="fonts/LibreFranklin-bold.fntdata"/><Relationship Id="rId34" Type="http://schemas.openxmlformats.org/officeDocument/2006/relationships/font" Target="fonts/LibreFranklin-regular.fntdata"/><Relationship Id="rId37" Type="http://schemas.openxmlformats.org/officeDocument/2006/relationships/font" Target="fonts/LibreFranklin-boldItalic.fntdata"/><Relationship Id="rId36" Type="http://schemas.openxmlformats.org/officeDocument/2006/relationships/font" Target="fonts/LibreFranklin-italic.fntdata"/><Relationship Id="rId39" Type="http://schemas.openxmlformats.org/officeDocument/2006/relationships/font" Target="fonts/Mulish-bold.fntdata"/><Relationship Id="rId38" Type="http://schemas.openxmlformats.org/officeDocument/2006/relationships/font" Target="fonts/Mulish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floydhub.com/knowledge-distillation/" TargetMode="External"/><Relationship Id="rId3" Type="http://schemas.openxmlformats.org/officeDocument/2006/relationships/hyperlink" Target="https://arxiv.org/pdf/1503.02531.pdf" TargetMode="External"/><Relationship Id="rId4" Type="http://schemas.openxmlformats.org/officeDocument/2006/relationships/hyperlink" Target="https://assets.amazon.science/6c/42/3c54a2d345a5938cc71f91f68a06/towards-automated-distillation-a-systematic-study-of-knowledge-distillation-in-natural-language-processing.pdf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eurips2021-nlp.github.io/" TargetMode="External"/><Relationship Id="rId3" Type="http://schemas.openxmlformats.org/officeDocument/2006/relationships/hyperlink" Target="about:blank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eptune.ai/blog/knowledge-distillation" TargetMode="External"/><Relationship Id="rId3" Type="http://schemas.openxmlformats.org/officeDocument/2006/relationships/hyperlink" Target="https://arxiv.org/pdf/2006.05525.pdf" TargetMode="External"/><Relationship Id="rId4" Type="http://schemas.openxmlformats.org/officeDocument/2006/relationships/hyperlink" Target="https://www.ncbi.nlm.nih.gov/pmc/articles/PMC8053015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u="sng">
                <a:solidFill>
                  <a:schemeClr val="hlink"/>
                </a:solidFill>
                <a:hlinkClick r:id="rId2"/>
              </a:rPr>
              <a:t>Distilling knowledge from Neural Networks to build smaller and faster models (floydhub.com)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as explained by the paper </a:t>
            </a:r>
            <a:r>
              <a:rPr b="0" i="0" lang="en-US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Distilling the Knowledge in a Neural Network</a:t>
            </a: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, as </a:t>
            </a:r>
            <a:r>
              <a:rPr b="0" i="0" lang="en-US">
                <a:solidFill>
                  <a:srgbClr val="35373A"/>
                </a:solidFill>
                <a:latin typeface="Arial"/>
                <a:ea typeface="Arial"/>
                <a:cs typeface="Arial"/>
                <a:sym typeface="Arial"/>
              </a:rPr>
              <a:t>TT</a:t>
            </a: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 becomes larger the Kullback–Leibler divergence becomes more and more similar to applying MSE Loss to the raw scores. 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>
              <a:solidFill>
                <a:srgbClr val="35373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towards-automated-distillation-a-systematic-study-of-knowledge-distillation-in-natural-language-processing.pdf (amazon.science)</a:t>
            </a:r>
            <a:endParaRPr b="0" i="0">
              <a:solidFill>
                <a:srgbClr val="35373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f. [10] compared Kullback-Leibler divergence and mean squared error objectives in KD for image classification models, finding that the mean squared error performs better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u="sng">
                <a:solidFill>
                  <a:schemeClr val="hlink"/>
                </a:solidFill>
                <a:hlinkClick r:id="rId2"/>
              </a:rPr>
              <a:t>ENLSP NeurIPS Workshop 2021 | ENLSP highlights some fundamental problems in NLP and speech processing related to efficiency of the models, training and inference for the general ML and DL communities. (neurips2021-nlp.github.io)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0" i="0" lang="en-US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Efficient KD for NLP and speech, efficient intermediate layer distillation, and teacher-free distillation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0" i="0" lang="en-US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Improving KD for large classification problems (e.g., text generation and machine translation with a very large number of output classes)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0" i="0" lang="en-US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Theory of KD (e.g., how does KD work?)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6229-Article Text-9454-1-10-20200516.pdf</a:t>
            </a:r>
            <a:r>
              <a:rPr lang="en-US"/>
              <a:t> </a:t>
            </a:r>
            <a:r>
              <a:rPr b="1" i="0" lang="en-US">
                <a:latin typeface="Arial"/>
                <a:ea typeface="Arial"/>
                <a:cs typeface="Arial"/>
                <a:sym typeface="Arial"/>
              </a:rPr>
              <a:t>Knowledge Distillation from Internal Representations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br>
              <a:rPr b="0" i="0" lang="en-US">
                <a:latin typeface="Arial"/>
                <a:ea typeface="Arial"/>
                <a:cs typeface="Arial"/>
                <a:sym typeface="Arial"/>
              </a:rPr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ANN: Approximate Nearest Neighbor</a:t>
            </a:r>
            <a:endParaRPr/>
          </a:p>
        </p:txBody>
      </p:sp>
      <p:sp>
        <p:nvSpPr>
          <p:cNvPr id="412" name="Google Shape;412;p2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u="sng">
                <a:solidFill>
                  <a:schemeClr val="hlink"/>
                </a:solidFill>
                <a:hlinkClick r:id="rId2"/>
              </a:rPr>
              <a:t>Knowledge Distillation: Principles, Algorithms, Applications - neptune.ai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2006.05525.pdf (arxiv.org)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Knowledge distillation in deep learning and its applications - PMC (nih.gov)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2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6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6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2" name="Google Shape;32;p6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33" name="Google Shape;33;p6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6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" name="Google Shape;35;p6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36" name="Google Shape;36;p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" name="Google Shape;37;p6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8" name="Google Shape;38;p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39" name="Google Shape;39;p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0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10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lranking.github.io/dlrr/" TargetMode="External"/><Relationship Id="rId4" Type="http://schemas.openxmlformats.org/officeDocument/2006/relationships/hyperlink" Target="https://dlranking.github.io/dlrr/" TargetMode="External"/><Relationship Id="rId5" Type="http://schemas.openxmlformats.org/officeDocument/2006/relationships/hyperlink" Target="https://huggingface.co/datasets/xglue" TargetMode="External"/><Relationship Id="rId6" Type="http://schemas.openxmlformats.org/officeDocument/2006/relationships/hyperlink" Target="https://huggingface.co/datasets/xglue#additional-informatio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Relationship Id="rId4" Type="http://schemas.openxmlformats.org/officeDocument/2006/relationships/hyperlink" Target="https://arxiv.org/abs/1901.10710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29.png"/><Relationship Id="rId6" Type="http://schemas.openxmlformats.org/officeDocument/2006/relationships/image" Target="../media/image25.png"/><Relationship Id="rId7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huggingface.co/datasets/xglu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en.wikipedia.org/wiki/Maximum_likelihood_estimatio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lexnim.com/images/coding_projects/CP_KD_7.jpg" TargetMode="External"/><Relationship Id="rId4" Type="http://schemas.openxmlformats.org/officeDocument/2006/relationships/image" Target="../media/image31.jpg"/><Relationship Id="rId5" Type="http://schemas.openxmlformats.org/officeDocument/2006/relationships/hyperlink" Target="https://alexnim.com/coding-projects-knowledge-distillation.html" TargetMode="External"/><Relationship Id="rId6" Type="http://schemas.openxmlformats.org/officeDocument/2006/relationships/image" Target="../media/image3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gluebenchmark.com/leaderboard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n-US" sz="2500">
                <a:solidFill>
                  <a:srgbClr val="000000"/>
                </a:solidFill>
              </a:rPr>
              <a:t>Introduction to Search Relevance Ranking- Session III – Knowedge Distillation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 cap="flat" cmpd="sng" w="9525">
            <a:solidFill>
              <a:srgbClr val="1118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Tutorial Link:</a:t>
            </a:r>
            <a:r>
              <a:rPr lang="en-US">
                <a:solidFill>
                  <a:srgbClr val="111827"/>
                </a:solidFill>
              </a:rPr>
              <a:t> </a:t>
            </a:r>
            <a:r>
              <a:rPr lang="en-US" u="sng">
                <a:solidFill>
                  <a:srgbClr val="11182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https://dlranking.github.io/dlrr/</a:t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92000"/>
              <a:buNone/>
            </a:pPr>
            <a:r>
              <a:rPr lang="en-US" sz="1500">
                <a:solidFill>
                  <a:srgbClr val="111827"/>
                </a:solidFill>
                <a:highlight>
                  <a:srgbClr val="FFFF00"/>
                </a:highlight>
              </a:rPr>
              <a:t>Data source:  </a:t>
            </a:r>
            <a:r>
              <a:rPr lang="en-US" sz="1500" u="sng">
                <a:solidFill>
                  <a:srgbClr val="111827"/>
                </a:solidFill>
                <a:highlight>
                  <a:srgbClr val="FFFF00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https://huggingface.co/datasets/xglue</a:t>
            </a:r>
            <a:r>
              <a:rPr lang="en-US" sz="1500">
                <a:solidFill>
                  <a:srgbClr val="111827"/>
                </a:solidFill>
                <a:highlight>
                  <a:srgbClr val="FFFF00"/>
                </a:highlight>
              </a:rPr>
              <a:t> </a:t>
            </a:r>
            <a:endParaRPr>
              <a:solidFill>
                <a:srgbClr val="111827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rPr lang="en-US">
                <a:solidFill>
                  <a:srgbClr val="111827"/>
                </a:solidFill>
                <a:highlight>
                  <a:srgbClr val="FFFF00"/>
                </a:highlight>
              </a:rPr>
              <a:t>                    </a:t>
            </a:r>
            <a:r>
              <a:rPr lang="en-US" sz="1500" u="sng">
                <a:solidFill>
                  <a:srgbClr val="111827"/>
                </a:solidFill>
                <a:highlight>
                  <a:srgbClr val="FFFF00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XGLUE</a:t>
            </a:r>
            <a:r>
              <a:rPr lang="en-US" sz="1500">
                <a:solidFill>
                  <a:srgbClr val="111827"/>
                </a:solidFill>
                <a:highlight>
                  <a:srgbClr val="FFFF00"/>
                </a:highlight>
              </a:rPr>
              <a:t>: A New Benchmark Dataset for Cross-lingual Pre-training, Understanding and Generation)</a:t>
            </a:r>
            <a:endParaRPr>
              <a:solidFill>
                <a:srgbClr val="111827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05714"/>
              <a:buNone/>
            </a:pPr>
            <a:r>
              <a:rPr lang="en-US" sz="1400">
                <a:solidFill>
                  <a:srgbClr val="111827"/>
                </a:solidFill>
              </a:rPr>
              <a:t>Presenters: Xue Li, Keng-hao Chang</a:t>
            </a:r>
            <a:endParaRPr sz="1400">
              <a:solidFill>
                <a:srgbClr val="11182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205714"/>
              <a:buNone/>
            </a:pPr>
            <a:r>
              <a:rPr lang="en-US" sz="1400">
                <a:solidFill>
                  <a:srgbClr val="111827"/>
                </a:solidFill>
              </a:rPr>
              <a:t>Date:                August 14th, 2022</a:t>
            </a:r>
            <a:endParaRPr sz="1400">
              <a:solidFill>
                <a:srgbClr val="11182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n-US"/>
              <a:t>Case study: Knowledge Distillation from Internal Representations</a:t>
            </a:r>
            <a:br>
              <a:rPr lang="en-US"/>
            </a:br>
            <a:endParaRPr/>
          </a:p>
        </p:txBody>
      </p:sp>
      <p:sp>
        <p:nvSpPr>
          <p:cNvPr id="220" name="Google Shape;220;p2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22" name="Google Shape;22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2592" y="1115693"/>
            <a:ext cx="3186136" cy="3233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232" y="1593540"/>
            <a:ext cx="3262336" cy="2647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Offline distillation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Online distillation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Both teacher and student are updated simutaneously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Self distillation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Residual learning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37" name="Google Shape;23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2995" y="1266175"/>
            <a:ext cx="4105305" cy="2967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Case study: search relevance ranking at Microsoft Ads</a:t>
            </a:r>
            <a:endParaRPr/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125596" y="1260126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Point-wise relevance score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Used as externality in ranking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pDefect = 1-Relevance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Bid * pClick – w*pDefect 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A screenshot of a social media post&#10;&#10;Description automatically generated" id="244" name="Google Shape;2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8602" y="1152425"/>
            <a:ext cx="5135398" cy="37360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26"/>
          <p:cNvGrpSpPr/>
          <p:nvPr/>
        </p:nvGrpSpPr>
        <p:grpSpPr>
          <a:xfrm>
            <a:off x="2651931" y="2380846"/>
            <a:ext cx="4255403" cy="1550502"/>
            <a:chOff x="2317191" y="2576226"/>
            <a:chExt cx="5673871" cy="2067336"/>
          </a:xfrm>
        </p:grpSpPr>
        <p:cxnSp>
          <p:nvCxnSpPr>
            <p:cNvPr id="246" name="Google Shape;246;p26"/>
            <p:cNvCxnSpPr/>
            <p:nvPr/>
          </p:nvCxnSpPr>
          <p:spPr>
            <a:xfrm>
              <a:off x="4110184" y="2576226"/>
              <a:ext cx="0" cy="2067336"/>
            </a:xfrm>
            <a:prstGeom prst="straightConnector1">
              <a:avLst/>
            </a:prstGeom>
            <a:noFill/>
            <a:ln cap="flat" cmpd="sng" w="22225">
              <a:solidFill>
                <a:srgbClr val="F4623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7" name="Google Shape;247;p26"/>
            <p:cNvSpPr/>
            <p:nvPr/>
          </p:nvSpPr>
          <p:spPr>
            <a:xfrm>
              <a:off x="2317191" y="3387259"/>
              <a:ext cx="1550503" cy="310101"/>
            </a:xfrm>
            <a:prstGeom prst="roundRect">
              <a:avLst>
                <a:gd fmla="val 16667" name="adj"/>
              </a:avLst>
            </a:prstGeom>
            <a:solidFill>
              <a:srgbClr val="F462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Ads #1</a:t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4126085" y="2576226"/>
              <a:ext cx="3864977" cy="2067336"/>
            </a:xfrm>
            <a:prstGeom prst="rect">
              <a:avLst/>
            </a:prstGeom>
            <a:solidFill>
              <a:schemeClr val="accent3">
                <a:alpha val="1882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26"/>
          <p:cNvGrpSpPr/>
          <p:nvPr/>
        </p:nvGrpSpPr>
        <p:grpSpPr>
          <a:xfrm>
            <a:off x="2651930" y="4013342"/>
            <a:ext cx="4255398" cy="323520"/>
            <a:chOff x="2317191" y="4752888"/>
            <a:chExt cx="5673864" cy="431360"/>
          </a:xfrm>
        </p:grpSpPr>
        <p:cxnSp>
          <p:nvCxnSpPr>
            <p:cNvPr id="250" name="Google Shape;250;p26"/>
            <p:cNvCxnSpPr/>
            <p:nvPr/>
          </p:nvCxnSpPr>
          <p:spPr>
            <a:xfrm>
              <a:off x="4110184" y="4756203"/>
              <a:ext cx="0" cy="428045"/>
            </a:xfrm>
            <a:prstGeom prst="straightConnector1">
              <a:avLst/>
            </a:prstGeom>
            <a:noFill/>
            <a:ln cap="flat" cmpd="sng" w="22225">
              <a:solidFill>
                <a:srgbClr val="F4623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1" name="Google Shape;251;p26"/>
            <p:cNvSpPr/>
            <p:nvPr/>
          </p:nvSpPr>
          <p:spPr>
            <a:xfrm>
              <a:off x="2317191" y="4815175"/>
              <a:ext cx="1550503" cy="310101"/>
            </a:xfrm>
            <a:prstGeom prst="roundRect">
              <a:avLst>
                <a:gd fmla="val 16667" name="adj"/>
              </a:avLst>
            </a:prstGeom>
            <a:solidFill>
              <a:srgbClr val="F462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Ads #2</a:t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094282" y="4752888"/>
              <a:ext cx="3896773" cy="428045"/>
            </a:xfrm>
            <a:prstGeom prst="rect">
              <a:avLst/>
            </a:prstGeom>
            <a:solidFill>
              <a:schemeClr val="accent3">
                <a:alpha val="1882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26"/>
          <p:cNvGrpSpPr/>
          <p:nvPr/>
        </p:nvGrpSpPr>
        <p:grpSpPr>
          <a:xfrm>
            <a:off x="2651930" y="4434260"/>
            <a:ext cx="4255398" cy="380673"/>
            <a:chOff x="2317191" y="5314112"/>
            <a:chExt cx="5673864" cy="507564"/>
          </a:xfrm>
        </p:grpSpPr>
        <p:cxnSp>
          <p:nvCxnSpPr>
            <p:cNvPr id="254" name="Google Shape;254;p26"/>
            <p:cNvCxnSpPr/>
            <p:nvPr/>
          </p:nvCxnSpPr>
          <p:spPr>
            <a:xfrm>
              <a:off x="4110184" y="5314112"/>
              <a:ext cx="0" cy="507564"/>
            </a:xfrm>
            <a:prstGeom prst="straightConnector1">
              <a:avLst/>
            </a:prstGeom>
            <a:noFill/>
            <a:ln cap="flat" cmpd="sng" w="22225">
              <a:solidFill>
                <a:srgbClr val="F4623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5" name="Google Shape;255;p26"/>
            <p:cNvSpPr/>
            <p:nvPr/>
          </p:nvSpPr>
          <p:spPr>
            <a:xfrm>
              <a:off x="2317191" y="5428750"/>
              <a:ext cx="1550503" cy="310101"/>
            </a:xfrm>
            <a:prstGeom prst="roundRect">
              <a:avLst>
                <a:gd fmla="val 16667" name="adj"/>
              </a:avLst>
            </a:prstGeom>
            <a:solidFill>
              <a:srgbClr val="F462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Ads #3</a:t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4126085" y="5314112"/>
              <a:ext cx="3864970" cy="507563"/>
            </a:xfrm>
            <a:prstGeom prst="rect">
              <a:avLst/>
            </a:prstGeom>
            <a:solidFill>
              <a:schemeClr val="accent3">
                <a:alpha val="1882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" name="Google Shape;257;p26"/>
          <p:cNvGrpSpPr/>
          <p:nvPr/>
        </p:nvGrpSpPr>
        <p:grpSpPr>
          <a:xfrm>
            <a:off x="7199543" y="2175597"/>
            <a:ext cx="3135927" cy="2639336"/>
            <a:chOff x="7593495" y="2302561"/>
            <a:chExt cx="4181236" cy="3519114"/>
          </a:xfrm>
        </p:grpSpPr>
        <p:sp>
          <p:nvSpPr>
            <p:cNvPr id="258" name="Google Shape;258;p26"/>
            <p:cNvSpPr/>
            <p:nvPr/>
          </p:nvSpPr>
          <p:spPr>
            <a:xfrm>
              <a:off x="10186103" y="3907068"/>
              <a:ext cx="1588628" cy="310101"/>
            </a:xfrm>
            <a:prstGeom prst="roundRect">
              <a:avLst>
                <a:gd fmla="val 16667" name="adj"/>
              </a:avLst>
            </a:prstGeom>
            <a:solidFill>
              <a:srgbClr val="F462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Product Ads</a:t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7593495" y="2302561"/>
              <a:ext cx="2425148" cy="3519114"/>
            </a:xfrm>
            <a:prstGeom prst="rect">
              <a:avLst/>
            </a:prstGeom>
            <a:solidFill>
              <a:schemeClr val="accent3">
                <a:alpha val="1882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0" name="Google Shape;260;p26"/>
            <p:cNvCxnSpPr/>
            <p:nvPr/>
          </p:nvCxnSpPr>
          <p:spPr>
            <a:xfrm>
              <a:off x="10027283" y="2302561"/>
              <a:ext cx="0" cy="3519114"/>
            </a:xfrm>
            <a:prstGeom prst="straightConnector1">
              <a:avLst/>
            </a:prstGeom>
            <a:noFill/>
            <a:ln cap="flat" cmpd="sng" w="22225">
              <a:solidFill>
                <a:srgbClr val="F4623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Choice of student model </a:t>
            </a:r>
            <a:endParaRPr/>
          </a:p>
        </p:txBody>
      </p:sp>
      <p:sp>
        <p:nvSpPr>
          <p:cNvPr id="266" name="Google Shape;266;p27"/>
          <p:cNvSpPr txBox="1"/>
          <p:nvPr>
            <p:ph idx="1" type="body"/>
          </p:nvPr>
        </p:nvSpPr>
        <p:spPr>
          <a:xfrm>
            <a:off x="311700" y="1266325"/>
            <a:ext cx="4088295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Two tower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CDSSM, TwinBert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Doc embedding is offline computed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BERT-like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cannot support fast compute, latency prohibitive.</a:t>
            </a:r>
            <a:endParaRPr/>
          </a:p>
        </p:txBody>
      </p:sp>
      <p:pic>
        <p:nvPicPr>
          <p:cNvPr descr="A close up of a device&#10;&#10;Description automatically generated" id="267" name="Google Shape;2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2566" y="445025"/>
            <a:ext cx="3662730" cy="19687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text on a white background&#10;&#10;Description automatically generated" id="268" name="Google Shape;26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4006" y="2859516"/>
            <a:ext cx="3662730" cy="187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Knowledge distillation for search Relevance</a:t>
            </a:r>
            <a:endParaRPr/>
          </a:p>
        </p:txBody>
      </p:sp>
      <p:sp>
        <p:nvSpPr>
          <p:cNvPr id="274" name="Google Shape;274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275" name="Google Shape;275;p28"/>
          <p:cNvGrpSpPr/>
          <p:nvPr/>
        </p:nvGrpSpPr>
        <p:grpSpPr>
          <a:xfrm>
            <a:off x="1649612" y="1940953"/>
            <a:ext cx="3265875" cy="704250"/>
            <a:chOff x="2199483" y="2587936"/>
            <a:chExt cx="4354500" cy="939000"/>
          </a:xfrm>
        </p:grpSpPr>
        <p:cxnSp>
          <p:nvCxnSpPr>
            <p:cNvPr id="276" name="Google Shape;276;p28"/>
            <p:cNvCxnSpPr>
              <a:stCxn id="277" idx="2"/>
              <a:endCxn id="278" idx="0"/>
            </p:cNvCxnSpPr>
            <p:nvPr/>
          </p:nvCxnSpPr>
          <p:spPr>
            <a:xfrm rot="5400000">
              <a:off x="3907233" y="880186"/>
              <a:ext cx="939000" cy="4354500"/>
            </a:xfrm>
            <a:prstGeom prst="curvedConnector3">
              <a:avLst>
                <a:gd fmla="val 158541" name="adj1"/>
              </a:avLst>
            </a:prstGeom>
            <a:noFill/>
            <a:ln cap="flat" cmpd="sng" w="19050">
              <a:solidFill>
                <a:srgbClr val="D7545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9" name="Google Shape;279;p28"/>
            <p:cNvCxnSpPr>
              <a:stCxn id="277" idx="2"/>
              <a:endCxn id="280" idx="0"/>
            </p:cNvCxnSpPr>
            <p:nvPr/>
          </p:nvCxnSpPr>
          <p:spPr>
            <a:xfrm rot="5400000">
              <a:off x="5740683" y="2711536"/>
              <a:ext cx="936900" cy="689700"/>
            </a:xfrm>
            <a:prstGeom prst="curvedConnector3">
              <a:avLst>
                <a:gd fmla="val 158731" name="adj1"/>
              </a:avLst>
            </a:prstGeom>
            <a:noFill/>
            <a:ln cap="flat" cmpd="sng" w="19050">
              <a:solidFill>
                <a:srgbClr val="D7545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281" name="Google Shape;281;p28"/>
          <p:cNvCxnSpPr>
            <a:stCxn id="282" idx="2"/>
          </p:cNvCxnSpPr>
          <p:nvPr/>
        </p:nvCxnSpPr>
        <p:spPr>
          <a:xfrm rot="5400000">
            <a:off x="1736545" y="3139969"/>
            <a:ext cx="624900" cy="519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3" name="Google Shape;283;p28"/>
          <p:cNvCxnSpPr>
            <a:stCxn id="284" idx="2"/>
          </p:cNvCxnSpPr>
          <p:nvPr/>
        </p:nvCxnSpPr>
        <p:spPr>
          <a:xfrm rot="5400000">
            <a:off x="4731864" y="3277523"/>
            <a:ext cx="648900" cy="261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5" name="Google Shape;285;p28"/>
          <p:cNvSpPr/>
          <p:nvPr/>
        </p:nvSpPr>
        <p:spPr>
          <a:xfrm>
            <a:off x="3224752" y="3908594"/>
            <a:ext cx="248945" cy="253164"/>
          </a:xfrm>
          <a:prstGeom prst="notched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6" name="Google Shape;286;p28"/>
          <p:cNvGrpSpPr/>
          <p:nvPr/>
        </p:nvGrpSpPr>
        <p:grpSpPr>
          <a:xfrm>
            <a:off x="683965" y="2333983"/>
            <a:ext cx="5277515" cy="1067165"/>
            <a:chOff x="911954" y="3111979"/>
            <a:chExt cx="7036686" cy="1422887"/>
          </a:xfrm>
        </p:grpSpPr>
        <p:grpSp>
          <p:nvGrpSpPr>
            <p:cNvPr id="287" name="Google Shape;287;p28"/>
            <p:cNvGrpSpPr/>
            <p:nvPr/>
          </p:nvGrpSpPr>
          <p:grpSpPr>
            <a:xfrm>
              <a:off x="1108723" y="3275586"/>
              <a:ext cx="910509" cy="847134"/>
              <a:chOff x="2572591" y="3380419"/>
              <a:chExt cx="966378" cy="847134"/>
            </a:xfrm>
          </p:grpSpPr>
          <p:sp>
            <p:nvSpPr>
              <p:cNvPr id="288" name="Google Shape;288;p28"/>
              <p:cNvSpPr/>
              <p:nvPr/>
            </p:nvSpPr>
            <p:spPr>
              <a:xfrm>
                <a:off x="2572591" y="3380419"/>
                <a:ext cx="966378" cy="836246"/>
              </a:xfrm>
              <a:prstGeom prst="flowChartProcess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ad&gt;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ad&gt;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ad&gt;</a:t>
                </a:r>
                <a:endParaRPr/>
              </a:p>
            </p:txBody>
          </p:sp>
          <p:sp>
            <p:nvSpPr>
              <p:cNvPr id="289" name="Google Shape;289;p28"/>
              <p:cNvSpPr txBox="1"/>
              <p:nvPr/>
            </p:nvSpPr>
            <p:spPr>
              <a:xfrm rot="5400000">
                <a:off x="2901294" y="3819838"/>
                <a:ext cx="390770" cy="424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75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/>
              </a:p>
            </p:txBody>
          </p:sp>
        </p:grpSp>
        <p:grpSp>
          <p:nvGrpSpPr>
            <p:cNvPr id="290" name="Google Shape;290;p28"/>
            <p:cNvGrpSpPr/>
            <p:nvPr/>
          </p:nvGrpSpPr>
          <p:grpSpPr>
            <a:xfrm>
              <a:off x="2379071" y="3279981"/>
              <a:ext cx="1398246" cy="836246"/>
              <a:chOff x="1698193" y="3380419"/>
              <a:chExt cx="750912" cy="836246"/>
            </a:xfrm>
          </p:grpSpPr>
          <p:sp>
            <p:nvSpPr>
              <p:cNvPr id="282" name="Google Shape;282;p28"/>
              <p:cNvSpPr/>
              <p:nvPr/>
            </p:nvSpPr>
            <p:spPr>
              <a:xfrm>
                <a:off x="1698193" y="3380419"/>
                <a:ext cx="750912" cy="836246"/>
              </a:xfrm>
              <a:prstGeom prst="flowChartProcess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ED7D3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score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ED7D3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score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ED7D3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score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</p:txBody>
          </p:sp>
          <p:sp>
            <p:nvSpPr>
              <p:cNvPr id="291" name="Google Shape;291;p28"/>
              <p:cNvSpPr txBox="1"/>
              <p:nvPr/>
            </p:nvSpPr>
            <p:spPr>
              <a:xfrm rot="5400000">
                <a:off x="1874255" y="3898895"/>
                <a:ext cx="390770" cy="214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75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/>
              </a:p>
            </p:txBody>
          </p:sp>
        </p:grpSp>
        <p:sp>
          <p:nvSpPr>
            <p:cNvPr id="292" name="Google Shape;292;p28"/>
            <p:cNvSpPr txBox="1"/>
            <p:nvPr/>
          </p:nvSpPr>
          <p:spPr>
            <a:xfrm>
              <a:off x="3043328" y="4196311"/>
              <a:ext cx="3229377" cy="338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Step 2: score unlabeled and labeled data</a:t>
              </a:r>
              <a:endParaRPr/>
            </a:p>
          </p:txBody>
        </p:sp>
        <p:grpSp>
          <p:nvGrpSpPr>
            <p:cNvPr id="293" name="Google Shape;293;p28"/>
            <p:cNvGrpSpPr/>
            <p:nvPr/>
          </p:nvGrpSpPr>
          <p:grpSpPr>
            <a:xfrm>
              <a:off x="4267114" y="3275586"/>
              <a:ext cx="1398246" cy="847134"/>
              <a:chOff x="2572590" y="3380419"/>
              <a:chExt cx="1398245" cy="847134"/>
            </a:xfrm>
          </p:grpSpPr>
          <p:sp>
            <p:nvSpPr>
              <p:cNvPr id="294" name="Google Shape;294;p28"/>
              <p:cNvSpPr/>
              <p:nvPr/>
            </p:nvSpPr>
            <p:spPr>
              <a:xfrm>
                <a:off x="2572590" y="3380419"/>
                <a:ext cx="1398245" cy="836246"/>
              </a:xfrm>
              <a:prstGeom prst="flowChartProcess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70AD4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label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70AD4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label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70AD4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label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</p:txBody>
          </p:sp>
          <p:sp>
            <p:nvSpPr>
              <p:cNvPr id="295" name="Google Shape;295;p28"/>
              <p:cNvSpPr txBox="1"/>
              <p:nvPr/>
            </p:nvSpPr>
            <p:spPr>
              <a:xfrm rot="5400000">
                <a:off x="3114818" y="3832114"/>
                <a:ext cx="390770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75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/>
              </a:p>
            </p:txBody>
          </p:sp>
        </p:grpSp>
        <p:grpSp>
          <p:nvGrpSpPr>
            <p:cNvPr id="296" name="Google Shape;296;p28"/>
            <p:cNvGrpSpPr/>
            <p:nvPr/>
          </p:nvGrpSpPr>
          <p:grpSpPr>
            <a:xfrm>
              <a:off x="6055799" y="3275586"/>
              <a:ext cx="1720706" cy="836590"/>
              <a:chOff x="1698193" y="3380419"/>
              <a:chExt cx="748151" cy="836590"/>
            </a:xfrm>
          </p:grpSpPr>
          <p:sp>
            <p:nvSpPr>
              <p:cNvPr id="284" name="Google Shape;284;p28"/>
              <p:cNvSpPr/>
              <p:nvPr/>
            </p:nvSpPr>
            <p:spPr>
              <a:xfrm>
                <a:off x="1698193" y="3380419"/>
                <a:ext cx="748151" cy="836246"/>
              </a:xfrm>
              <a:prstGeom prst="flowChartProcess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70AD4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label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b="1" i="0" lang="en-US" sz="900" u="none" cap="none" strike="noStrike">
                    <a:solidFill>
                      <a:srgbClr val="ED7D3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score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70AD4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label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b="1" i="0" lang="en-US" sz="900" u="none" cap="none" strike="noStrike">
                    <a:solidFill>
                      <a:srgbClr val="ED7D3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score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70AD4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label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b="1" i="0" lang="en-US" sz="900" u="none" cap="none" strike="noStrike">
                    <a:solidFill>
                      <a:srgbClr val="ED7D3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score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</p:txBody>
          </p:sp>
          <p:sp>
            <p:nvSpPr>
              <p:cNvPr id="297" name="Google Shape;297;p28"/>
              <p:cNvSpPr txBox="1"/>
              <p:nvPr/>
            </p:nvSpPr>
            <p:spPr>
              <a:xfrm rot="5400000">
                <a:off x="1857813" y="3934641"/>
                <a:ext cx="390771" cy="1739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75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/>
              </a:p>
            </p:txBody>
          </p:sp>
        </p:grpSp>
        <p:sp>
          <p:nvSpPr>
            <p:cNvPr id="278" name="Google Shape;278;p28"/>
            <p:cNvSpPr/>
            <p:nvPr/>
          </p:nvSpPr>
          <p:spPr>
            <a:xfrm>
              <a:off x="2033515" y="3526877"/>
              <a:ext cx="331926" cy="337552"/>
            </a:xfrm>
            <a:prstGeom prst="notchedRightArrow">
              <a:avLst>
                <a:gd fmla="val 50000" name="adj1"/>
                <a:gd fmla="val 50000" name="adj2"/>
              </a:avLst>
            </a:prstGeom>
            <a:noFill/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5698432" y="3524933"/>
              <a:ext cx="331926" cy="337552"/>
            </a:xfrm>
            <a:prstGeom prst="notchedRightArrow">
              <a:avLst>
                <a:gd fmla="val 50000" name="adj1"/>
                <a:gd fmla="val 50000" name="adj2"/>
              </a:avLst>
            </a:prstGeom>
            <a:noFill/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911954" y="3111979"/>
              <a:ext cx="7036686" cy="1395692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chemeClr val="lt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9" name="Google Shape;299;p28"/>
            <p:cNvCxnSpPr/>
            <p:nvPr/>
          </p:nvCxnSpPr>
          <p:spPr>
            <a:xfrm>
              <a:off x="4009124" y="3211576"/>
              <a:ext cx="0" cy="103492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300" name="Google Shape;300;p28"/>
          <p:cNvGrpSpPr/>
          <p:nvPr/>
        </p:nvGrpSpPr>
        <p:grpSpPr>
          <a:xfrm>
            <a:off x="3610807" y="3611456"/>
            <a:ext cx="2435462" cy="855213"/>
            <a:chOff x="4814409" y="4815275"/>
            <a:chExt cx="3247283" cy="1140284"/>
          </a:xfrm>
        </p:grpSpPr>
        <p:sp>
          <p:nvSpPr>
            <p:cNvPr id="301" name="Google Shape;301;p28"/>
            <p:cNvSpPr/>
            <p:nvPr/>
          </p:nvSpPr>
          <p:spPr>
            <a:xfrm>
              <a:off x="4814409" y="4815275"/>
              <a:ext cx="3134232" cy="112992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chemeClr val="lt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8"/>
            <p:cNvSpPr txBox="1"/>
            <p:nvPr/>
          </p:nvSpPr>
          <p:spPr>
            <a:xfrm>
              <a:off x="4985928" y="5617004"/>
              <a:ext cx="3075764" cy="338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highlight>
                    <a:srgbClr val="FFFF00"/>
                  </a:highlight>
                  <a:latin typeface="Calibri"/>
                  <a:ea typeface="Calibri"/>
                  <a:cs typeface="Calibri"/>
                  <a:sym typeface="Calibri"/>
                </a:rPr>
                <a:t>Step 4: fine-tune by label-aware loss</a:t>
              </a:r>
              <a:endParaRPr/>
            </a:p>
          </p:txBody>
        </p:sp>
        <p:pic>
          <p:nvPicPr>
            <p:cNvPr id="303" name="Google Shape;303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32123" y="5020262"/>
              <a:ext cx="1081106" cy="5943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" name="Google Shape;304;p28"/>
          <p:cNvGrpSpPr/>
          <p:nvPr/>
        </p:nvGrpSpPr>
        <p:grpSpPr>
          <a:xfrm>
            <a:off x="683966" y="3611456"/>
            <a:ext cx="2702173" cy="855213"/>
            <a:chOff x="911954" y="4815275"/>
            <a:chExt cx="3602897" cy="1140284"/>
          </a:xfrm>
        </p:grpSpPr>
        <p:sp>
          <p:nvSpPr>
            <p:cNvPr id="305" name="Google Shape;305;p28"/>
            <p:cNvSpPr txBox="1"/>
            <p:nvPr/>
          </p:nvSpPr>
          <p:spPr>
            <a:xfrm>
              <a:off x="976283" y="5617004"/>
              <a:ext cx="3538568" cy="338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Step 3: train deployable model by scores</a:t>
              </a: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911954" y="4815275"/>
              <a:ext cx="3175320" cy="112992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chemeClr val="lt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7" name="Google Shape;307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33877" y="4981615"/>
              <a:ext cx="1081106" cy="59436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8" name="Google Shape;308;p28"/>
          <p:cNvCxnSpPr/>
          <p:nvPr/>
        </p:nvCxnSpPr>
        <p:spPr>
          <a:xfrm>
            <a:off x="6119040" y="981847"/>
            <a:ext cx="0" cy="3664634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9" name="Google Shape;309;p28"/>
          <p:cNvSpPr/>
          <p:nvPr/>
        </p:nvSpPr>
        <p:spPr>
          <a:xfrm>
            <a:off x="6226243" y="1037230"/>
            <a:ext cx="1489505" cy="272612"/>
          </a:xfrm>
          <a:prstGeom prst="roundRect">
            <a:avLst>
              <a:gd fmla="val 1404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Teacher Training</a:t>
            </a: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6226242" y="1339294"/>
            <a:ext cx="2471911" cy="494414"/>
          </a:xfrm>
          <a:prstGeom prst="snip2SameRect">
            <a:avLst>
              <a:gd fmla="val 0" name="adj1"/>
              <a:gd fmla="val 0" name="adj2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8588" lvl="0" marL="128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Narrow the gap between pre-trained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models and target tasks</a:t>
            </a:r>
            <a:endParaRPr b="0" i="0" sz="105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11" name="Google Shape;311;p28"/>
          <p:cNvGrpSpPr/>
          <p:nvPr/>
        </p:nvGrpSpPr>
        <p:grpSpPr>
          <a:xfrm>
            <a:off x="6225609" y="2009208"/>
            <a:ext cx="2393329" cy="621711"/>
            <a:chOff x="8300812" y="2678944"/>
            <a:chExt cx="3191105" cy="828948"/>
          </a:xfrm>
        </p:grpSpPr>
        <p:sp>
          <p:nvSpPr>
            <p:cNvPr id="312" name="Google Shape;312;p28"/>
            <p:cNvSpPr/>
            <p:nvPr/>
          </p:nvSpPr>
          <p:spPr>
            <a:xfrm>
              <a:off x="8303394" y="2678944"/>
              <a:ext cx="1975777" cy="363483"/>
            </a:xfrm>
            <a:prstGeom prst="roundRect">
              <a:avLst>
                <a:gd fmla="val 14047" name="adj"/>
              </a:avLst>
            </a:prstGeom>
            <a:solidFill>
              <a:srgbClr val="D754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Inference Data</a:t>
              </a: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8300812" y="3023029"/>
              <a:ext cx="3191105" cy="484863"/>
            </a:xfrm>
            <a:prstGeom prst="snip2SameRect">
              <a:avLst>
                <a:gd fmla="val 0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28588" lvl="0" marL="128588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Char char="•"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Score both labeled / unlabeled data</a:t>
              </a:r>
              <a:endParaRPr b="0" i="0" sz="105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4" name="Google Shape;314;p28"/>
          <p:cNvGrpSpPr/>
          <p:nvPr/>
        </p:nvGrpSpPr>
        <p:grpSpPr>
          <a:xfrm>
            <a:off x="6234104" y="2880121"/>
            <a:ext cx="2393321" cy="796478"/>
            <a:chOff x="8312138" y="3840161"/>
            <a:chExt cx="3191095" cy="1061971"/>
          </a:xfrm>
        </p:grpSpPr>
        <p:sp>
          <p:nvSpPr>
            <p:cNvPr id="315" name="Google Shape;315;p28"/>
            <p:cNvSpPr/>
            <p:nvPr/>
          </p:nvSpPr>
          <p:spPr>
            <a:xfrm>
              <a:off x="8312138" y="3840161"/>
              <a:ext cx="1951471" cy="363483"/>
            </a:xfrm>
            <a:prstGeom prst="roundRect">
              <a:avLst>
                <a:gd fmla="val 1404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Student Training</a:t>
              </a: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8312138" y="4242913"/>
              <a:ext cx="3191095" cy="659219"/>
            </a:xfrm>
            <a:prstGeom prst="snip2SameRect">
              <a:avLst>
                <a:gd fmla="val 0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28588" lvl="0" marL="128588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Char char="•"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Train a deployable student model</a:t>
              </a:r>
              <a:endParaRPr/>
            </a:p>
            <a:p>
              <a:pPr indent="-128588" lvl="0" marL="128588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Char char="•"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Using scored unlabeled data</a:t>
              </a:r>
              <a:endParaRPr b="0" i="0" sz="105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7" name="Google Shape;317;p28"/>
          <p:cNvGrpSpPr/>
          <p:nvPr/>
        </p:nvGrpSpPr>
        <p:grpSpPr>
          <a:xfrm>
            <a:off x="6208205" y="3895746"/>
            <a:ext cx="2036145" cy="793162"/>
            <a:chOff x="8277606" y="5194328"/>
            <a:chExt cx="2714860" cy="1057549"/>
          </a:xfrm>
        </p:grpSpPr>
        <p:sp>
          <p:nvSpPr>
            <p:cNvPr id="318" name="Google Shape;318;p28"/>
            <p:cNvSpPr/>
            <p:nvPr/>
          </p:nvSpPr>
          <p:spPr>
            <a:xfrm>
              <a:off x="8307190" y="5194328"/>
              <a:ext cx="1951468" cy="363483"/>
            </a:xfrm>
            <a:prstGeom prst="roundRect">
              <a:avLst>
                <a:gd fmla="val 14047" name="adj"/>
              </a:avLst>
            </a:prstGeom>
            <a:solidFill>
              <a:srgbClr val="EAB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Student Fine-tuning</a:t>
              </a: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8277606" y="5592658"/>
              <a:ext cx="2714860" cy="659219"/>
            </a:xfrm>
            <a:prstGeom prst="snip2SameRect">
              <a:avLst>
                <a:gd fmla="val 0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28588" lvl="0" marL="128588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Char char="•"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Fine-tune student model </a:t>
              </a:r>
              <a:endParaRPr/>
            </a:p>
            <a:p>
              <a:pPr indent="-128588" lvl="0" marL="128588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Char char="•"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Using scored labeled data</a:t>
              </a:r>
              <a:endParaRPr b="0" i="0" sz="105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20" name="Google Shape;320;p28"/>
          <p:cNvSpPr txBox="1"/>
          <p:nvPr/>
        </p:nvSpPr>
        <p:spPr>
          <a:xfrm>
            <a:off x="628650" y="4780198"/>
            <a:ext cx="7886700" cy="242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rPr b="0" i="0" lang="en-US" sz="1050" u="sng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Learning Fast Matching Models from Weak Annotations, WWW'19</a:t>
            </a:r>
            <a:endParaRPr b="0" i="0" sz="105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21" name="Google Shape;321;p28"/>
          <p:cNvGrpSpPr/>
          <p:nvPr/>
        </p:nvGrpSpPr>
        <p:grpSpPr>
          <a:xfrm>
            <a:off x="683965" y="981848"/>
            <a:ext cx="5277515" cy="1166212"/>
            <a:chOff x="911954" y="1309130"/>
            <a:chExt cx="7036686" cy="1554949"/>
          </a:xfrm>
        </p:grpSpPr>
        <p:sp>
          <p:nvSpPr>
            <p:cNvPr id="322" name="Google Shape;322;p28"/>
            <p:cNvSpPr/>
            <p:nvPr/>
          </p:nvSpPr>
          <p:spPr>
            <a:xfrm>
              <a:off x="911954" y="1309130"/>
              <a:ext cx="7036686" cy="1495245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chemeClr val="lt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3" name="Google Shape;323;p28"/>
            <p:cNvGrpSpPr/>
            <p:nvPr/>
          </p:nvGrpSpPr>
          <p:grpSpPr>
            <a:xfrm>
              <a:off x="1128985" y="1585920"/>
              <a:ext cx="1419558" cy="836246"/>
              <a:chOff x="820615" y="1649046"/>
              <a:chExt cx="1680308" cy="836246"/>
            </a:xfrm>
          </p:grpSpPr>
          <p:sp>
            <p:nvSpPr>
              <p:cNvPr id="324" name="Google Shape;324;p28"/>
              <p:cNvSpPr/>
              <p:nvPr/>
            </p:nvSpPr>
            <p:spPr>
              <a:xfrm>
                <a:off x="820615" y="1649046"/>
                <a:ext cx="1680308" cy="836246"/>
              </a:xfrm>
              <a:prstGeom prst="flowChartProcess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70AD4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label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70AD4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label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&lt;query, ad, </a:t>
                </a:r>
                <a:r>
                  <a:rPr b="1" i="0" lang="en-US" sz="900" u="none" cap="none" strike="noStrike">
                    <a:solidFill>
                      <a:srgbClr val="70AD4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label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</a:t>
                </a:r>
                <a:endParaRPr/>
              </a:p>
            </p:txBody>
          </p:sp>
          <p:sp>
            <p:nvSpPr>
              <p:cNvPr id="325" name="Google Shape;325;p28"/>
              <p:cNvSpPr txBox="1"/>
              <p:nvPr/>
            </p:nvSpPr>
            <p:spPr>
              <a:xfrm rot="5400000">
                <a:off x="1457714" y="2022552"/>
                <a:ext cx="390770" cy="4736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75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/>
              </a:p>
            </p:txBody>
          </p:sp>
        </p:grpSp>
        <p:grpSp>
          <p:nvGrpSpPr>
            <p:cNvPr id="326" name="Google Shape;326;p28"/>
            <p:cNvGrpSpPr/>
            <p:nvPr/>
          </p:nvGrpSpPr>
          <p:grpSpPr>
            <a:xfrm>
              <a:off x="3079730" y="1607141"/>
              <a:ext cx="1750301" cy="793612"/>
              <a:chOff x="3435934" y="1570182"/>
              <a:chExt cx="1750301" cy="793612"/>
            </a:xfrm>
          </p:grpSpPr>
          <p:sp>
            <p:nvSpPr>
              <p:cNvPr id="327" name="Google Shape;327;p28"/>
              <p:cNvSpPr/>
              <p:nvPr/>
            </p:nvSpPr>
            <p:spPr>
              <a:xfrm>
                <a:off x="3435934" y="1570182"/>
                <a:ext cx="1551709" cy="563418"/>
              </a:xfrm>
              <a:prstGeom prst="snip1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8"/>
              <p:cNvSpPr/>
              <p:nvPr/>
            </p:nvSpPr>
            <p:spPr>
              <a:xfrm>
                <a:off x="3500594" y="1644428"/>
                <a:ext cx="1551709" cy="563418"/>
              </a:xfrm>
              <a:prstGeom prst="snip1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3560641" y="1721336"/>
                <a:ext cx="1551709" cy="563418"/>
              </a:xfrm>
              <a:prstGeom prst="snip1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3634526" y="1800376"/>
                <a:ext cx="1551709" cy="563418"/>
              </a:xfrm>
              <a:prstGeom prst="snip1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Constructing tasks</a:t>
                </a:r>
                <a:endParaRPr/>
              </a:p>
            </p:txBody>
          </p:sp>
        </p:grpSp>
        <p:sp>
          <p:nvSpPr>
            <p:cNvPr id="331" name="Google Shape;331;p28"/>
            <p:cNvSpPr/>
            <p:nvPr/>
          </p:nvSpPr>
          <p:spPr>
            <a:xfrm>
              <a:off x="2656961" y="1852679"/>
              <a:ext cx="331926" cy="337552"/>
            </a:xfrm>
            <a:prstGeom prst="notchedRightArrow">
              <a:avLst>
                <a:gd fmla="val 50000" name="adj1"/>
                <a:gd fmla="val 50000" name="adj2"/>
              </a:avLst>
            </a:prstGeom>
            <a:noFill/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4914743" y="1841714"/>
              <a:ext cx="331926" cy="337552"/>
            </a:xfrm>
            <a:prstGeom prst="notchedRightArrow">
              <a:avLst>
                <a:gd fmla="val 50000" name="adj1"/>
                <a:gd fmla="val 50000" name="adj2"/>
              </a:avLst>
            </a:prstGeom>
            <a:noFill/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8"/>
            <p:cNvSpPr txBox="1"/>
            <p:nvPr/>
          </p:nvSpPr>
          <p:spPr>
            <a:xfrm>
              <a:off x="2468390" y="2525524"/>
              <a:ext cx="2908038" cy="338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Step 1: train teachers via MTL</a:t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5318329" y="1419519"/>
              <a:ext cx="2471309" cy="1168417"/>
            </a:xfrm>
            <a:prstGeom prst="flowChartAlternateProcess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8"/>
            <p:cNvSpPr txBox="1"/>
            <p:nvPr/>
          </p:nvSpPr>
          <p:spPr>
            <a:xfrm>
              <a:off x="6238773" y="2349648"/>
              <a:ext cx="8884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teacher</a:t>
              </a:r>
              <a:endParaRPr/>
            </a:p>
          </p:txBody>
        </p:sp>
        <p:pic>
          <p:nvPicPr>
            <p:cNvPr id="335" name="Google Shape;335;p28"/>
            <p:cNvPicPr preferRelativeResize="0"/>
            <p:nvPr/>
          </p:nvPicPr>
          <p:blipFill rotWithShape="1">
            <a:blip r:embed="rId5">
              <a:alphaModFix/>
            </a:blip>
            <a:srcRect b="0" l="52587" r="0" t="0"/>
            <a:stretch/>
          </p:blipFill>
          <p:spPr>
            <a:xfrm>
              <a:off x="5665360" y="1434889"/>
              <a:ext cx="1759196" cy="995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25596" y="2251367"/>
              <a:ext cx="425716" cy="1300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40997" y="2259852"/>
              <a:ext cx="425716" cy="1300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28"/>
            <p:cNvSpPr txBox="1"/>
            <p:nvPr/>
          </p:nvSpPr>
          <p:spPr>
            <a:xfrm>
              <a:off x="6839267" y="2169116"/>
              <a:ext cx="383783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</a:t>
              </a:r>
              <a:endParaRPr/>
            </a:p>
          </p:txBody>
        </p:sp>
        <p:sp>
          <p:nvSpPr>
            <p:cNvPr id="339" name="Google Shape;339;p28"/>
            <p:cNvSpPr txBox="1"/>
            <p:nvPr/>
          </p:nvSpPr>
          <p:spPr>
            <a:xfrm>
              <a:off x="6027254" y="2158868"/>
              <a:ext cx="4649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Query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Recipe of AdsBERT Distillation</a:t>
            </a:r>
            <a:endParaRPr/>
          </a:p>
        </p:txBody>
      </p:sp>
      <p:sp>
        <p:nvSpPr>
          <p:cNvPr id="345" name="Google Shape;345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Single gear" id="346" name="Google Shape;3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2117" y="1804421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ars" id="347" name="Google Shape;34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7683" y="1804421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assroom" id="348" name="Google Shape;34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21383" y="1804421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 from cloud" id="349" name="Google Shape;349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43419" y="1804421"/>
            <a:ext cx="68580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Google Shape;350;p29"/>
          <p:cNvCxnSpPr/>
          <p:nvPr/>
        </p:nvCxnSpPr>
        <p:spPr>
          <a:xfrm>
            <a:off x="2326154" y="1689631"/>
            <a:ext cx="0" cy="1028700"/>
          </a:xfrm>
          <a:prstGeom prst="straightConnector1">
            <a:avLst/>
          </a:prstGeom>
          <a:noFill/>
          <a:ln cap="flat" cmpd="sng" w="15875">
            <a:solidFill>
              <a:srgbClr val="4E453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29"/>
          <p:cNvCxnSpPr/>
          <p:nvPr/>
        </p:nvCxnSpPr>
        <p:spPr>
          <a:xfrm>
            <a:off x="6734628" y="1689631"/>
            <a:ext cx="0" cy="1028700"/>
          </a:xfrm>
          <a:prstGeom prst="straightConnector1">
            <a:avLst/>
          </a:prstGeom>
          <a:noFill/>
          <a:ln cap="flat" cmpd="sng" w="15875">
            <a:solidFill>
              <a:srgbClr val="4E453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p29"/>
          <p:cNvCxnSpPr/>
          <p:nvPr/>
        </p:nvCxnSpPr>
        <p:spPr>
          <a:xfrm>
            <a:off x="3795645" y="1689631"/>
            <a:ext cx="0" cy="1028700"/>
          </a:xfrm>
          <a:prstGeom prst="straightConnector1">
            <a:avLst/>
          </a:prstGeom>
          <a:noFill/>
          <a:ln cap="flat" cmpd="sng" w="15875">
            <a:solidFill>
              <a:srgbClr val="4E453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3" name="Google Shape;353;p29"/>
          <p:cNvSpPr txBox="1"/>
          <p:nvPr/>
        </p:nvSpPr>
        <p:spPr>
          <a:xfrm>
            <a:off x="890207" y="2700707"/>
            <a:ext cx="1392226" cy="1084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D75455"/>
                </a:solidFill>
                <a:latin typeface="Arial"/>
                <a:ea typeface="Arial"/>
                <a:cs typeface="Arial"/>
                <a:sym typeface="Arial"/>
              </a:rPr>
              <a:t>Initialization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Pre-trained BERT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340M params</a:t>
            </a:r>
            <a:endParaRPr/>
          </a:p>
        </p:txBody>
      </p:sp>
      <p:sp>
        <p:nvSpPr>
          <p:cNvPr id="354" name="Google Shape;354;p29"/>
          <p:cNvSpPr txBox="1"/>
          <p:nvPr/>
        </p:nvSpPr>
        <p:spPr>
          <a:xfrm>
            <a:off x="2309416" y="2700707"/>
            <a:ext cx="1531205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58B2DC"/>
                </a:solidFill>
                <a:latin typeface="Arial"/>
                <a:ea typeface="Arial"/>
                <a:cs typeface="Arial"/>
                <a:sym typeface="Arial"/>
              </a:rPr>
              <a:t>Pretrain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MLM/NSP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400M Ads data</a:t>
            </a:r>
            <a:endParaRPr/>
          </a:p>
        </p:txBody>
      </p:sp>
      <p:sp>
        <p:nvSpPr>
          <p:cNvPr id="355" name="Google Shape;355;p29"/>
          <p:cNvSpPr txBox="1"/>
          <p:nvPr/>
        </p:nvSpPr>
        <p:spPr>
          <a:xfrm>
            <a:off x="3741707" y="2700707"/>
            <a:ext cx="1577753" cy="1084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AB200"/>
                </a:solidFill>
                <a:latin typeface="Arial"/>
                <a:ea typeface="Arial"/>
                <a:cs typeface="Arial"/>
                <a:sym typeface="Arial"/>
              </a:rPr>
              <a:t>MTL</a:t>
            </a:r>
            <a:r>
              <a:rPr b="1" i="0" lang="en-U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EAB200"/>
                </a:solidFill>
                <a:latin typeface="Arial"/>
                <a:ea typeface="Arial"/>
                <a:cs typeface="Arial"/>
                <a:sym typeface="Arial"/>
              </a:rPr>
              <a:t>Finetune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ad tasks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40M samples</a:t>
            </a:r>
            <a:endParaRPr/>
          </a:p>
        </p:txBody>
      </p:sp>
      <p:sp>
        <p:nvSpPr>
          <p:cNvPr id="356" name="Google Shape;356;p29"/>
          <p:cNvSpPr txBox="1"/>
          <p:nvPr/>
        </p:nvSpPr>
        <p:spPr>
          <a:xfrm>
            <a:off x="6747211" y="2700707"/>
            <a:ext cx="165051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9FA234"/>
                </a:solidFill>
                <a:latin typeface="Arial"/>
                <a:ea typeface="Arial"/>
                <a:cs typeface="Arial"/>
                <a:sym typeface="Arial"/>
              </a:rPr>
              <a:t>Distillation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CDSSM keep </a:t>
            </a:r>
            <a:r>
              <a:rPr b="1" i="0" lang="en-US" sz="2400" u="none" cap="none" strike="noStrike">
                <a:solidFill>
                  <a:srgbClr val="F56639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  <a:r>
              <a:rPr b="1" i="0" lang="en-US" sz="1050" u="none" cap="none" strike="noStrike">
                <a:solidFill>
                  <a:srgbClr val="F56639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AUC gain </a:t>
            </a:r>
            <a:endParaRPr/>
          </a:p>
        </p:txBody>
      </p:sp>
      <p:pic>
        <p:nvPicPr>
          <p:cNvPr descr="Checklist RTL" id="357" name="Google Shape;357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65986" y="1804421"/>
            <a:ext cx="68580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29"/>
          <p:cNvCxnSpPr/>
          <p:nvPr/>
        </p:nvCxnSpPr>
        <p:spPr>
          <a:xfrm>
            <a:off x="5265137" y="1689631"/>
            <a:ext cx="0" cy="1028700"/>
          </a:xfrm>
          <a:prstGeom prst="straightConnector1">
            <a:avLst/>
          </a:prstGeom>
          <a:noFill/>
          <a:ln cap="flat" cmpd="sng" w="15875">
            <a:solidFill>
              <a:srgbClr val="4E453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9" name="Google Shape;359;p29"/>
          <p:cNvSpPr txBox="1"/>
          <p:nvPr/>
        </p:nvSpPr>
        <p:spPr>
          <a:xfrm>
            <a:off x="5183629" y="2700707"/>
            <a:ext cx="1650515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6D91D1"/>
                </a:solidFill>
                <a:latin typeface="Arial"/>
                <a:ea typeface="Arial"/>
                <a:cs typeface="Arial"/>
                <a:sym typeface="Arial"/>
              </a:rPr>
              <a:t>Inference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Vast amount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 distribution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09" y="1795082"/>
            <a:ext cx="5976881" cy="2439114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Case study: TwinBert</a:t>
            </a:r>
            <a:endParaRPr/>
          </a:p>
        </p:txBody>
      </p:sp>
      <p:sp>
        <p:nvSpPr>
          <p:cNvPr id="366" name="Google Shape;366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67" name="Google Shape;36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5428" y="226455"/>
            <a:ext cx="2976584" cy="4472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Colab</a:t>
            </a:r>
            <a:endParaRPr/>
          </a:p>
        </p:txBody>
      </p:sp>
      <p:sp>
        <p:nvSpPr>
          <p:cNvPr id="373" name="Google Shape;373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en-US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QADSM task in </a:t>
            </a:r>
            <a:r>
              <a:rPr b="0" i="0"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xGLUE</a:t>
            </a:r>
            <a:r>
              <a:rPr b="0" i="0" lang="en-US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 dataset, which is extracted from real Bing Ads traffic.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200">
                <a:solidFill>
                  <a:srgbClr val="000000"/>
                </a:solidFill>
              </a:rPr>
              <a:t>Agenda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●"/>
            </a:pPr>
            <a:r>
              <a:rPr lang="en-US">
                <a:solidFill>
                  <a:srgbClr val="111827"/>
                </a:solidFill>
              </a:rPr>
              <a:t>Knowledge distillation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●"/>
            </a:pPr>
            <a:r>
              <a:rPr lang="en-US">
                <a:solidFill>
                  <a:srgbClr val="111827"/>
                </a:solidFill>
              </a:rPr>
              <a:t>Case study in DistilBert</a:t>
            </a:r>
            <a:endParaRPr>
              <a:solidFill>
                <a:srgbClr val="111827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●"/>
            </a:pPr>
            <a:r>
              <a:rPr lang="en-US">
                <a:solidFill>
                  <a:srgbClr val="111827"/>
                </a:solidFill>
              </a:rPr>
              <a:t>Case study in Microsoft Ads for Ranking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●"/>
            </a:pPr>
            <a:r>
              <a:rPr lang="en-US">
                <a:solidFill>
                  <a:srgbClr val="111827"/>
                </a:solidFill>
              </a:rPr>
              <a:t>The colab</a:t>
            </a:r>
            <a:endParaRPr>
              <a:solidFill>
                <a:srgbClr val="11182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384" name="Google Shape;384;p3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 After seeing a lot of examples, the network can act as a </a:t>
            </a:r>
            <a:r>
              <a:rPr b="0" i="0" lang="en-US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maximum likelihood estimator</a:t>
            </a: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, but it needs to be exposed to many examples before it can assign good probabilities, as the labels it sees are samples from a distribution with extremely high variance. </a:t>
            </a:r>
            <a:endParaRPr/>
          </a:p>
        </p:txBody>
      </p:sp>
      <p:sp>
        <p:nvSpPr>
          <p:cNvPr id="385" name="Google Shape;385;p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If you’ve done transfer learning before, you can see where this is going.</a:t>
            </a:r>
            <a:br>
              <a:rPr lang="en-US"/>
            </a:b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The big idea is:</a:t>
            </a:r>
            <a:br>
              <a:rPr lang="en-US"/>
            </a:b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We can take a large pre-trained model like BERT, called the </a:t>
            </a:r>
            <a:r>
              <a:rPr b="1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teacher</a:t>
            </a: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, fine-tune it on the target task if it differs from the pre-training task, use it to predict the probabilities for our data, then use the probabilities as “soft labels” for the target model, the </a:t>
            </a:r>
            <a:r>
              <a:rPr b="1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student</a:t>
            </a: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. This way we can communicate the target distribution to the network with fewer examples!</a:t>
            </a:r>
            <a:br>
              <a:rPr lang="en-US"/>
            </a:br>
            <a:r>
              <a:rPr b="0" i="0" lang="en-US">
                <a:solidFill>
                  <a:srgbClr val="35373A"/>
                </a:solidFill>
                <a:latin typeface="Georgia"/>
                <a:ea typeface="Georgia"/>
                <a:cs typeface="Georgia"/>
                <a:sym typeface="Georgia"/>
              </a:rPr>
              <a:t>This also corresponds to training a student to reproduce the behavior of the teacher as accurately as possible, but with fewer parameters.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Case study: DistilBert</a:t>
            </a:r>
            <a:endParaRPr/>
          </a:p>
        </p:txBody>
      </p:sp>
      <p:sp>
        <p:nvSpPr>
          <p:cNvPr id="391" name="Google Shape;391;p3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p3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CP_KD_7.jpg (2503×1597) (alexnim.com)</a:t>
            </a:r>
            <a:endParaRPr/>
          </a:p>
        </p:txBody>
      </p:sp>
      <p:pic>
        <p:nvPicPr>
          <p:cNvPr descr="Diagram&#10;&#10;Description automatically generated" id="393" name="Google Shape;39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018" y="1231220"/>
            <a:ext cx="5595186" cy="3569921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4"/>
          <p:cNvSpPr txBox="1"/>
          <p:nvPr/>
        </p:nvSpPr>
        <p:spPr>
          <a:xfrm>
            <a:off x="2286000" y="2310411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Knowledge Distillation of Language Models (alexnim.com)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, bar chart&#10;&#10;Description automatically generated" id="395" name="Google Shape;395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58672" y="2603083"/>
            <a:ext cx="4485327" cy="1621462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4"/>
          <p:cNvSpPr txBox="1"/>
          <p:nvPr/>
        </p:nvSpPr>
        <p:spPr>
          <a:xfrm>
            <a:off x="205849" y="3880091"/>
            <a:ext cx="45720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DistillBERT model retains almost 97% of the original BERT-base model's language undersetanding when evaluated on GLUE benchmarks. In addition to this, it is 40% smaller and 60% faster at inference.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Relation-based knowledge distillation </a:t>
            </a:r>
            <a:endParaRPr/>
          </a:p>
        </p:txBody>
      </p:sp>
      <p:sp>
        <p:nvSpPr>
          <p:cNvPr id="402" name="Google Shape;402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>
                <a:solidFill>
                  <a:srgbClr val="212529"/>
                </a:solidFill>
                <a:latin typeface="Mulish"/>
                <a:ea typeface="Mulish"/>
                <a:cs typeface="Mulish"/>
                <a:sym typeface="Mulish"/>
              </a:rPr>
              <a:t>Case study: Acoustic Modeling by Amazon Alexa </a:t>
            </a:r>
            <a:endParaRPr/>
          </a:p>
        </p:txBody>
      </p:sp>
      <p:sp>
        <p:nvSpPr>
          <p:cNvPr id="408" name="Google Shape;408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en-US">
                <a:solidFill>
                  <a:srgbClr val="212529"/>
                </a:solidFill>
                <a:latin typeface="Mulish"/>
                <a:ea typeface="Mulish"/>
                <a:cs typeface="Mulish"/>
                <a:sym typeface="Mulish"/>
              </a:rPr>
              <a:t>Parthasarathi and Strom (2019) leveraged student-teacher training to generate soft targets for 1 million hours of unlabeled speech data where the training dataset consisted only of 7000 hours of labeled speech.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en-US">
                <a:solidFill>
                  <a:srgbClr val="212529"/>
                </a:solidFill>
                <a:latin typeface="Mulish"/>
                <a:ea typeface="Mulish"/>
                <a:cs typeface="Mulish"/>
                <a:sym typeface="Mulish"/>
              </a:rPr>
              <a:t>The teacher model produced a probability distribution over all the output classes. The student model also produced a probability distribution over the output classes given the same feature vector and the objective function optimized the cross-entropy loss between these two distributions. Here, knowledge distillation helped simplify the generation of target labels on a large corpus of speech data.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b="0" i="0" lang="en-US">
                <a:solidFill>
                  <a:srgbClr val="212529"/>
                </a:solidFill>
                <a:latin typeface="Mulish"/>
                <a:ea typeface="Mulish"/>
                <a:cs typeface="Mulish"/>
                <a:sym typeface="Mulish"/>
              </a:rPr>
            </a:b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700">
                <a:latin typeface="Quattrocento Sans"/>
                <a:ea typeface="Quattrocento Sans"/>
                <a:cs typeface="Quattrocento Sans"/>
                <a:sym typeface="Quattrocento Sans"/>
              </a:rPr>
              <a:t>Separability enables fast retrieval via ANN</a:t>
            </a:r>
            <a:endParaRPr sz="2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15" name="Google Shape;415;p37"/>
          <p:cNvGrpSpPr/>
          <p:nvPr/>
        </p:nvGrpSpPr>
        <p:grpSpPr>
          <a:xfrm>
            <a:off x="1330417" y="1689307"/>
            <a:ext cx="2704532" cy="2482518"/>
            <a:chOff x="1873042" y="1756648"/>
            <a:chExt cx="3606042" cy="3310024"/>
          </a:xfrm>
        </p:grpSpPr>
        <p:sp>
          <p:nvSpPr>
            <p:cNvPr id="416" name="Google Shape;416;p37"/>
            <p:cNvSpPr txBox="1"/>
            <p:nvPr/>
          </p:nvSpPr>
          <p:spPr>
            <a:xfrm>
              <a:off x="3903584" y="1756648"/>
              <a:ext cx="1122528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Query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7" name="Google Shape;417;p37"/>
            <p:cNvCxnSpPr/>
            <p:nvPr/>
          </p:nvCxnSpPr>
          <p:spPr>
            <a:xfrm>
              <a:off x="4508389" y="2353530"/>
              <a:ext cx="1" cy="548640"/>
            </a:xfrm>
            <a:prstGeom prst="straightConnector1">
              <a:avLst/>
            </a:prstGeom>
            <a:noFill/>
            <a:ln cap="flat" cmpd="sng" w="19050">
              <a:solidFill>
                <a:srgbClr val="CEF3EB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18" name="Google Shape;418;p37"/>
            <p:cNvSpPr txBox="1"/>
            <p:nvPr/>
          </p:nvSpPr>
          <p:spPr>
            <a:xfrm>
              <a:off x="3537695" y="4574229"/>
              <a:ext cx="1941389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query vector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4412022" y="3130352"/>
              <a:ext cx="192734" cy="13086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7"/>
            <p:cNvSpPr txBox="1"/>
            <p:nvPr/>
          </p:nvSpPr>
          <p:spPr>
            <a:xfrm>
              <a:off x="1873042" y="2212351"/>
              <a:ext cx="2570136" cy="1231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Online</a:t>
              </a:r>
              <a:r>
                <a:rPr b="0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computing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by query-model</a:t>
              </a:r>
              <a:endParaRPr/>
            </a:p>
          </p:txBody>
        </p:sp>
      </p:grpSp>
      <p:grpSp>
        <p:nvGrpSpPr>
          <p:cNvPr id="421" name="Google Shape;421;p37"/>
          <p:cNvGrpSpPr/>
          <p:nvPr/>
        </p:nvGrpSpPr>
        <p:grpSpPr>
          <a:xfrm>
            <a:off x="5051590" y="1689307"/>
            <a:ext cx="2746523" cy="2759467"/>
            <a:chOff x="6834606" y="1756648"/>
            <a:chExt cx="3662031" cy="3679289"/>
          </a:xfrm>
        </p:grpSpPr>
        <p:sp>
          <p:nvSpPr>
            <p:cNvPr id="422" name="Google Shape;422;p37"/>
            <p:cNvSpPr txBox="1"/>
            <p:nvPr/>
          </p:nvSpPr>
          <p:spPr>
            <a:xfrm>
              <a:off x="7321697" y="1756648"/>
              <a:ext cx="1122528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</a:t>
              </a:r>
              <a:endParaRPr/>
            </a:p>
          </p:txBody>
        </p:sp>
        <p:cxnSp>
          <p:nvCxnSpPr>
            <p:cNvPr id="423" name="Google Shape;423;p37"/>
            <p:cNvCxnSpPr/>
            <p:nvPr/>
          </p:nvCxnSpPr>
          <p:spPr>
            <a:xfrm>
              <a:off x="7926502" y="2353530"/>
              <a:ext cx="1" cy="548640"/>
            </a:xfrm>
            <a:prstGeom prst="straightConnector1">
              <a:avLst/>
            </a:prstGeom>
            <a:noFill/>
            <a:ln cap="flat" cmpd="sng" w="19050">
              <a:solidFill>
                <a:srgbClr val="CEF3EB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24" name="Google Shape;424;p37"/>
            <p:cNvSpPr txBox="1"/>
            <p:nvPr/>
          </p:nvSpPr>
          <p:spPr>
            <a:xfrm>
              <a:off x="6834606" y="4574162"/>
              <a:ext cx="2253506" cy="861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 vectors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stored as table</a:t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7155221" y="3130352"/>
              <a:ext cx="192734" cy="1308659"/>
            </a:xfrm>
            <a:prstGeom prst="rect">
              <a:avLst/>
            </a:prstGeom>
            <a:solidFill>
              <a:srgbClr val="EAB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7461923" y="3130352"/>
              <a:ext cx="192734" cy="1308659"/>
            </a:xfrm>
            <a:prstGeom prst="rect">
              <a:avLst/>
            </a:prstGeom>
            <a:solidFill>
              <a:srgbClr val="EAB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7768625" y="3130352"/>
              <a:ext cx="192734" cy="1308659"/>
            </a:xfrm>
            <a:prstGeom prst="rect">
              <a:avLst/>
            </a:prstGeom>
            <a:solidFill>
              <a:srgbClr val="EAB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8075328" y="3130352"/>
              <a:ext cx="192734" cy="1308659"/>
            </a:xfrm>
            <a:prstGeom prst="rect">
              <a:avLst/>
            </a:prstGeom>
            <a:solidFill>
              <a:srgbClr val="EAB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8614265" y="3130352"/>
              <a:ext cx="192734" cy="1308659"/>
            </a:xfrm>
            <a:prstGeom prst="rect">
              <a:avLst/>
            </a:prstGeom>
            <a:solidFill>
              <a:srgbClr val="EAB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7"/>
            <p:cNvSpPr txBox="1"/>
            <p:nvPr/>
          </p:nvSpPr>
          <p:spPr>
            <a:xfrm>
              <a:off x="8273139" y="3559628"/>
              <a:ext cx="391885" cy="338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31" name="Google Shape;431;p37"/>
            <p:cNvSpPr txBox="1"/>
            <p:nvPr/>
          </p:nvSpPr>
          <p:spPr>
            <a:xfrm>
              <a:off x="7926502" y="2208272"/>
              <a:ext cx="2570135" cy="1231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Offline</a:t>
              </a:r>
              <a:r>
                <a:rPr b="0" i="0" lang="en-US" sz="1800" u="none" cap="none" strike="noStrike">
                  <a:solidFill>
                    <a:srgbClr val="EAB200"/>
                  </a:solidFill>
                  <a:latin typeface="Arial"/>
                  <a:ea typeface="Arial"/>
                  <a:cs typeface="Arial"/>
                  <a:sym typeface="Arial"/>
                </a:rPr>
                <a:t> computing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EAB200"/>
                  </a:solidFill>
                  <a:latin typeface="Arial"/>
                  <a:ea typeface="Arial"/>
                  <a:cs typeface="Arial"/>
                  <a:sym typeface="Arial"/>
                </a:rPr>
                <a:t>by ad-model</a:t>
              </a:r>
              <a:endParaRPr/>
            </a:p>
          </p:txBody>
        </p:sp>
      </p:grpSp>
      <p:grpSp>
        <p:nvGrpSpPr>
          <p:cNvPr id="432" name="Google Shape;432;p37"/>
          <p:cNvGrpSpPr/>
          <p:nvPr/>
        </p:nvGrpSpPr>
        <p:grpSpPr>
          <a:xfrm>
            <a:off x="3680911" y="2905498"/>
            <a:ext cx="1480167" cy="369332"/>
            <a:chOff x="5043332" y="3365472"/>
            <a:chExt cx="1596955" cy="443625"/>
          </a:xfrm>
        </p:grpSpPr>
        <p:cxnSp>
          <p:nvCxnSpPr>
            <p:cNvPr id="433" name="Google Shape;433;p37"/>
            <p:cNvCxnSpPr/>
            <p:nvPr/>
          </p:nvCxnSpPr>
          <p:spPr>
            <a:xfrm>
              <a:off x="5058770" y="3784681"/>
              <a:ext cx="1581517" cy="0"/>
            </a:xfrm>
            <a:prstGeom prst="straightConnector1">
              <a:avLst/>
            </a:prstGeom>
            <a:noFill/>
            <a:ln cap="flat" cmpd="sng" w="19050">
              <a:solidFill>
                <a:srgbClr val="CEF3EB"/>
              </a:solidFill>
              <a:prstDash val="dash"/>
              <a:round/>
              <a:headEnd len="med" w="med" type="triangle"/>
              <a:tailEnd len="med" w="med" type="triangle"/>
            </a:ln>
          </p:spPr>
        </p:cxnSp>
        <p:sp>
          <p:nvSpPr>
            <p:cNvPr id="434" name="Google Shape;434;p37"/>
            <p:cNvSpPr txBox="1"/>
            <p:nvPr/>
          </p:nvSpPr>
          <p:spPr>
            <a:xfrm>
              <a:off x="5043332" y="3365472"/>
              <a:ext cx="1549546" cy="443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ANN search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Pre-train and fine-tune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3458103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/>
              <a:t>Natural Language Processing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/>
              <a:t>Pre-train on unsupervised tasks, e.g. Language Modeling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/>
              <a:t>Fine-tune on downstream NLP tasks, e.g. Question Answering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/>
              <a:t>Large &amp; powerful NLP models, even beat human!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</p:txBody>
      </p:sp>
      <p:grpSp>
        <p:nvGrpSpPr>
          <p:cNvPr id="86" name="Google Shape;86;p16"/>
          <p:cNvGrpSpPr/>
          <p:nvPr/>
        </p:nvGrpSpPr>
        <p:grpSpPr>
          <a:xfrm>
            <a:off x="3787240" y="925811"/>
            <a:ext cx="4988768" cy="2832244"/>
            <a:chOff x="5049653" y="1234414"/>
            <a:chExt cx="6651691" cy="3776326"/>
          </a:xfrm>
        </p:grpSpPr>
        <p:grpSp>
          <p:nvGrpSpPr>
            <p:cNvPr id="87" name="Google Shape;87;p16"/>
            <p:cNvGrpSpPr/>
            <p:nvPr/>
          </p:nvGrpSpPr>
          <p:grpSpPr>
            <a:xfrm>
              <a:off x="5049653" y="1234414"/>
              <a:ext cx="3114041" cy="3776326"/>
              <a:chOff x="5049653" y="1234414"/>
              <a:chExt cx="3114041" cy="3776326"/>
            </a:xfrm>
          </p:grpSpPr>
          <p:sp>
            <p:nvSpPr>
              <p:cNvPr id="88" name="Google Shape;88;p16"/>
              <p:cNvSpPr txBox="1"/>
              <p:nvPr/>
            </p:nvSpPr>
            <p:spPr>
              <a:xfrm>
                <a:off x="5049653" y="3964300"/>
                <a:ext cx="3114041" cy="1046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Pre-train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cheap large data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on related domain</a:t>
                </a:r>
                <a:endParaRPr/>
              </a:p>
            </p:txBody>
          </p:sp>
          <p:grpSp>
            <p:nvGrpSpPr>
              <p:cNvPr id="89" name="Google Shape;89;p16"/>
              <p:cNvGrpSpPr/>
              <p:nvPr/>
            </p:nvGrpSpPr>
            <p:grpSpPr>
              <a:xfrm>
                <a:off x="5352523" y="1234414"/>
                <a:ext cx="2508301" cy="2230682"/>
                <a:chOff x="5532647" y="1234414"/>
                <a:chExt cx="2508301" cy="2230682"/>
              </a:xfrm>
            </p:grpSpPr>
            <p:pic>
              <p:nvPicPr>
                <p:cNvPr id="90" name="Google Shape;90;p1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57031" t="0"/>
                <a:stretch/>
              </p:blipFill>
              <p:spPr>
                <a:xfrm>
                  <a:off x="6598565" y="1466553"/>
                  <a:ext cx="1442383" cy="17664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91" name="Google Shape;91;p16"/>
                <p:cNvGrpSpPr/>
                <p:nvPr/>
              </p:nvGrpSpPr>
              <p:grpSpPr>
                <a:xfrm>
                  <a:off x="5532647" y="1234414"/>
                  <a:ext cx="457201" cy="2230682"/>
                  <a:chOff x="7309103" y="1198318"/>
                  <a:chExt cx="457201" cy="2230682"/>
                </a:xfrm>
              </p:grpSpPr>
              <p:pic>
                <p:nvPicPr>
                  <p:cNvPr descr="Document" id="92" name="Google Shape;92;p1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7309103" y="1198318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Document" id="93" name="Google Shape;93;p1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7309103" y="1641688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Document" id="94" name="Google Shape;94;p1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7309103" y="2085058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Document" id="95" name="Google Shape;95;p1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7309103" y="2528428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Document" id="96" name="Google Shape;96;p1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7309103" y="2971799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97" name="Google Shape;97;p16"/>
                <p:cNvGrpSpPr/>
                <p:nvPr/>
              </p:nvGrpSpPr>
              <p:grpSpPr>
                <a:xfrm>
                  <a:off x="5973799" y="1234414"/>
                  <a:ext cx="457201" cy="2230682"/>
                  <a:chOff x="7750255" y="1254462"/>
                  <a:chExt cx="457201" cy="2230682"/>
                </a:xfrm>
              </p:grpSpPr>
              <p:pic>
                <p:nvPicPr>
                  <p:cNvPr descr="Document" id="98" name="Google Shape;98;p1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7750255" y="1254462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Document" id="99" name="Google Shape;99;p1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7750255" y="1697832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Document" id="100" name="Google Shape;100;p1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7750255" y="2141202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Document" id="101" name="Google Shape;101;p1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7750255" y="2584572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Document" id="102" name="Google Shape;102;p1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7750255" y="3027943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103" name="Google Shape;103;p16"/>
                <p:cNvGrpSpPr/>
                <p:nvPr/>
              </p:nvGrpSpPr>
              <p:grpSpPr>
                <a:xfrm>
                  <a:off x="6421391" y="2273555"/>
                  <a:ext cx="210312" cy="152400"/>
                  <a:chOff x="6289042" y="2227817"/>
                  <a:chExt cx="210312" cy="152400"/>
                </a:xfrm>
              </p:grpSpPr>
              <p:cxnSp>
                <p:nvCxnSpPr>
                  <p:cNvPr id="104" name="Google Shape;104;p16"/>
                  <p:cNvCxnSpPr/>
                  <p:nvPr/>
                </p:nvCxnSpPr>
                <p:spPr>
                  <a:xfrm>
                    <a:off x="6289042" y="2227817"/>
                    <a:ext cx="210312" cy="0"/>
                  </a:xfrm>
                  <a:prstGeom prst="straightConnector1">
                    <a:avLst/>
                  </a:prstGeom>
                  <a:noFill/>
                  <a:ln cap="flat" cmpd="sng" w="22225">
                    <a:solidFill>
                      <a:srgbClr val="EAB20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105" name="Google Shape;105;p16"/>
                  <p:cNvCxnSpPr/>
                  <p:nvPr/>
                </p:nvCxnSpPr>
                <p:spPr>
                  <a:xfrm>
                    <a:off x="6289042" y="2380217"/>
                    <a:ext cx="210312" cy="0"/>
                  </a:xfrm>
                  <a:prstGeom prst="straightConnector1">
                    <a:avLst/>
                  </a:prstGeom>
                  <a:noFill/>
                  <a:ln cap="flat" cmpd="sng" w="22225">
                    <a:solidFill>
                      <a:srgbClr val="EAB20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</p:grpSp>
          </p:grpSp>
        </p:grpSp>
        <p:grpSp>
          <p:nvGrpSpPr>
            <p:cNvPr id="106" name="Google Shape;106;p16"/>
            <p:cNvGrpSpPr/>
            <p:nvPr/>
          </p:nvGrpSpPr>
          <p:grpSpPr>
            <a:xfrm>
              <a:off x="8587303" y="1466553"/>
              <a:ext cx="3114041" cy="3484819"/>
              <a:chOff x="8587303" y="1466553"/>
              <a:chExt cx="3114041" cy="3484819"/>
            </a:xfrm>
          </p:grpSpPr>
          <p:sp>
            <p:nvSpPr>
              <p:cNvPr id="107" name="Google Shape;107;p16"/>
              <p:cNvSpPr txBox="1"/>
              <p:nvPr/>
            </p:nvSpPr>
            <p:spPr>
              <a:xfrm>
                <a:off x="8587303" y="3904932"/>
                <a:ext cx="3114041" cy="1046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Fine-tune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Expensive well-labeled data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on downstream task</a:t>
                </a:r>
                <a:endParaRPr/>
              </a:p>
            </p:txBody>
          </p:sp>
          <p:grpSp>
            <p:nvGrpSpPr>
              <p:cNvPr id="108" name="Google Shape;108;p16"/>
              <p:cNvGrpSpPr/>
              <p:nvPr/>
            </p:nvGrpSpPr>
            <p:grpSpPr>
              <a:xfrm>
                <a:off x="9105851" y="1466553"/>
                <a:ext cx="2076945" cy="1766404"/>
                <a:chOff x="8731070" y="1301288"/>
                <a:chExt cx="2076945" cy="1766404"/>
              </a:xfrm>
            </p:grpSpPr>
            <p:pic>
              <p:nvPicPr>
                <p:cNvPr id="109" name="Google Shape;109;p1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58531" r="0" t="0"/>
                <a:stretch/>
              </p:blipFill>
              <p:spPr>
                <a:xfrm>
                  <a:off x="9415977" y="1301288"/>
                  <a:ext cx="1392038" cy="17664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10" name="Google Shape;110;p16"/>
                <p:cNvGrpSpPr/>
                <p:nvPr/>
              </p:nvGrpSpPr>
              <p:grpSpPr>
                <a:xfrm>
                  <a:off x="8731070" y="1734205"/>
                  <a:ext cx="457201" cy="900571"/>
                  <a:chOff x="8731070" y="1697832"/>
                  <a:chExt cx="457201" cy="900571"/>
                </a:xfrm>
              </p:grpSpPr>
              <p:pic>
                <p:nvPicPr>
                  <p:cNvPr descr="Document" id="111" name="Google Shape;111;p16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8731070" y="1697832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Document" id="112" name="Google Shape;112;p16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8731070" y="2141202"/>
                    <a:ext cx="457201" cy="4572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113" name="Google Shape;113;p16"/>
                <p:cNvGrpSpPr/>
                <p:nvPr/>
              </p:nvGrpSpPr>
              <p:grpSpPr>
                <a:xfrm>
                  <a:off x="9205665" y="2108290"/>
                  <a:ext cx="210312" cy="152400"/>
                  <a:chOff x="9205665" y="2078052"/>
                  <a:chExt cx="210312" cy="152400"/>
                </a:xfrm>
              </p:grpSpPr>
              <p:cxnSp>
                <p:nvCxnSpPr>
                  <p:cNvPr id="114" name="Google Shape;114;p16"/>
                  <p:cNvCxnSpPr/>
                  <p:nvPr/>
                </p:nvCxnSpPr>
                <p:spPr>
                  <a:xfrm>
                    <a:off x="9205665" y="2078052"/>
                    <a:ext cx="210312" cy="0"/>
                  </a:xfrm>
                  <a:prstGeom prst="straightConnector1">
                    <a:avLst/>
                  </a:prstGeom>
                  <a:noFill/>
                  <a:ln cap="flat" cmpd="sng" w="222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115" name="Google Shape;115;p16"/>
                  <p:cNvCxnSpPr/>
                  <p:nvPr/>
                </p:nvCxnSpPr>
                <p:spPr>
                  <a:xfrm>
                    <a:off x="9205665" y="2230452"/>
                    <a:ext cx="210312" cy="0"/>
                  </a:xfrm>
                  <a:prstGeom prst="straightConnector1">
                    <a:avLst/>
                  </a:prstGeom>
                  <a:noFill/>
                  <a:ln cap="flat" cmpd="sng" w="222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</p:grpSp>
          </p:grpSp>
        </p:grpSp>
        <p:sp>
          <p:nvSpPr>
            <p:cNvPr id="116" name="Google Shape;116;p16"/>
            <p:cNvSpPr/>
            <p:nvPr/>
          </p:nvSpPr>
          <p:spPr>
            <a:xfrm>
              <a:off x="8199379" y="2143916"/>
              <a:ext cx="364267" cy="47053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n-US"/>
              <a:t>GLUE – </a:t>
            </a:r>
            <a:br>
              <a:rPr lang="en-US"/>
            </a:br>
            <a:r>
              <a:rPr lang="en-US"/>
              <a:t>General Language Understanding Evaluation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311700" y="1266325"/>
            <a:ext cx="8541945" cy="3370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7365" y="482600"/>
            <a:ext cx="4834035" cy="41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/>
          <p:nvPr/>
        </p:nvSpPr>
        <p:spPr>
          <a:xfrm>
            <a:off x="5386167" y="4030938"/>
            <a:ext cx="16626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Human Baseline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87.1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4572000" y="3333626"/>
            <a:ext cx="18341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MT-DNN-ensemble</a:t>
            </a: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87.6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4896799" y="2892489"/>
            <a:ext cx="20681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XLNet-Large-ensemble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88.4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5804210" y="2576660"/>
            <a:ext cx="12779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RoBERTa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88.5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6427801" y="2271646"/>
            <a:ext cx="2071401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FreeLB-RoBERTa-ensemble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88.8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4572000" y="1969280"/>
            <a:ext cx="22012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ALICE v2 large ensemble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89.0</a:t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5700635" y="1670069"/>
            <a:ext cx="1826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ALBERT-ensemble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89.4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7391804" y="1379588"/>
            <a:ext cx="827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T5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89.7</a:t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4387821" y="3479186"/>
            <a:ext cx="89154" cy="89154"/>
          </a:xfrm>
          <a:prstGeom prst="ellipse">
            <a:avLst/>
          </a:prstGeom>
          <a:solidFill>
            <a:srgbClr val="8D6ECC"/>
          </a:solidFill>
          <a:ln cap="flat" cmpd="sng" w="101600">
            <a:solidFill>
              <a:srgbClr val="8D6E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5020791" y="2737988"/>
            <a:ext cx="89154" cy="89154"/>
          </a:xfrm>
          <a:prstGeom prst="ellipse">
            <a:avLst/>
          </a:prstGeom>
          <a:solidFill>
            <a:schemeClr val="accent5"/>
          </a:solidFill>
          <a:ln cap="flat" cmpd="sng" w="1016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5667974" y="2646568"/>
            <a:ext cx="89154" cy="89154"/>
          </a:xfrm>
          <a:prstGeom prst="ellipse">
            <a:avLst/>
          </a:prstGeom>
          <a:solidFill>
            <a:srgbClr val="25B5B2"/>
          </a:solidFill>
          <a:ln cap="flat" cmpd="sng" w="101600">
            <a:solidFill>
              <a:srgbClr val="25B5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6282417" y="2369370"/>
            <a:ext cx="89154" cy="89154"/>
          </a:xfrm>
          <a:prstGeom prst="ellipse">
            <a:avLst/>
          </a:prstGeom>
          <a:solidFill>
            <a:schemeClr val="accent6"/>
          </a:solidFill>
          <a:ln cap="flat" cmpd="sng" w="1016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6926573" y="2175777"/>
            <a:ext cx="89154" cy="89154"/>
          </a:xfrm>
          <a:prstGeom prst="ellipse">
            <a:avLst/>
          </a:prstGeom>
          <a:solidFill>
            <a:srgbClr val="DEA900"/>
          </a:solidFill>
          <a:ln cap="flat" cmpd="sng" w="101600">
            <a:solidFill>
              <a:srgbClr val="DEA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7554267" y="1807958"/>
            <a:ext cx="89154" cy="89154"/>
          </a:xfrm>
          <a:prstGeom prst="ellipse">
            <a:avLst/>
          </a:prstGeom>
          <a:solidFill>
            <a:srgbClr val="EE8640"/>
          </a:solidFill>
          <a:ln cap="flat" cmpd="sng" w="101600">
            <a:solidFill>
              <a:srgbClr val="EE8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8184542" y="1524809"/>
            <a:ext cx="89154" cy="89154"/>
          </a:xfrm>
          <a:prstGeom prst="ellipse">
            <a:avLst/>
          </a:prstGeom>
          <a:solidFill>
            <a:srgbClr val="C00000"/>
          </a:solidFill>
          <a:ln cap="flat" cmpd="sng" w="1016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5109946" y="4764285"/>
            <a:ext cx="353292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https://gluebenchmark.com/leaderboard/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2019-11-12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How large are pre-trained NLP models?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146" name="Google Shape;146;p18"/>
          <p:cNvGrpSpPr/>
          <p:nvPr/>
        </p:nvGrpSpPr>
        <p:grpSpPr>
          <a:xfrm>
            <a:off x="1487194" y="1619340"/>
            <a:ext cx="6858000" cy="2630127"/>
            <a:chOff x="1982925" y="2159120"/>
            <a:chExt cx="9144000" cy="3506835"/>
          </a:xfrm>
        </p:grpSpPr>
        <p:sp>
          <p:nvSpPr>
            <p:cNvPr id="147" name="Google Shape;147;p18"/>
            <p:cNvSpPr/>
            <p:nvPr/>
          </p:nvSpPr>
          <p:spPr>
            <a:xfrm>
              <a:off x="9822167" y="3708836"/>
              <a:ext cx="841248" cy="841248"/>
            </a:xfrm>
            <a:prstGeom prst="ellipse">
              <a:avLst/>
            </a:prstGeom>
            <a:solidFill>
              <a:srgbClr val="FFA4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8314396" y="3708836"/>
              <a:ext cx="841248" cy="841248"/>
            </a:xfrm>
            <a:prstGeom prst="ellipse">
              <a:avLst/>
            </a:prstGeom>
            <a:solidFill>
              <a:srgbClr val="FFA4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6638161" y="3539672"/>
              <a:ext cx="1179576" cy="1179576"/>
            </a:xfrm>
            <a:prstGeom prst="ellipse">
              <a:avLst/>
            </a:prstGeom>
            <a:solidFill>
              <a:srgbClr val="FFA4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5393194" y="3708836"/>
              <a:ext cx="841248" cy="841248"/>
            </a:xfrm>
            <a:prstGeom prst="ellipse">
              <a:avLst/>
            </a:prstGeom>
            <a:solidFill>
              <a:srgbClr val="FFA4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3308399" y="3242492"/>
              <a:ext cx="1773936" cy="1773936"/>
            </a:xfrm>
            <a:prstGeom prst="ellipse">
              <a:avLst/>
            </a:prstGeom>
            <a:solidFill>
              <a:srgbClr val="FFA4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2428726" y="3910004"/>
              <a:ext cx="438912" cy="438912"/>
            </a:xfrm>
            <a:prstGeom prst="ellipse">
              <a:avLst/>
            </a:prstGeom>
            <a:solidFill>
              <a:srgbClr val="FFA4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" name="Google Shape;153;p18"/>
            <p:cNvCxnSpPr/>
            <p:nvPr/>
          </p:nvCxnSpPr>
          <p:spPr>
            <a:xfrm>
              <a:off x="1982925" y="5051045"/>
              <a:ext cx="9144000" cy="0"/>
            </a:xfrm>
            <a:prstGeom prst="straightConnector1">
              <a:avLst/>
            </a:prstGeom>
            <a:noFill/>
            <a:ln cap="flat" cmpd="sng" w="603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4" name="Google Shape;154;p18"/>
            <p:cNvSpPr txBox="1"/>
            <p:nvPr/>
          </p:nvSpPr>
          <p:spPr>
            <a:xfrm>
              <a:off x="2133216" y="2159120"/>
              <a:ext cx="1022071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ELMo</a:t>
              </a:r>
              <a:endParaRPr/>
            </a:p>
          </p:txBody>
        </p:sp>
        <p:cxnSp>
          <p:nvCxnSpPr>
            <p:cNvPr id="155" name="Google Shape;155;p18"/>
            <p:cNvCxnSpPr/>
            <p:nvPr/>
          </p:nvCxnSpPr>
          <p:spPr>
            <a:xfrm>
              <a:off x="2644251" y="4757128"/>
              <a:ext cx="0" cy="2743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6" name="Google Shape;156;p18"/>
            <p:cNvSpPr txBox="1"/>
            <p:nvPr/>
          </p:nvSpPr>
          <p:spPr>
            <a:xfrm>
              <a:off x="2143016" y="5265846"/>
              <a:ext cx="1002472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10/17</a:t>
              </a:r>
              <a:endParaRPr/>
            </a:p>
          </p:txBody>
        </p:sp>
        <p:sp>
          <p:nvSpPr>
            <p:cNvPr id="157" name="Google Shape;157;p18"/>
            <p:cNvSpPr txBox="1"/>
            <p:nvPr/>
          </p:nvSpPr>
          <p:spPr>
            <a:xfrm>
              <a:off x="2133217" y="2523152"/>
              <a:ext cx="1022068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93</a:t>
              </a:r>
              <a:r>
                <a:rPr b="0" i="0" lang="en-US" sz="105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8"/>
            <p:cNvSpPr txBox="1"/>
            <p:nvPr/>
          </p:nvSpPr>
          <p:spPr>
            <a:xfrm>
              <a:off x="3661522" y="2170711"/>
              <a:ext cx="1022068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GPT-2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9" name="Google Shape;159;p18"/>
            <p:cNvCxnSpPr/>
            <p:nvPr/>
          </p:nvCxnSpPr>
          <p:spPr>
            <a:xfrm>
              <a:off x="4172556" y="4767024"/>
              <a:ext cx="0" cy="2743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0" name="Google Shape;160;p18"/>
            <p:cNvSpPr txBox="1"/>
            <p:nvPr/>
          </p:nvSpPr>
          <p:spPr>
            <a:xfrm>
              <a:off x="3747525" y="5260844"/>
              <a:ext cx="850063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03/18</a:t>
              </a:r>
              <a:endParaRPr/>
            </a:p>
          </p:txBody>
        </p:sp>
        <p:sp>
          <p:nvSpPr>
            <p:cNvPr id="161" name="Google Shape;161;p18"/>
            <p:cNvSpPr txBox="1"/>
            <p:nvPr/>
          </p:nvSpPr>
          <p:spPr>
            <a:xfrm>
              <a:off x="3661522" y="2523152"/>
              <a:ext cx="1022068" cy="9541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1.5</a:t>
              </a:r>
              <a:r>
                <a:rPr b="0" i="0" lang="en-US" sz="105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8"/>
            <p:cNvSpPr txBox="1"/>
            <p:nvPr/>
          </p:nvSpPr>
          <p:spPr>
            <a:xfrm>
              <a:off x="5197857" y="2159120"/>
              <a:ext cx="1235597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BERT</a:t>
              </a:r>
              <a:endParaRPr/>
            </a:p>
          </p:txBody>
        </p:sp>
        <p:cxnSp>
          <p:nvCxnSpPr>
            <p:cNvPr id="163" name="Google Shape;163;p18"/>
            <p:cNvCxnSpPr/>
            <p:nvPr/>
          </p:nvCxnSpPr>
          <p:spPr>
            <a:xfrm>
              <a:off x="5815655" y="4776725"/>
              <a:ext cx="0" cy="2743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4" name="Google Shape;164;p18"/>
            <p:cNvSpPr txBox="1"/>
            <p:nvPr/>
          </p:nvSpPr>
          <p:spPr>
            <a:xfrm>
              <a:off x="5390624" y="5260844"/>
              <a:ext cx="850063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10/18</a:t>
              </a:r>
              <a:endParaRPr/>
            </a:p>
          </p:txBody>
        </p:sp>
        <p:sp>
          <p:nvSpPr>
            <p:cNvPr id="165" name="Google Shape;165;p18"/>
            <p:cNvSpPr txBox="1"/>
            <p:nvPr/>
          </p:nvSpPr>
          <p:spPr>
            <a:xfrm>
              <a:off x="5189826" y="2523152"/>
              <a:ext cx="1251659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340</a:t>
              </a:r>
              <a:r>
                <a:rPr b="0" i="0" lang="en-US" sz="105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8"/>
            <p:cNvSpPr txBox="1"/>
            <p:nvPr/>
          </p:nvSpPr>
          <p:spPr>
            <a:xfrm>
              <a:off x="8093372" y="2170713"/>
              <a:ext cx="1271237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XLNet</a:t>
              </a:r>
              <a:endParaRPr/>
            </a:p>
          </p:txBody>
        </p:sp>
        <p:cxnSp>
          <p:nvCxnSpPr>
            <p:cNvPr id="167" name="Google Shape;167;p18"/>
            <p:cNvCxnSpPr/>
            <p:nvPr/>
          </p:nvCxnSpPr>
          <p:spPr>
            <a:xfrm>
              <a:off x="8728989" y="4787571"/>
              <a:ext cx="0" cy="2743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8" name="Google Shape;168;p18"/>
            <p:cNvSpPr txBox="1"/>
            <p:nvPr/>
          </p:nvSpPr>
          <p:spPr>
            <a:xfrm>
              <a:off x="8303958" y="5260844"/>
              <a:ext cx="850063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06/19</a:t>
              </a:r>
              <a:endParaRPr/>
            </a:p>
          </p:txBody>
        </p:sp>
        <p:sp>
          <p:nvSpPr>
            <p:cNvPr id="169" name="Google Shape;169;p18"/>
            <p:cNvSpPr txBox="1"/>
            <p:nvPr/>
          </p:nvSpPr>
          <p:spPr>
            <a:xfrm>
              <a:off x="8103160" y="2523152"/>
              <a:ext cx="1251659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340</a:t>
              </a:r>
              <a:r>
                <a:rPr b="0" i="0" lang="en-US" sz="105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8"/>
            <p:cNvSpPr txBox="1"/>
            <p:nvPr/>
          </p:nvSpPr>
          <p:spPr>
            <a:xfrm>
              <a:off x="6648584" y="2170715"/>
              <a:ext cx="11661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XLM</a:t>
              </a:r>
              <a:endParaRPr/>
            </a:p>
          </p:txBody>
        </p:sp>
        <p:cxnSp>
          <p:nvCxnSpPr>
            <p:cNvPr id="171" name="Google Shape;171;p18"/>
            <p:cNvCxnSpPr/>
            <p:nvPr/>
          </p:nvCxnSpPr>
          <p:spPr>
            <a:xfrm>
              <a:off x="7231647" y="4776725"/>
              <a:ext cx="0" cy="2743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2" name="Google Shape;172;p18"/>
            <p:cNvSpPr txBox="1"/>
            <p:nvPr/>
          </p:nvSpPr>
          <p:spPr>
            <a:xfrm>
              <a:off x="6806616" y="5260844"/>
              <a:ext cx="850063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02/19</a:t>
              </a:r>
              <a:endParaRPr/>
            </a:p>
          </p:txBody>
        </p:sp>
        <p:sp>
          <p:nvSpPr>
            <p:cNvPr id="173" name="Google Shape;173;p18"/>
            <p:cNvSpPr txBox="1"/>
            <p:nvPr/>
          </p:nvSpPr>
          <p:spPr>
            <a:xfrm>
              <a:off x="6605818" y="2523152"/>
              <a:ext cx="1251659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665</a:t>
              </a:r>
              <a:r>
                <a:rPr b="0" i="0" lang="en-US" sz="105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8"/>
            <p:cNvSpPr txBox="1"/>
            <p:nvPr/>
          </p:nvSpPr>
          <p:spPr>
            <a:xfrm>
              <a:off x="9560750" y="2170712"/>
              <a:ext cx="1355267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RoBERTa</a:t>
              </a:r>
              <a:endParaRPr/>
            </a:p>
          </p:txBody>
        </p:sp>
        <p:cxnSp>
          <p:nvCxnSpPr>
            <p:cNvPr id="175" name="Google Shape;175;p18"/>
            <p:cNvCxnSpPr/>
            <p:nvPr/>
          </p:nvCxnSpPr>
          <p:spPr>
            <a:xfrm>
              <a:off x="10238383" y="4787571"/>
              <a:ext cx="0" cy="2743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6" name="Google Shape;176;p18"/>
            <p:cNvSpPr txBox="1"/>
            <p:nvPr/>
          </p:nvSpPr>
          <p:spPr>
            <a:xfrm>
              <a:off x="9813352" y="5260844"/>
              <a:ext cx="850063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07/19</a:t>
              </a:r>
              <a:endParaRPr/>
            </a:p>
          </p:txBody>
        </p:sp>
        <p:sp>
          <p:nvSpPr>
            <p:cNvPr id="177" name="Google Shape;177;p18"/>
            <p:cNvSpPr txBox="1"/>
            <p:nvPr/>
          </p:nvSpPr>
          <p:spPr>
            <a:xfrm>
              <a:off x="9612554" y="2523152"/>
              <a:ext cx="1251659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340</a:t>
              </a:r>
              <a:r>
                <a:rPr b="0" i="0" lang="en-US" sz="105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8" name="Google Shape;178;p18"/>
          <p:cNvCxnSpPr/>
          <p:nvPr/>
        </p:nvCxnSpPr>
        <p:spPr>
          <a:xfrm>
            <a:off x="1503647" y="1598212"/>
            <a:ext cx="0" cy="1902350"/>
          </a:xfrm>
          <a:prstGeom prst="straightConnector1">
            <a:avLst/>
          </a:prstGeom>
          <a:noFill/>
          <a:ln cap="flat" cmpd="sng" w="12700">
            <a:solidFill>
              <a:srgbClr val="CEF3EB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179" name="Google Shape;179;p18"/>
          <p:cNvGrpSpPr/>
          <p:nvPr/>
        </p:nvGrpSpPr>
        <p:grpSpPr>
          <a:xfrm>
            <a:off x="628651" y="1625754"/>
            <a:ext cx="866765" cy="1581069"/>
            <a:chOff x="838200" y="2167672"/>
            <a:chExt cx="1155687" cy="2108092"/>
          </a:xfrm>
        </p:grpSpPr>
        <p:sp>
          <p:nvSpPr>
            <p:cNvPr id="180" name="Google Shape;180;p18"/>
            <p:cNvSpPr/>
            <p:nvPr/>
          </p:nvSpPr>
          <p:spPr>
            <a:xfrm>
              <a:off x="1315718" y="3983156"/>
              <a:ext cx="292608" cy="292608"/>
            </a:xfrm>
            <a:prstGeom prst="ellipse">
              <a:avLst/>
            </a:prstGeom>
            <a:solidFill>
              <a:srgbClr val="D754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950988" y="2534607"/>
              <a:ext cx="1022068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D75455"/>
                  </a:solidFill>
                  <a:latin typeface="Arial"/>
                  <a:ea typeface="Arial"/>
                  <a:cs typeface="Arial"/>
                  <a:sym typeface="Arial"/>
                </a:rPr>
                <a:t>43</a:t>
              </a:r>
              <a:r>
                <a:rPr b="0" i="0" lang="en-US" sz="1050" u="none" cap="none" strike="noStrike">
                  <a:solidFill>
                    <a:srgbClr val="D75455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sp>
          <p:nvSpPr>
            <p:cNvPr id="182" name="Google Shape;182;p18"/>
            <p:cNvSpPr txBox="1"/>
            <p:nvPr/>
          </p:nvSpPr>
          <p:spPr>
            <a:xfrm>
              <a:off x="838200" y="2167672"/>
              <a:ext cx="1155687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CDSSM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Call outs</a:t>
            </a:r>
            <a:endParaRPr/>
          </a:p>
        </p:txBody>
      </p:sp>
      <p:sp>
        <p:nvSpPr>
          <p:cNvPr id="188" name="Google Shape;18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Will cover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Knowledge distillation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Practices of knowledge distillation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Will not cover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Other smaller model techniques (Albert, Electra)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Response level knowledge distillation</a:t>
            </a:r>
            <a:endParaRPr/>
          </a:p>
        </p:txBody>
      </p:sp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Vs. Logits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Soft label, dark knowledge, Hinton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Analogous to label smoothing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Limited to supervision learning</a:t>
            </a:r>
            <a:endParaRPr/>
          </a:p>
        </p:txBody>
      </p:sp>
      <p:pic>
        <p:nvPicPr>
          <p:cNvPr id="195" name="Google Shape;1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23" y="2921219"/>
            <a:ext cx="6884524" cy="1911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9674" y="1285219"/>
            <a:ext cx="4029104" cy="40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67713" y="1740624"/>
            <a:ext cx="3905279" cy="495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67713" y="2222281"/>
            <a:ext cx="3976717" cy="366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Feature-based knowledge distillation</a:t>
            </a:r>
            <a:endParaRPr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311700" y="1266325"/>
            <a:ext cx="4734295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L2-norm distance, L1-norm distance, cross entropy loss, cosine loss</a:t>
            </a:r>
            <a:endParaRPr/>
          </a:p>
        </p:txBody>
      </p:sp>
      <p:pic>
        <p:nvPicPr>
          <p:cNvPr id="205" name="Google Shape;20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1272" y="1355591"/>
            <a:ext cx="3995767" cy="357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5160" y="2669965"/>
            <a:ext cx="4195793" cy="17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Case study: distillBert</a:t>
            </a:r>
            <a:endParaRPr/>
          </a:p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3 losses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/>
              <a:t>Distillation loss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/>
              <a:t>Training loss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/>
              <a:t>Cosine loss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DistillBERT model retains almost 97% of the original BERT-base model's language undersetanding when evaluated on GLUE benchmarks. In addition to this, it is 40% smaller and 60% faster at inference.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descr="Diagram&#10;&#10;Description automatically generated" id="214" name="Google Shape;21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94" y="1453249"/>
            <a:ext cx="4883163" cy="311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