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140B"/>
    <a:srgbClr val="99FF33"/>
    <a:srgbClr val="5F5F5F"/>
    <a:srgbClr val="66FF66"/>
    <a:srgbClr val="9DF5B2"/>
    <a:srgbClr val="29DB4B"/>
    <a:srgbClr val="BAE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79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40C7C-00D5-4272-8D69-850DC59C0A62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1869D-A04E-4E62-9505-952662B64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33DEB85D-5755-A963-CE7B-C3490DE4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215" y="2655152"/>
            <a:ext cx="7090082" cy="69249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algn="r">
              <a:defRPr sz="5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4DE6D88-3077-5E45-3BA8-7549DD68C79E}"/>
              </a:ext>
            </a:extLst>
          </p:cNvPr>
          <p:cNvCxnSpPr>
            <a:cxnSpLocks/>
          </p:cNvCxnSpPr>
          <p:nvPr userDrawn="1"/>
        </p:nvCxnSpPr>
        <p:spPr>
          <a:xfrm flipH="1">
            <a:off x="4443813" y="3429000"/>
            <a:ext cx="7614303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30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E4842-BD5A-CE30-4DF1-6FBF6D17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23684" y="6704112"/>
            <a:ext cx="16831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fld id="{E299DE81-14A1-42B8-9EA9-77139D8D719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AE2EC46-D02A-2ABA-0E97-CFB232CAC81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95853200"/>
              </p:ext>
            </p:extLst>
          </p:nvPr>
        </p:nvGraphicFramePr>
        <p:xfrm>
          <a:off x="215544" y="95821"/>
          <a:ext cx="1176091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60">
                  <a:extLst>
                    <a:ext uri="{9D8B030D-6E8A-4147-A177-3AD203B41FA5}">
                      <a16:colId xmlns:a16="http://schemas.microsoft.com/office/drawing/2014/main" val="2279026093"/>
                    </a:ext>
                  </a:extLst>
                </a:gridCol>
                <a:gridCol w="2071690">
                  <a:extLst>
                    <a:ext uri="{9D8B030D-6E8A-4147-A177-3AD203B41FA5}">
                      <a16:colId xmlns:a16="http://schemas.microsoft.com/office/drawing/2014/main" val="224511028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3543911254"/>
                    </a:ext>
                  </a:extLst>
                </a:gridCol>
                <a:gridCol w="4230168">
                  <a:extLst>
                    <a:ext uri="{9D8B030D-6E8A-4147-A177-3AD203B41FA5}">
                      <a16:colId xmlns:a16="http://schemas.microsoft.com/office/drawing/2014/main" val="801791905"/>
                    </a:ext>
                  </a:extLst>
                </a:gridCol>
                <a:gridCol w="1441072">
                  <a:extLst>
                    <a:ext uri="{9D8B030D-6E8A-4147-A177-3AD203B41FA5}">
                      <a16:colId xmlns:a16="http://schemas.microsoft.com/office/drawing/2014/main" val="2777975504"/>
                    </a:ext>
                  </a:extLst>
                </a:gridCol>
                <a:gridCol w="1960152">
                  <a:extLst>
                    <a:ext uri="{9D8B030D-6E8A-4147-A177-3AD203B41FA5}">
                      <a16:colId xmlns:a16="http://schemas.microsoft.com/office/drawing/2014/main" val="1780040594"/>
                    </a:ext>
                  </a:extLst>
                </a:gridCol>
              </a:tblGrid>
              <a:tr h="19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439903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69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937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E4842-BD5A-CE30-4DF1-6FBF6D17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23684" y="6704112"/>
            <a:ext cx="168316" cy="15388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1000" b="1">
                <a:solidFill>
                  <a:schemeClr val="bg1"/>
                </a:solidFill>
              </a:defRPr>
            </a:lvl1pPr>
          </a:lstStyle>
          <a:p>
            <a:fld id="{E299DE81-14A1-42B8-9EA9-77139D8D719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701DFA4-D477-3533-AC02-FDA4610307BB}"/>
              </a:ext>
            </a:extLst>
          </p:cNvPr>
          <p:cNvCxnSpPr>
            <a:cxnSpLocks/>
          </p:cNvCxnSpPr>
          <p:nvPr userDrawn="1"/>
        </p:nvCxnSpPr>
        <p:spPr>
          <a:xfrm>
            <a:off x="9220913" y="644461"/>
            <a:ext cx="0" cy="5982714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075740B-3C79-7507-FCE0-AB4FB59AB7F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96722549"/>
              </p:ext>
            </p:extLst>
          </p:nvPr>
        </p:nvGraphicFramePr>
        <p:xfrm>
          <a:off x="215544" y="95821"/>
          <a:ext cx="1176091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60">
                  <a:extLst>
                    <a:ext uri="{9D8B030D-6E8A-4147-A177-3AD203B41FA5}">
                      <a16:colId xmlns:a16="http://schemas.microsoft.com/office/drawing/2014/main" val="2279026093"/>
                    </a:ext>
                  </a:extLst>
                </a:gridCol>
                <a:gridCol w="2071690">
                  <a:extLst>
                    <a:ext uri="{9D8B030D-6E8A-4147-A177-3AD203B41FA5}">
                      <a16:colId xmlns:a16="http://schemas.microsoft.com/office/drawing/2014/main" val="224511028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3543911254"/>
                    </a:ext>
                  </a:extLst>
                </a:gridCol>
                <a:gridCol w="4230168">
                  <a:extLst>
                    <a:ext uri="{9D8B030D-6E8A-4147-A177-3AD203B41FA5}">
                      <a16:colId xmlns:a16="http://schemas.microsoft.com/office/drawing/2014/main" val="801791905"/>
                    </a:ext>
                  </a:extLst>
                </a:gridCol>
                <a:gridCol w="1441072">
                  <a:extLst>
                    <a:ext uri="{9D8B030D-6E8A-4147-A177-3AD203B41FA5}">
                      <a16:colId xmlns:a16="http://schemas.microsoft.com/office/drawing/2014/main" val="2777975504"/>
                    </a:ext>
                  </a:extLst>
                </a:gridCol>
                <a:gridCol w="1960152">
                  <a:extLst>
                    <a:ext uri="{9D8B030D-6E8A-4147-A177-3AD203B41FA5}">
                      <a16:colId xmlns:a16="http://schemas.microsoft.com/office/drawing/2014/main" val="1780040594"/>
                    </a:ext>
                  </a:extLst>
                </a:gridCol>
              </a:tblGrid>
              <a:tr h="19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439903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69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37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BD4BA6C-1FCD-5B92-5E2D-14060FA7DCA8}"/>
              </a:ext>
            </a:extLst>
          </p:cNvPr>
          <p:cNvSpPr/>
          <p:nvPr userDrawn="1"/>
        </p:nvSpPr>
        <p:spPr>
          <a:xfrm>
            <a:off x="0" y="6627813"/>
            <a:ext cx="12192000" cy="2301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BFE30EC1-9B96-BC40-3134-C3F76B5C8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734889"/>
            <a:ext cx="1808187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defRPr sz="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ko-KR"/>
              <a:t>Copyright </a:t>
            </a:r>
            <a:r>
              <a:rPr lang="ko-KR" altLang="en-US"/>
              <a:t>ⓒ </a:t>
            </a:r>
            <a:r>
              <a:rPr lang="en-US" altLang="ko-KR"/>
              <a:t>Loo 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3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D6383-A5CC-6E57-9808-2B31A4BF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952" y="2655152"/>
            <a:ext cx="6269345" cy="692497"/>
          </a:xfrm>
        </p:spPr>
        <p:txBody>
          <a:bodyPr/>
          <a:lstStyle/>
          <a:p>
            <a:r>
              <a:rPr lang="ko-KR" altLang="en-US" dirty="0"/>
              <a:t>화면설계서</a:t>
            </a:r>
            <a:r>
              <a:rPr lang="en-US" altLang="ko-KR" dirty="0"/>
              <a:t>_</a:t>
            </a:r>
            <a:r>
              <a:rPr lang="ko-KR" altLang="en-US" dirty="0"/>
              <a:t>바둑 어플</a:t>
            </a:r>
          </a:p>
        </p:txBody>
      </p:sp>
    </p:spTree>
    <p:extLst>
      <p:ext uri="{BB962C8B-B14F-4D97-AF65-F5344CB8AC3E}">
        <p14:creationId xmlns:p14="http://schemas.microsoft.com/office/powerpoint/2010/main" val="341003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5945C3-DAC2-22AA-B1D6-87A380FD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E81-14A1-42B8-9EA9-77139D8D719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D39595-1F35-6B95-0473-2E69B083D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484636"/>
              </p:ext>
            </p:extLst>
          </p:nvPr>
        </p:nvGraphicFramePr>
        <p:xfrm>
          <a:off x="215544" y="95821"/>
          <a:ext cx="1176091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60">
                  <a:extLst>
                    <a:ext uri="{9D8B030D-6E8A-4147-A177-3AD203B41FA5}">
                      <a16:colId xmlns:a16="http://schemas.microsoft.com/office/drawing/2014/main" val="2279026093"/>
                    </a:ext>
                  </a:extLst>
                </a:gridCol>
                <a:gridCol w="2071690">
                  <a:extLst>
                    <a:ext uri="{9D8B030D-6E8A-4147-A177-3AD203B41FA5}">
                      <a16:colId xmlns:a16="http://schemas.microsoft.com/office/drawing/2014/main" val="224511028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3543911254"/>
                    </a:ext>
                  </a:extLst>
                </a:gridCol>
                <a:gridCol w="4230168">
                  <a:extLst>
                    <a:ext uri="{9D8B030D-6E8A-4147-A177-3AD203B41FA5}">
                      <a16:colId xmlns:a16="http://schemas.microsoft.com/office/drawing/2014/main" val="801791905"/>
                    </a:ext>
                  </a:extLst>
                </a:gridCol>
                <a:gridCol w="1441072">
                  <a:extLst>
                    <a:ext uri="{9D8B030D-6E8A-4147-A177-3AD203B41FA5}">
                      <a16:colId xmlns:a16="http://schemas.microsoft.com/office/drawing/2014/main" val="2777975504"/>
                    </a:ext>
                  </a:extLst>
                </a:gridCol>
                <a:gridCol w="1960152">
                  <a:extLst>
                    <a:ext uri="{9D8B030D-6E8A-4147-A177-3AD203B41FA5}">
                      <a16:colId xmlns:a16="http://schemas.microsoft.com/office/drawing/2014/main" val="1780040594"/>
                    </a:ext>
                  </a:extLst>
                </a:gridCol>
              </a:tblGrid>
              <a:tr h="19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BADUCK_A01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컨셉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439903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공통적인 화면 구성에 대한 개념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1/1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691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4A3375-8723-D592-A8EC-9F7DB8BE9F78}"/>
              </a:ext>
            </a:extLst>
          </p:cNvPr>
          <p:cNvSpPr txBox="1"/>
          <p:nvPr/>
        </p:nvSpPr>
        <p:spPr>
          <a:xfrm>
            <a:off x="215544" y="793630"/>
            <a:ext cx="3906519" cy="86177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800" b="1" dirty="0"/>
              <a:t>1) </a:t>
            </a:r>
            <a:r>
              <a:rPr lang="ko-KR" altLang="en-US" sz="800" b="1" dirty="0"/>
              <a:t>방향</a:t>
            </a:r>
            <a:r>
              <a:rPr lang="en-US" altLang="ko-KR" sz="800" dirty="0"/>
              <a:t> </a:t>
            </a:r>
          </a:p>
          <a:p>
            <a:r>
              <a:rPr lang="en-US" altLang="ko-KR" sz="800" dirty="0"/>
              <a:t> - </a:t>
            </a:r>
            <a:r>
              <a:rPr lang="ko-KR" altLang="en-US" sz="800" dirty="0"/>
              <a:t>어르신들은 화면에 버튼이 많은 경우 어떤 기능인지 몰라 헷갈려 하는 경우가 많음</a:t>
            </a:r>
            <a:endParaRPr lang="en-US" altLang="ko-KR" sz="800" dirty="0"/>
          </a:p>
          <a:p>
            <a:r>
              <a:rPr lang="en-US" altLang="ko-KR" sz="800" dirty="0"/>
              <a:t> - </a:t>
            </a:r>
            <a:r>
              <a:rPr lang="ko-KR" altLang="en-US" sz="800" dirty="0"/>
              <a:t>사용자들이 사용하기 편하도록 방향에 초점을 두어야 함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b="1" dirty="0"/>
              <a:t>2) </a:t>
            </a:r>
            <a:r>
              <a:rPr lang="ko-KR" altLang="en-US" sz="800" b="1" dirty="0"/>
              <a:t>메뉴</a:t>
            </a:r>
            <a:endParaRPr lang="en-US" altLang="ko-KR" sz="800" b="1" dirty="0"/>
          </a:p>
          <a:p>
            <a:r>
              <a:rPr lang="en-US" altLang="ko-KR" sz="800" b="1" dirty="0"/>
              <a:t> </a:t>
            </a:r>
            <a:r>
              <a:rPr lang="en-US" altLang="ko-KR" sz="800" dirty="0"/>
              <a:t>- </a:t>
            </a:r>
            <a:r>
              <a:rPr lang="ko-KR" altLang="en-US" sz="800" dirty="0"/>
              <a:t>기능은 많되 숨기는 방향 선택</a:t>
            </a:r>
            <a:endParaRPr lang="en-US" altLang="ko-KR" sz="800" dirty="0"/>
          </a:p>
          <a:p>
            <a:r>
              <a:rPr lang="en-US" altLang="ko-KR" sz="800" dirty="0"/>
              <a:t> - </a:t>
            </a:r>
            <a:r>
              <a:rPr lang="ko-KR" altLang="en-US" sz="800" dirty="0"/>
              <a:t>추가 기능은 추가 메뉴를 선택하면 표시</a:t>
            </a:r>
          </a:p>
        </p:txBody>
      </p:sp>
    </p:spTree>
    <p:extLst>
      <p:ext uri="{BB962C8B-B14F-4D97-AF65-F5344CB8AC3E}">
        <p14:creationId xmlns:p14="http://schemas.microsoft.com/office/powerpoint/2010/main" val="334733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0010EB-1662-1800-5A08-06925975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E81-14A1-42B8-9EA9-77139D8D719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BB962F9-5F97-2062-0EC9-BD95A9F26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98190"/>
              </p:ext>
            </p:extLst>
          </p:nvPr>
        </p:nvGraphicFramePr>
        <p:xfrm>
          <a:off x="9286077" y="711120"/>
          <a:ext cx="2690379" cy="758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79">
                  <a:extLst>
                    <a:ext uri="{9D8B030D-6E8A-4147-A177-3AD203B41FA5}">
                      <a16:colId xmlns:a16="http://schemas.microsoft.com/office/drawing/2014/main" val="2619628364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948267282"/>
                    </a:ext>
                  </a:extLst>
                </a:gridCol>
              </a:tblGrid>
              <a:tr h="254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내용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393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5465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85646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16C272D-F5FE-42D7-03DE-23ADAEA4B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44251"/>
              </p:ext>
            </p:extLst>
          </p:nvPr>
        </p:nvGraphicFramePr>
        <p:xfrm>
          <a:off x="215544" y="95821"/>
          <a:ext cx="1176091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60">
                  <a:extLst>
                    <a:ext uri="{9D8B030D-6E8A-4147-A177-3AD203B41FA5}">
                      <a16:colId xmlns:a16="http://schemas.microsoft.com/office/drawing/2014/main" val="2279026093"/>
                    </a:ext>
                  </a:extLst>
                </a:gridCol>
                <a:gridCol w="2071690">
                  <a:extLst>
                    <a:ext uri="{9D8B030D-6E8A-4147-A177-3AD203B41FA5}">
                      <a16:colId xmlns:a16="http://schemas.microsoft.com/office/drawing/2014/main" val="224511028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3543911254"/>
                    </a:ext>
                  </a:extLst>
                </a:gridCol>
                <a:gridCol w="4230168">
                  <a:extLst>
                    <a:ext uri="{9D8B030D-6E8A-4147-A177-3AD203B41FA5}">
                      <a16:colId xmlns:a16="http://schemas.microsoft.com/office/drawing/2014/main" val="801791905"/>
                    </a:ext>
                  </a:extLst>
                </a:gridCol>
                <a:gridCol w="1441072">
                  <a:extLst>
                    <a:ext uri="{9D8B030D-6E8A-4147-A177-3AD203B41FA5}">
                      <a16:colId xmlns:a16="http://schemas.microsoft.com/office/drawing/2014/main" val="2777975504"/>
                    </a:ext>
                  </a:extLst>
                </a:gridCol>
                <a:gridCol w="1960152">
                  <a:extLst>
                    <a:ext uri="{9D8B030D-6E8A-4147-A177-3AD203B41FA5}">
                      <a16:colId xmlns:a16="http://schemas.microsoft.com/office/drawing/2014/main" val="1780040594"/>
                    </a:ext>
                  </a:extLst>
                </a:gridCol>
              </a:tblGrid>
              <a:tr h="19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BADUCK_B01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초기화면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439903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어플에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진입 시 나오는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1/1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6918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98F3E20-849E-1AEB-D7ED-B54694584643}"/>
              </a:ext>
            </a:extLst>
          </p:cNvPr>
          <p:cNvSpPr/>
          <p:nvPr/>
        </p:nvSpPr>
        <p:spPr>
          <a:xfrm>
            <a:off x="2429772" y="711120"/>
            <a:ext cx="4350589" cy="5878903"/>
          </a:xfrm>
          <a:prstGeom prst="rect">
            <a:avLst/>
          </a:prstGeom>
          <a:solidFill>
            <a:srgbClr val="21140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95BC2-619A-ABD6-E167-979F9A26EA0D}"/>
              </a:ext>
            </a:extLst>
          </p:cNvPr>
          <p:cNvSpPr txBox="1"/>
          <p:nvPr/>
        </p:nvSpPr>
        <p:spPr>
          <a:xfrm>
            <a:off x="3963865" y="3758944"/>
            <a:ext cx="1282402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바둑</a:t>
            </a:r>
            <a:endParaRPr lang="en-US" altLang="ko-KR" sz="5000" b="1" dirty="0">
              <a:solidFill>
                <a:schemeClr val="bg1"/>
              </a:solidFill>
            </a:endParaRPr>
          </a:p>
        </p:txBody>
      </p:sp>
      <p:pic>
        <p:nvPicPr>
          <p:cNvPr id="12" name="그림 11" descr="원, 공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B89457E-3B7A-7BC8-6D83-9C3E8FB20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90" y="2444167"/>
            <a:ext cx="1309777" cy="130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3982C-4AC0-0417-EA8C-FEC25891A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FA44C5-0F1C-9BCC-321A-92D39A36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E81-14A1-42B8-9EA9-77139D8D719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CD77567-A378-849F-6786-EAC122563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90776"/>
              </p:ext>
            </p:extLst>
          </p:nvPr>
        </p:nvGraphicFramePr>
        <p:xfrm>
          <a:off x="9286077" y="711120"/>
          <a:ext cx="2690379" cy="841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79">
                  <a:extLst>
                    <a:ext uri="{9D8B030D-6E8A-4147-A177-3AD203B41FA5}">
                      <a16:colId xmlns:a16="http://schemas.microsoft.com/office/drawing/2014/main" val="2619628364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948267282"/>
                    </a:ext>
                  </a:extLst>
                </a:gridCol>
              </a:tblGrid>
              <a:tr h="254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내용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393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홈 화면으로 이동되면서 로고와 제목은 슬라이드 되면서 해당 위치로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5465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85646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38DF75A-C2FF-B167-8B93-77C54E2A1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88694"/>
              </p:ext>
            </p:extLst>
          </p:nvPr>
        </p:nvGraphicFramePr>
        <p:xfrm>
          <a:off x="215544" y="95821"/>
          <a:ext cx="1176091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60">
                  <a:extLst>
                    <a:ext uri="{9D8B030D-6E8A-4147-A177-3AD203B41FA5}">
                      <a16:colId xmlns:a16="http://schemas.microsoft.com/office/drawing/2014/main" val="2279026093"/>
                    </a:ext>
                  </a:extLst>
                </a:gridCol>
                <a:gridCol w="2071690">
                  <a:extLst>
                    <a:ext uri="{9D8B030D-6E8A-4147-A177-3AD203B41FA5}">
                      <a16:colId xmlns:a16="http://schemas.microsoft.com/office/drawing/2014/main" val="224511028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3543911254"/>
                    </a:ext>
                  </a:extLst>
                </a:gridCol>
                <a:gridCol w="4230168">
                  <a:extLst>
                    <a:ext uri="{9D8B030D-6E8A-4147-A177-3AD203B41FA5}">
                      <a16:colId xmlns:a16="http://schemas.microsoft.com/office/drawing/2014/main" val="801791905"/>
                    </a:ext>
                  </a:extLst>
                </a:gridCol>
                <a:gridCol w="1441072">
                  <a:extLst>
                    <a:ext uri="{9D8B030D-6E8A-4147-A177-3AD203B41FA5}">
                      <a16:colId xmlns:a16="http://schemas.microsoft.com/office/drawing/2014/main" val="2777975504"/>
                    </a:ext>
                  </a:extLst>
                </a:gridCol>
                <a:gridCol w="1960152">
                  <a:extLst>
                    <a:ext uri="{9D8B030D-6E8A-4147-A177-3AD203B41FA5}">
                      <a16:colId xmlns:a16="http://schemas.microsoft.com/office/drawing/2014/main" val="1780040594"/>
                    </a:ext>
                  </a:extLst>
                </a:gridCol>
              </a:tblGrid>
              <a:tr h="19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BADUCK_C01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439903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로딩이 끝나면 나오는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1/1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6918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62731BD-D20E-350C-5640-936C3BB1924D}"/>
              </a:ext>
            </a:extLst>
          </p:cNvPr>
          <p:cNvSpPr/>
          <p:nvPr/>
        </p:nvSpPr>
        <p:spPr>
          <a:xfrm>
            <a:off x="2429772" y="711120"/>
            <a:ext cx="4350589" cy="5878903"/>
          </a:xfrm>
          <a:prstGeom prst="rect">
            <a:avLst/>
          </a:prstGeom>
          <a:solidFill>
            <a:srgbClr val="21140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0E794-F783-0F0A-E0F9-A6F1C1DB218F}"/>
              </a:ext>
            </a:extLst>
          </p:cNvPr>
          <p:cNvSpPr txBox="1"/>
          <p:nvPr/>
        </p:nvSpPr>
        <p:spPr>
          <a:xfrm>
            <a:off x="3963865" y="2395978"/>
            <a:ext cx="1282402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</a:rPr>
              <a:t>바둑</a:t>
            </a:r>
            <a:endParaRPr lang="en-US" altLang="ko-KR" sz="5000" b="1" dirty="0">
              <a:solidFill>
                <a:schemeClr val="bg1"/>
              </a:solidFill>
            </a:endParaRPr>
          </a:p>
        </p:txBody>
      </p:sp>
      <p:pic>
        <p:nvPicPr>
          <p:cNvPr id="12" name="그림 11" descr="원, 공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BB2EA7-B6BF-B8BB-4721-33AF2C788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490" y="1081201"/>
            <a:ext cx="1309777" cy="130977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F244382-E421-912A-1CB7-1025373F3A11}"/>
              </a:ext>
            </a:extLst>
          </p:cNvPr>
          <p:cNvSpPr/>
          <p:nvPr/>
        </p:nvSpPr>
        <p:spPr>
          <a:xfrm>
            <a:off x="2728821" y="4093229"/>
            <a:ext cx="3752489" cy="680929"/>
          </a:xfrm>
          <a:prstGeom prst="round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/>
              <a:t>대 국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3ADF3B-DA97-0EC1-69B3-51675B42C529}"/>
              </a:ext>
            </a:extLst>
          </p:cNvPr>
          <p:cNvSpPr/>
          <p:nvPr/>
        </p:nvSpPr>
        <p:spPr>
          <a:xfrm>
            <a:off x="2728822" y="4992811"/>
            <a:ext cx="3752488" cy="680929"/>
          </a:xfrm>
          <a:prstGeom prst="round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/>
              <a:t>설 정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22A1A7-663C-F1BE-E1C1-F9FFA84D5E09}"/>
              </a:ext>
            </a:extLst>
          </p:cNvPr>
          <p:cNvSpPr/>
          <p:nvPr/>
        </p:nvSpPr>
        <p:spPr>
          <a:xfrm>
            <a:off x="4024250" y="1274853"/>
            <a:ext cx="180000" cy="180000"/>
          </a:xfrm>
          <a:prstGeom prst="ellipse">
            <a:avLst/>
          </a:prstGeom>
          <a:solidFill>
            <a:srgbClr val="9DF5B2"/>
          </a:solidFill>
          <a:ln>
            <a:solidFill>
              <a:srgbClr val="29DB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074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E717B-B4BF-0636-6EEC-B1476A0DF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28465D9-7DF6-713B-E9D9-FC4395BA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DE81-14A1-42B8-9EA9-77139D8D719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D038001-1ED4-FAC6-F70E-C929327254F6}"/>
              </a:ext>
            </a:extLst>
          </p:cNvPr>
          <p:cNvGraphicFramePr>
            <a:graphicFrameLocks noGrp="1"/>
          </p:cNvGraphicFramePr>
          <p:nvPr/>
        </p:nvGraphicFramePr>
        <p:xfrm>
          <a:off x="9286077" y="711120"/>
          <a:ext cx="2690379" cy="841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379">
                  <a:extLst>
                    <a:ext uri="{9D8B030D-6E8A-4147-A177-3AD203B41FA5}">
                      <a16:colId xmlns:a16="http://schemas.microsoft.com/office/drawing/2014/main" val="2619628364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948267282"/>
                    </a:ext>
                  </a:extLst>
                </a:gridCol>
              </a:tblGrid>
              <a:tr h="2545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No</a:t>
                      </a:r>
                      <a:endParaRPr lang="ko-KR" altLang="en-US" sz="800" b="1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내용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393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홈 화면으로 이동되면서 로고와 제목은 슬라이드 되면서 해당 위치로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5465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85646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9E0C14A-BA0B-4378-6548-749F8D7CF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02530"/>
              </p:ext>
            </p:extLst>
          </p:nvPr>
        </p:nvGraphicFramePr>
        <p:xfrm>
          <a:off x="215544" y="95821"/>
          <a:ext cx="1176091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60">
                  <a:extLst>
                    <a:ext uri="{9D8B030D-6E8A-4147-A177-3AD203B41FA5}">
                      <a16:colId xmlns:a16="http://schemas.microsoft.com/office/drawing/2014/main" val="2279026093"/>
                    </a:ext>
                  </a:extLst>
                </a:gridCol>
                <a:gridCol w="2071690">
                  <a:extLst>
                    <a:ext uri="{9D8B030D-6E8A-4147-A177-3AD203B41FA5}">
                      <a16:colId xmlns:a16="http://schemas.microsoft.com/office/drawing/2014/main" val="224511028"/>
                    </a:ext>
                  </a:extLst>
                </a:gridCol>
                <a:gridCol w="1076770">
                  <a:extLst>
                    <a:ext uri="{9D8B030D-6E8A-4147-A177-3AD203B41FA5}">
                      <a16:colId xmlns:a16="http://schemas.microsoft.com/office/drawing/2014/main" val="3543911254"/>
                    </a:ext>
                  </a:extLst>
                </a:gridCol>
                <a:gridCol w="4230168">
                  <a:extLst>
                    <a:ext uri="{9D8B030D-6E8A-4147-A177-3AD203B41FA5}">
                      <a16:colId xmlns:a16="http://schemas.microsoft.com/office/drawing/2014/main" val="801791905"/>
                    </a:ext>
                  </a:extLst>
                </a:gridCol>
                <a:gridCol w="1441072">
                  <a:extLst>
                    <a:ext uri="{9D8B030D-6E8A-4147-A177-3AD203B41FA5}">
                      <a16:colId xmlns:a16="http://schemas.microsoft.com/office/drawing/2014/main" val="2777975504"/>
                    </a:ext>
                  </a:extLst>
                </a:gridCol>
                <a:gridCol w="1960152">
                  <a:extLst>
                    <a:ext uri="{9D8B030D-6E8A-4147-A177-3AD203B41FA5}">
                      <a16:colId xmlns:a16="http://schemas.microsoft.com/office/drawing/2014/main" val="1780040594"/>
                    </a:ext>
                  </a:extLst>
                </a:gridCol>
              </a:tblGrid>
              <a:tr h="19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화면 </a:t>
                      </a:r>
                      <a:r>
                        <a:rPr lang="en-US" altLang="ko-KR" sz="1200" dirty="0"/>
                        <a:t>ID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BADUCK_D01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설정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439903"/>
                  </a:ext>
                </a:extLst>
              </a:tr>
              <a:tr h="199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게임 설정을 변경할 수 있는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1/1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6918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B8E31C3-5617-6A70-365B-4E9331203EA5}"/>
              </a:ext>
            </a:extLst>
          </p:cNvPr>
          <p:cNvSpPr/>
          <p:nvPr/>
        </p:nvSpPr>
        <p:spPr>
          <a:xfrm>
            <a:off x="2429772" y="711120"/>
            <a:ext cx="4350589" cy="58789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64D2A9-6621-CCC8-F794-6C7A61795E8C}"/>
              </a:ext>
            </a:extLst>
          </p:cNvPr>
          <p:cNvCxnSpPr>
            <a:cxnSpLocks/>
          </p:cNvCxnSpPr>
          <p:nvPr/>
        </p:nvCxnSpPr>
        <p:spPr>
          <a:xfrm>
            <a:off x="3614464" y="711120"/>
            <a:ext cx="0" cy="5878903"/>
          </a:xfrm>
          <a:prstGeom prst="line">
            <a:avLst/>
          </a:prstGeom>
          <a:ln>
            <a:solidFill>
              <a:srgbClr val="21140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6519F5C-1EE8-F797-30C7-03DBDDEC5525}"/>
              </a:ext>
            </a:extLst>
          </p:cNvPr>
          <p:cNvCxnSpPr>
            <a:cxnSpLocks/>
          </p:cNvCxnSpPr>
          <p:nvPr/>
        </p:nvCxnSpPr>
        <p:spPr>
          <a:xfrm>
            <a:off x="2429772" y="1080452"/>
            <a:ext cx="1184692" cy="0"/>
          </a:xfrm>
          <a:prstGeom prst="line">
            <a:avLst/>
          </a:prstGeom>
          <a:ln>
            <a:solidFill>
              <a:srgbClr val="21140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EA64C43-6BCD-D66F-0DA4-3A567258D879}"/>
              </a:ext>
            </a:extLst>
          </p:cNvPr>
          <p:cNvSpPr txBox="1"/>
          <p:nvPr/>
        </p:nvSpPr>
        <p:spPr>
          <a:xfrm>
            <a:off x="2429772" y="711120"/>
            <a:ext cx="118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대국 설정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D37789-3546-C75F-F7F0-0A12029FAAD4}"/>
              </a:ext>
            </a:extLst>
          </p:cNvPr>
          <p:cNvSpPr/>
          <p:nvPr/>
        </p:nvSpPr>
        <p:spPr>
          <a:xfrm>
            <a:off x="3614464" y="711120"/>
            <a:ext cx="3165894" cy="5878903"/>
          </a:xfrm>
          <a:prstGeom prst="rect">
            <a:avLst/>
          </a:prstGeom>
          <a:solidFill>
            <a:srgbClr val="2114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34014"/>
      </p:ext>
    </p:extLst>
  </p:cSld>
  <p:clrMapOvr>
    <a:masterClrMapping/>
  </p:clrMapOvr>
</p:sld>
</file>

<file path=ppt/theme/theme1.xml><?xml version="1.0" encoding="utf-8"?>
<a:theme xmlns:a="http://schemas.openxmlformats.org/drawingml/2006/main" name="배경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166</Words>
  <Application>Microsoft Office PowerPoint</Application>
  <PresentationFormat>와이드스크린</PresentationFormat>
  <Paragraphs>72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배경</vt:lpstr>
      <vt:lpstr>화면설계서_바둑 어플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GilWoo Lee</dc:creator>
  <cp:lastModifiedBy>GilWoo Lee</cp:lastModifiedBy>
  <cp:revision>20</cp:revision>
  <dcterms:created xsi:type="dcterms:W3CDTF">2025-09-06T06:13:25Z</dcterms:created>
  <dcterms:modified xsi:type="dcterms:W3CDTF">2025-09-06T07:38:56Z</dcterms:modified>
</cp:coreProperties>
</file>