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71" r:id="rId3"/>
    <p:sldId id="287" r:id="rId4"/>
    <p:sldId id="272" r:id="rId5"/>
    <p:sldId id="273" r:id="rId6"/>
    <p:sldId id="275" r:id="rId7"/>
    <p:sldId id="274" r:id="rId8"/>
    <p:sldId id="276" r:id="rId9"/>
    <p:sldId id="280" r:id="rId10"/>
    <p:sldId id="281" r:id="rId11"/>
    <p:sldId id="282" r:id="rId12"/>
    <p:sldId id="283" r:id="rId13"/>
    <p:sldId id="28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5346A3-47A5-4E51-8F75-A0185814F6EF}" v="197" dt="2020-01-09T14:32:43.805"/>
    <p1510:client id="{91E6AF2C-E3CF-4212-8D35-87A9C9E8BB19}" v="46" dt="2020-01-10T01:05:00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1"/>
    <p:restoredTop sz="92867" autoAdjust="0"/>
  </p:normalViewPr>
  <p:slideViewPr>
    <p:cSldViewPr snapToGrid="0" snapToObjects="1">
      <p:cViewPr>
        <p:scale>
          <a:sx n="108" d="100"/>
          <a:sy n="108" d="100"/>
        </p:scale>
        <p:origin x="5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115E7-34B5-F843-9B94-3C18E90AC9F6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8398B-C86D-3E44-9633-1D34993F2C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775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6065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369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0652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651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216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5414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560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482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215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87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9880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818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355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7A3AB-57AB-9546-9405-246E03BAF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9CE555-709C-C34F-BF0F-8A0DF1416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BC45F-7BBE-8F48-A26E-3737452B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88EDD-EC7B-0642-A0A7-C54936DA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F23D2-130E-B04E-AB83-8C24FF06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081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562CA-206B-4344-84B6-2EFE1AAB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6C4B-C437-B54D-A273-4F0BB0A3D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FC531-1CF3-514D-8662-EC3CAA09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5DA27-2847-D04E-AF39-84F744A3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06E8A-3B1B-9146-A2BC-D86F4756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536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91EE5-737A-4546-AFF9-1A376F056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D46C19-9408-8443-9852-43B500089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6FF00-A733-5647-8487-335BCCCE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8F4A2-6806-1349-BECD-C47FA40C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C0135-98F8-294C-8B3B-F08B28D8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53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744A9-78EC-3449-8CBE-24CF91C8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01894-87CA-DA41-BA33-42ED82B8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6B1CD-ED3C-A441-96A7-2F1D20E4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5F9ED-99E9-C842-B7BB-F8B71E56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13F79-7E26-D340-9BB3-D608F93D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921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17676-BF5F-1B4A-86D2-09230A21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F035F-D5F9-8D49-BAA8-967C0D88C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2340B-8487-1541-9602-7B292FA2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F1ED4-BED0-D149-B4FB-F77DE4A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75F53-9A73-8F46-9E6D-DE153093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43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DB0D6-C31F-C24D-BC8B-BB1C315B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2C21D-876B-D64F-B9DC-309717895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2CBF3D-29B3-3849-AB3D-894B654E5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683C9E-B208-CF40-AF62-EDF38808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D1DEF-CF04-7443-999F-0BDEA70A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40DD7-93A6-A643-B201-067E5901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722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4D857-71C5-8E40-82F4-46DA3530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5F962-EE52-CF46-BE88-38336608F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B7C5B3-3C70-974A-9FD7-D8EF60551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92E8FA-E9B9-D64E-A408-2215101F9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B89F99-AD03-3F4E-B3CC-F34E69A6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BDBA52-5819-3D43-842B-8EE0265D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6FF85B-619D-D847-BE11-FA99366F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83F447-5A1A-464C-B1B0-E004DC8E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324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DBBE-7F43-B344-B3C7-5AC46F60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6E79F7-00D8-FC4E-9396-A7CD936E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E915A2-3D7E-404F-B7DC-576BF345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788E6F-4C43-3A41-99F4-7A8D9EC2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921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83D315-C0FB-5548-99CC-9EE8AFC1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F6509C-641B-564C-89CE-7ADCC37F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8CF2F8-9233-E24A-B56D-57E3C4FB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516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04E56-F4E7-424B-8259-9CB49380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DF35E-90A7-0A42-8D35-68A72C137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F1533-2E8B-8345-9C96-270E5A59A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F0357-4218-BB49-9A51-FC1ACA27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7B102-4FA0-A042-B482-C7EC432A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52A26-61D0-3D40-A82D-749F5A9B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94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FD15E-0797-1147-8219-50296F6F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676FCA-486E-484B-B472-A8DDB4533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8291FF-FEDE-1F4E-A81B-B01725347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2D51F-CBB3-7A45-960B-15B18024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E5602-B200-2645-B097-01BDBEF8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58AF6-18E4-3D43-B8C1-15F2E2AB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36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A3D8A-F46D-E44B-B7DA-0342430A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43409-C089-8446-8532-778D178BE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81589-5602-1349-A72D-2AE6D0D49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5909-C6CC-2D4A-A442-2BFBE0F8F89B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47AEB-4937-AE4F-8DEC-422FC752F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4FCB1-48AE-1F47-96E6-65FBB2375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693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0" y="35473"/>
            <a:ext cx="388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Ch.6 </a:t>
            </a:r>
            <a:r>
              <a:rPr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 관련 기술들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>
            <a:cxnSpLocks/>
          </p:cNvCxnSpPr>
          <p:nvPr/>
        </p:nvCxnSpPr>
        <p:spPr>
          <a:xfrm>
            <a:off x="0" y="497138"/>
            <a:ext cx="4056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E263E-C193-434C-AAC9-67B329EC0C99}"/>
              </a:ext>
            </a:extLst>
          </p:cNvPr>
          <p:cNvSpPr/>
          <p:nvPr/>
        </p:nvSpPr>
        <p:spPr>
          <a:xfrm>
            <a:off x="3485595" y="2495443"/>
            <a:ext cx="7450134" cy="1867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가중치 매개변수의 </a:t>
            </a:r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최적값을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탐색하는 최적화 방법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가중치 </a:t>
            </a:r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초깃값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, </a:t>
            </a:r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하이퍼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파라미터 설정 방법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오버피팅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( Overfitting ) </a:t>
            </a:r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대응법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(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가중치 감소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, </a:t>
            </a:r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드로아웃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배치 정규화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9B21BC-E2BF-44AF-884F-4E7AE3B8C994}"/>
              </a:ext>
            </a:extLst>
          </p:cNvPr>
          <p:cNvCxnSpPr>
            <a:cxnSpLocks/>
          </p:cNvCxnSpPr>
          <p:nvPr/>
        </p:nvCxnSpPr>
        <p:spPr>
          <a:xfrm>
            <a:off x="3361037" y="2333258"/>
            <a:ext cx="0" cy="22489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8EA937-01B2-4BE2-A0DD-5B98C9D7DD86}"/>
              </a:ext>
            </a:extLst>
          </p:cNvPr>
          <p:cNvSpPr/>
          <p:nvPr/>
        </p:nvSpPr>
        <p:spPr>
          <a:xfrm>
            <a:off x="610469" y="3207401"/>
            <a:ext cx="2444900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이번 장에서 다룰 내용</a:t>
            </a:r>
            <a:endParaRPr lang="en-US" altLang="ko-KR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47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0" y="35473"/>
            <a:ext cx="388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Ch.6 </a:t>
            </a:r>
            <a:r>
              <a:rPr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 관련 기술들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>
            <a:cxnSpLocks/>
          </p:cNvCxnSpPr>
          <p:nvPr/>
        </p:nvCxnSpPr>
        <p:spPr>
          <a:xfrm>
            <a:off x="0" y="497138"/>
            <a:ext cx="4056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D92737-6CD3-4634-88A0-5A647511D028}"/>
              </a:ext>
            </a:extLst>
          </p:cNvPr>
          <p:cNvSpPr/>
          <p:nvPr/>
        </p:nvSpPr>
        <p:spPr>
          <a:xfrm>
            <a:off x="238289" y="785887"/>
            <a:ext cx="4056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가중치의 </a:t>
            </a:r>
            <a:r>
              <a:rPr lang="ko-KR" altLang="en-US" sz="2400" b="1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초깃값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EBAA17-5234-4E70-8547-0C3111DAD9A0}"/>
              </a:ext>
            </a:extLst>
          </p:cNvPr>
          <p:cNvSpPr/>
          <p:nvPr/>
        </p:nvSpPr>
        <p:spPr>
          <a:xfrm>
            <a:off x="674889" y="1474746"/>
            <a:ext cx="20855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Xavier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</a:t>
            </a:r>
            <a:r>
              <a:rPr lang="ko-KR" altLang="en-US" sz="2000" b="1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초깃값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2073E1-7575-4742-BC46-C8C8164A3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89" y="1965175"/>
            <a:ext cx="7036162" cy="445792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366437-DD37-48E6-B577-0A143C6034B1}"/>
              </a:ext>
            </a:extLst>
          </p:cNvPr>
          <p:cNvSpPr/>
          <p:nvPr/>
        </p:nvSpPr>
        <p:spPr>
          <a:xfrm>
            <a:off x="5412230" y="3333024"/>
            <a:ext cx="51119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N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은 앞 계층의 노드의 수 </a:t>
            </a:r>
            <a:endParaRPr lang="en-US" altLang="ko-KR" sz="24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endParaRPr lang="en-US" altLang="ko-KR" sz="24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: 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활성화 값들을 광범위하게 분포 시킬 수 있는 적절한 분포</a:t>
            </a:r>
          </a:p>
        </p:txBody>
      </p:sp>
    </p:spTree>
    <p:extLst>
      <p:ext uri="{BB962C8B-B14F-4D97-AF65-F5344CB8AC3E}">
        <p14:creationId xmlns:p14="http://schemas.microsoft.com/office/powerpoint/2010/main" val="322670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0" y="35473"/>
            <a:ext cx="388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Ch.6 </a:t>
            </a:r>
            <a:r>
              <a:rPr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 관련 기술들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>
            <a:cxnSpLocks/>
          </p:cNvCxnSpPr>
          <p:nvPr/>
        </p:nvCxnSpPr>
        <p:spPr>
          <a:xfrm>
            <a:off x="0" y="497138"/>
            <a:ext cx="4056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D92737-6CD3-4634-88A0-5A647511D028}"/>
              </a:ext>
            </a:extLst>
          </p:cNvPr>
          <p:cNvSpPr/>
          <p:nvPr/>
        </p:nvSpPr>
        <p:spPr>
          <a:xfrm>
            <a:off x="238289" y="785887"/>
            <a:ext cx="4056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가중치의 </a:t>
            </a:r>
            <a:r>
              <a:rPr lang="ko-KR" altLang="en-US" sz="2400" b="1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초깃값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EBAA17-5234-4E70-8547-0C3111DAD9A0}"/>
              </a:ext>
            </a:extLst>
          </p:cNvPr>
          <p:cNvSpPr/>
          <p:nvPr/>
        </p:nvSpPr>
        <p:spPr>
          <a:xfrm>
            <a:off x="674889" y="1474746"/>
            <a:ext cx="8457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Xavier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</a:t>
            </a:r>
            <a:r>
              <a:rPr lang="ko-KR" altLang="en-US" sz="2000" b="1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초깃값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(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활성화 함수가 선형이라는 전재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)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9F09E8-4F66-4178-BF34-7CFD57BAF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89" y="2226363"/>
            <a:ext cx="9734021" cy="295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6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F49189-ECB9-457F-8BE9-A0AB3A57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16" y="1965175"/>
            <a:ext cx="10033368" cy="450803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0" y="35473"/>
            <a:ext cx="388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Ch.6 </a:t>
            </a:r>
            <a:r>
              <a:rPr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 관련 기술들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>
            <a:cxnSpLocks/>
          </p:cNvCxnSpPr>
          <p:nvPr/>
        </p:nvCxnSpPr>
        <p:spPr>
          <a:xfrm>
            <a:off x="0" y="497138"/>
            <a:ext cx="4056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D92737-6CD3-4634-88A0-5A647511D028}"/>
              </a:ext>
            </a:extLst>
          </p:cNvPr>
          <p:cNvSpPr/>
          <p:nvPr/>
        </p:nvSpPr>
        <p:spPr>
          <a:xfrm>
            <a:off x="238289" y="785887"/>
            <a:ext cx="4056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가중치의 </a:t>
            </a:r>
            <a:r>
              <a:rPr lang="ko-KR" altLang="en-US" sz="2400" b="1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초깃값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EBAA17-5234-4E70-8547-0C3111DAD9A0}"/>
              </a:ext>
            </a:extLst>
          </p:cNvPr>
          <p:cNvSpPr/>
          <p:nvPr/>
        </p:nvSpPr>
        <p:spPr>
          <a:xfrm>
            <a:off x="674888" y="1474746"/>
            <a:ext cx="8860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ReLU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</a:t>
            </a:r>
            <a:r>
              <a:rPr lang="ko-KR" altLang="en-US" sz="2000" b="1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초깃값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: He </a:t>
            </a:r>
            <a:r>
              <a:rPr lang="ko-KR" altLang="en-US" sz="2000" b="1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초깃값을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사용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(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선형이 아니기 때문에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Xavier 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사용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X)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4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0" y="35473"/>
            <a:ext cx="388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Ch.6 </a:t>
            </a:r>
            <a:r>
              <a:rPr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 관련 기술들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>
            <a:cxnSpLocks/>
          </p:cNvCxnSpPr>
          <p:nvPr/>
        </p:nvCxnSpPr>
        <p:spPr>
          <a:xfrm>
            <a:off x="0" y="497138"/>
            <a:ext cx="4056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D92737-6CD3-4634-88A0-5A647511D028}"/>
              </a:ext>
            </a:extLst>
          </p:cNvPr>
          <p:cNvSpPr/>
          <p:nvPr/>
        </p:nvSpPr>
        <p:spPr>
          <a:xfrm>
            <a:off x="238289" y="785887"/>
            <a:ext cx="4056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가중치의 </a:t>
            </a:r>
            <a:r>
              <a:rPr lang="ko-KR" altLang="en-US" sz="2400" b="1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초깃값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7E1A7E-9849-454E-8ED2-CFA48442E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02" y="1536300"/>
            <a:ext cx="6146781" cy="4643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923587-E839-744A-8B0E-16BD90FA4785}"/>
              </a:ext>
            </a:extLst>
          </p:cNvPr>
          <p:cNvSpPr txBox="1"/>
          <p:nvPr/>
        </p:nvSpPr>
        <p:spPr>
          <a:xfrm>
            <a:off x="7279573" y="2369093"/>
            <a:ext cx="42394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층 별 </a:t>
            </a:r>
            <a:r>
              <a:rPr kumimoji="1" lang="ko-KR" altLang="en-US" dirty="0" err="1"/>
              <a:t>뉴런수가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/>
              <a:t>개인 </a:t>
            </a:r>
            <a:r>
              <a:rPr kumimoji="1" lang="en-US" altLang="ko-KR" dirty="0"/>
              <a:t>5</a:t>
            </a:r>
            <a:r>
              <a:rPr kumimoji="1" lang="ko-KR" altLang="en-US" dirty="0"/>
              <a:t>층 신경망에서 실험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Std = 0.01 -&gt; </a:t>
            </a:r>
            <a:r>
              <a:rPr kumimoji="1" lang="ko-KR" altLang="en-US" dirty="0"/>
              <a:t>학습이 되지 않았다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Xavier, He -&gt; </a:t>
            </a:r>
            <a:r>
              <a:rPr kumimoji="1" lang="ko-KR" altLang="en-US" dirty="0"/>
              <a:t>학습이 잘 진행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초기값에 따라 학습이 진행 </a:t>
            </a:r>
            <a:r>
              <a:rPr kumimoji="1" lang="ko-KR" altLang="en-US" dirty="0" err="1"/>
              <a:t>안될수도</a:t>
            </a:r>
            <a:r>
              <a:rPr kumimoji="1" lang="ko-KR" altLang="en-US" dirty="0"/>
              <a:t> 있다</a:t>
            </a:r>
            <a:r>
              <a:rPr kumimoji="1" lang="en-US" altLang="ko-KR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2277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0" y="35473"/>
            <a:ext cx="388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Ch.6 </a:t>
            </a:r>
            <a:r>
              <a:rPr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 관련 기술들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>
            <a:cxnSpLocks/>
          </p:cNvCxnSpPr>
          <p:nvPr/>
        </p:nvCxnSpPr>
        <p:spPr>
          <a:xfrm>
            <a:off x="0" y="497138"/>
            <a:ext cx="4056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D92737-6CD3-4634-88A0-5A647511D028}"/>
              </a:ext>
            </a:extLst>
          </p:cNvPr>
          <p:cNvSpPr/>
          <p:nvPr/>
        </p:nvSpPr>
        <p:spPr>
          <a:xfrm>
            <a:off x="238289" y="785887"/>
            <a:ext cx="4056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매개변수 갱신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102191-1D23-4413-8996-E5E2E0A57613}"/>
              </a:ext>
            </a:extLst>
          </p:cNvPr>
          <p:cNvSpPr/>
          <p:nvPr/>
        </p:nvSpPr>
        <p:spPr>
          <a:xfrm>
            <a:off x="847888" y="1474746"/>
            <a:ext cx="109404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최적화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: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매개변수의 </a:t>
            </a:r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최적값을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탐색하는 것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확률적 경사 </a:t>
            </a:r>
            <a:r>
              <a:rPr lang="ko-KR" altLang="en-US" sz="2000" b="1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하강법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(SGD)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매개변수의 기울기를 이용하여 반복적 갱신을 통해 </a:t>
            </a:r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최적값을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탐색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507802-A5C1-430C-AC2A-AF9B4075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2" y="3134725"/>
            <a:ext cx="4478487" cy="349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7CB01F-4831-49F7-8FB3-275905224BAF}"/>
              </a:ext>
            </a:extLst>
          </p:cNvPr>
          <p:cNvSpPr/>
          <p:nvPr/>
        </p:nvSpPr>
        <p:spPr>
          <a:xfrm>
            <a:off x="4898305" y="4851581"/>
            <a:ext cx="68900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기울어진 방향이 본래 최솟값과는 다른 방향을 가리키는 경우 </a:t>
            </a:r>
            <a:r>
              <a:rPr lang="ko-KR" altLang="en-US" sz="28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비효율적</a:t>
            </a:r>
            <a:r>
              <a:rPr lang="ko-KR" altLang="en-US" sz="28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이다</a:t>
            </a:r>
            <a:r>
              <a:rPr lang="en-US" altLang="ko-KR" sz="28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.</a:t>
            </a:r>
            <a:endParaRPr lang="ko-KR" altLang="en-US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C1D1C-FAC6-4B7C-82BA-8C33A83E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529" y="3257697"/>
            <a:ext cx="31813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8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0" y="35473"/>
            <a:ext cx="388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Ch.6 </a:t>
            </a:r>
            <a:r>
              <a:rPr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 관련 기술들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>
            <a:cxnSpLocks/>
          </p:cNvCxnSpPr>
          <p:nvPr/>
        </p:nvCxnSpPr>
        <p:spPr>
          <a:xfrm>
            <a:off x="0" y="497138"/>
            <a:ext cx="4056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4ACF27-08A7-D148-B56E-BB0FA95FAA06}"/>
              </a:ext>
            </a:extLst>
          </p:cNvPr>
          <p:cNvSpPr txBox="1"/>
          <p:nvPr/>
        </p:nvSpPr>
        <p:spPr>
          <a:xfrm>
            <a:off x="544286" y="95880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Ex)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74F639-A00F-3644-B02C-4B0306E6E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45" y="1821799"/>
            <a:ext cx="3454598" cy="270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E7A21-D64C-6940-A85B-1B346F6232DB}"/>
                  </a:ext>
                </a:extLst>
              </p:cNvPr>
              <p:cNvSpPr txBox="1"/>
              <p:nvPr/>
            </p:nvSpPr>
            <p:spPr>
              <a:xfrm>
                <a:off x="1137557" y="901288"/>
                <a:ext cx="119558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E7A21-D64C-6940-A85B-1B346F62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57" y="901288"/>
                <a:ext cx="1195584" cy="520399"/>
              </a:xfrm>
              <a:prstGeom prst="rect">
                <a:avLst/>
              </a:prstGeom>
              <a:blipFill>
                <a:blip r:embed="rId5"/>
                <a:stretch>
                  <a:fillRect l="-3158" t="-4762" b="-119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9E220D53-57DE-C84F-A386-87EEC4210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086" y="1777170"/>
            <a:ext cx="3627664" cy="27526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163BBF-1FEA-734E-AE3E-D2A63FD5DA46}"/>
              </a:ext>
            </a:extLst>
          </p:cNvPr>
          <p:cNvSpPr txBox="1"/>
          <p:nvPr/>
        </p:nvSpPr>
        <p:spPr>
          <a:xfrm>
            <a:off x="7177336" y="13281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기울기</a:t>
            </a: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DA6A7-6AFF-FE48-B6F6-999533704DE5}"/>
              </a:ext>
            </a:extLst>
          </p:cNvPr>
          <p:cNvSpPr txBox="1"/>
          <p:nvPr/>
        </p:nvSpPr>
        <p:spPr>
          <a:xfrm>
            <a:off x="845585" y="5056827"/>
            <a:ext cx="654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변화량이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x </a:t>
            </a:r>
            <a:r>
              <a:rPr kumimoji="1" lang="ko-KR" altLang="en-US" dirty="0" err="1"/>
              <a:t>변화량</a:t>
            </a:r>
            <a:r>
              <a:rPr kumimoji="1" lang="ko-KR" altLang="en-US" dirty="0"/>
              <a:t> 보다 훨씬 커서 </a:t>
            </a:r>
            <a:r>
              <a:rPr kumimoji="1" lang="ko-Kore-KR" altLang="en-US" dirty="0"/>
              <a:t>기울기</a:t>
            </a:r>
            <a:r>
              <a:rPr kumimoji="1" lang="ko-KR" altLang="en-US" dirty="0"/>
              <a:t> 방향 대부분이 </a:t>
            </a:r>
            <a:endParaRPr kumimoji="1" lang="en-US" altLang="ko-KR" dirty="0"/>
          </a:p>
          <a:p>
            <a:r>
              <a:rPr kumimoji="1" lang="ko-KR" altLang="en-US" dirty="0"/>
              <a:t>최솟값인 </a:t>
            </a:r>
            <a:r>
              <a:rPr kumimoji="1" lang="en-US" altLang="ko-KR" dirty="0"/>
              <a:t>0,0</a:t>
            </a:r>
            <a:r>
              <a:rPr kumimoji="1" lang="ko-KR" altLang="en-US" dirty="0"/>
              <a:t>을 가리키지 않는 것을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7684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0" y="35473"/>
            <a:ext cx="388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Ch.6 </a:t>
            </a:r>
            <a:r>
              <a:rPr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 관련 기술들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>
            <a:cxnSpLocks/>
          </p:cNvCxnSpPr>
          <p:nvPr/>
        </p:nvCxnSpPr>
        <p:spPr>
          <a:xfrm>
            <a:off x="0" y="497138"/>
            <a:ext cx="4056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D92737-6CD3-4634-88A0-5A647511D028}"/>
              </a:ext>
            </a:extLst>
          </p:cNvPr>
          <p:cNvSpPr/>
          <p:nvPr/>
        </p:nvSpPr>
        <p:spPr>
          <a:xfrm>
            <a:off x="238289" y="785887"/>
            <a:ext cx="4056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모멘텀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B7098E-582B-4471-8D9A-25F0B3159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10" y="1278082"/>
            <a:ext cx="30670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18EAEB7-07E9-461E-8236-3B89A4B33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685" y="2173947"/>
            <a:ext cx="2476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C92C40-C49B-446D-B5D1-644C536B172E}"/>
              </a:ext>
            </a:extLst>
          </p:cNvPr>
          <p:cNvSpPr/>
          <p:nvPr/>
        </p:nvSpPr>
        <p:spPr>
          <a:xfrm>
            <a:off x="6096000" y="3501902"/>
            <a:ext cx="62075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V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를 설정하여 물리에서의 </a:t>
            </a:r>
            <a:r>
              <a:rPr lang="ko-KR" altLang="en-US" sz="2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모멘텀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구현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r>
              <a:rPr lang="ko-KR" altLang="en-US" sz="2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기울기 방향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으로</a:t>
            </a:r>
            <a:r>
              <a:rPr lang="ko-KR" altLang="en-US" sz="2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힘을 받아 </a:t>
            </a:r>
            <a:r>
              <a:rPr lang="ko-KR" altLang="en-US" sz="2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가속</a:t>
            </a:r>
            <a:endParaRPr lang="en-US" altLang="ko-KR" sz="2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특정 기울기에 대한 의존성을 낮춤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33DDC17-7795-4B49-A411-D3A78BC5A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32" y="1704752"/>
            <a:ext cx="5165124" cy="406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FF9400-2C2E-264F-BF41-93FFAC01A63D}"/>
              </a:ext>
            </a:extLst>
          </p:cNvPr>
          <p:cNvSpPr txBox="1"/>
          <p:nvPr/>
        </p:nvSpPr>
        <p:spPr>
          <a:xfrm>
            <a:off x="7896867" y="928114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서서히</a:t>
            </a:r>
            <a:r>
              <a:rPr kumimoji="1" lang="ko-KR" altLang="en-US" dirty="0"/>
              <a:t> 하강 </a:t>
            </a:r>
            <a:endParaRPr kumimoji="1" lang="en-US" altLang="ko-KR" dirty="0"/>
          </a:p>
          <a:p>
            <a:r>
              <a:rPr kumimoji="1" lang="ko-KR" altLang="en-US" dirty="0"/>
              <a:t>시키는 역할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6403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0" y="35473"/>
            <a:ext cx="388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Ch.6 </a:t>
            </a:r>
            <a:r>
              <a:rPr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 관련 기술들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>
            <a:cxnSpLocks/>
          </p:cNvCxnSpPr>
          <p:nvPr/>
        </p:nvCxnSpPr>
        <p:spPr>
          <a:xfrm>
            <a:off x="0" y="497138"/>
            <a:ext cx="4056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D92737-6CD3-4634-88A0-5A647511D028}"/>
              </a:ext>
            </a:extLst>
          </p:cNvPr>
          <p:cNvSpPr/>
          <p:nvPr/>
        </p:nvSpPr>
        <p:spPr>
          <a:xfrm>
            <a:off x="238289" y="785887"/>
            <a:ext cx="4056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AdaGrad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C92C40-C49B-446D-B5D1-644C536B172E}"/>
              </a:ext>
            </a:extLst>
          </p:cNvPr>
          <p:cNvSpPr/>
          <p:nvPr/>
        </p:nvSpPr>
        <p:spPr>
          <a:xfrm>
            <a:off x="6096000" y="4358454"/>
            <a:ext cx="62075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학습률</a:t>
            </a:r>
            <a:r>
              <a:rPr lang="ko-KR" altLang="en-US" sz="2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감소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를 통해 학습을 진행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endParaRPr lang="en-US" altLang="ko-KR" sz="2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점차 </a:t>
            </a:r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학습률을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줄여 나감</a:t>
            </a:r>
          </a:p>
        </p:txBody>
      </p:sp>
      <p:pic>
        <p:nvPicPr>
          <p:cNvPr id="1026" name="Picture 2" descr="https://t1.daumcdn.net/cfile/tistory/9977C44C5D11FAE52A">
            <a:extLst>
              <a:ext uri="{FF2B5EF4-FFF2-40B4-BE49-F238E27FC236}">
                <a16:creationId xmlns:a16="http://schemas.microsoft.com/office/drawing/2014/main" id="{DD455131-2576-4A1D-ADD7-24670A580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5282"/>
            <a:ext cx="34480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97DBB6-12A6-420F-B055-0A94E5241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08" y="1611767"/>
            <a:ext cx="5362625" cy="42862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5DF0A2-0DF3-B949-901F-091254EB6515}"/>
              </a:ext>
            </a:extLst>
          </p:cNvPr>
          <p:cNvSpPr txBox="1"/>
          <p:nvPr/>
        </p:nvSpPr>
        <p:spPr>
          <a:xfrm>
            <a:off x="6149126" y="5579240"/>
            <a:ext cx="50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각각의</a:t>
            </a:r>
            <a:r>
              <a:rPr kumimoji="1" lang="ko-KR" altLang="en-US" dirty="0"/>
              <a:t> 매개변수 개별적으로 </a:t>
            </a:r>
            <a:r>
              <a:rPr kumimoji="1" lang="ko-KR" altLang="en-US" dirty="0" err="1"/>
              <a:t>학습률을</a:t>
            </a:r>
            <a:r>
              <a:rPr kumimoji="1" lang="ko-KR" altLang="en-US" dirty="0"/>
              <a:t> 조정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EC6D1-882D-754A-89A8-7175B35BE33A}"/>
              </a:ext>
            </a:extLst>
          </p:cNvPr>
          <p:cNvSpPr txBox="1"/>
          <p:nvPr/>
        </p:nvSpPr>
        <p:spPr>
          <a:xfrm>
            <a:off x="9119702" y="1973709"/>
            <a:ext cx="3183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움직임</a:t>
            </a:r>
            <a:r>
              <a:rPr kumimoji="1" lang="ko-KR" altLang="en-US" dirty="0"/>
              <a:t>이 많을수록 </a:t>
            </a:r>
            <a:r>
              <a:rPr kumimoji="1" lang="en-US" altLang="ko-KR" dirty="0"/>
              <a:t>h</a:t>
            </a:r>
            <a:r>
              <a:rPr kumimoji="1" lang="ko-KR" altLang="en-US" dirty="0"/>
              <a:t> 값 증가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누적될 수록 </a:t>
            </a:r>
            <a:r>
              <a:rPr kumimoji="1" lang="ko-KR" altLang="en-US" dirty="0" err="1"/>
              <a:t>학습률</a:t>
            </a:r>
            <a:r>
              <a:rPr kumimoji="1" lang="ko-KR" altLang="en-US" dirty="0"/>
              <a:t> 감소</a:t>
            </a:r>
            <a:endParaRPr kumimoji="1" lang="ko-Kore-KR" altLang="en-US" dirty="0"/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DBB70175-A1A0-5D49-9E0B-30FC1AAEB021}"/>
              </a:ext>
            </a:extLst>
          </p:cNvPr>
          <p:cNvSpPr/>
          <p:nvPr/>
        </p:nvSpPr>
        <p:spPr>
          <a:xfrm>
            <a:off x="10444943" y="2455707"/>
            <a:ext cx="163286" cy="23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891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0" y="35473"/>
            <a:ext cx="388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Ch.6 </a:t>
            </a:r>
            <a:r>
              <a:rPr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 관련 기술들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>
            <a:cxnSpLocks/>
          </p:cNvCxnSpPr>
          <p:nvPr/>
        </p:nvCxnSpPr>
        <p:spPr>
          <a:xfrm>
            <a:off x="0" y="497138"/>
            <a:ext cx="4056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D92737-6CD3-4634-88A0-5A647511D028}"/>
              </a:ext>
            </a:extLst>
          </p:cNvPr>
          <p:cNvSpPr/>
          <p:nvPr/>
        </p:nvSpPr>
        <p:spPr>
          <a:xfrm>
            <a:off x="305801" y="767913"/>
            <a:ext cx="4056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Adam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C92C40-C49B-446D-B5D1-644C536B172E}"/>
              </a:ext>
            </a:extLst>
          </p:cNvPr>
          <p:cNvSpPr/>
          <p:nvPr/>
        </p:nvSpPr>
        <p:spPr>
          <a:xfrm>
            <a:off x="7807890" y="1525697"/>
            <a:ext cx="6207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모멘텀과 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Adagrad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를 합한 방법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DE68743-0B1F-4A69-8802-8FCB0DB58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19" y="1229578"/>
            <a:ext cx="6789053" cy="53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5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0" y="35473"/>
            <a:ext cx="388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Ch.6 </a:t>
            </a:r>
            <a:r>
              <a:rPr lang="ko-KR" altLang="en-US" sz="2800" b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 관련 기술들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>
            <a:cxnSpLocks/>
          </p:cNvCxnSpPr>
          <p:nvPr/>
        </p:nvCxnSpPr>
        <p:spPr>
          <a:xfrm>
            <a:off x="0" y="497138"/>
            <a:ext cx="4056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D92737-6CD3-4634-88A0-5A647511D028}"/>
              </a:ext>
            </a:extLst>
          </p:cNvPr>
          <p:cNvSpPr/>
          <p:nvPr/>
        </p:nvSpPr>
        <p:spPr>
          <a:xfrm>
            <a:off x="238289" y="785887"/>
            <a:ext cx="4056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종합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9" name="그림 8" descr="컴퓨터이(가) 표시된 사진&#10;&#10;자동 생성된 설명">
            <a:extLst>
              <a:ext uri="{FF2B5EF4-FFF2-40B4-BE49-F238E27FC236}">
                <a16:creationId xmlns:a16="http://schemas.microsoft.com/office/drawing/2014/main" id="{DDD7A076-8A23-492F-A77D-A36B29E3A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36" y="741567"/>
            <a:ext cx="4373072" cy="2889089"/>
          </a:xfrm>
          <a:prstGeom prst="rect">
            <a:avLst/>
          </a:prstGeom>
        </p:spPr>
      </p:pic>
      <p:pic>
        <p:nvPicPr>
          <p:cNvPr id="3074" name="Picture 2" descr="그리기, 난로이(가) 표시된 사진&#10;&#10;자동 생성된 설명">
            <a:extLst>
              <a:ext uri="{FF2B5EF4-FFF2-40B4-BE49-F238E27FC236}">
                <a16:creationId xmlns:a16="http://schemas.microsoft.com/office/drawing/2014/main" id="{ED113D40-DC35-44AE-AFE6-7C21B8CF9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996491" y="1049666"/>
            <a:ext cx="6055637" cy="475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ACD77E-E91D-8946-A643-8C8863051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289" y="3857850"/>
            <a:ext cx="3569395" cy="265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884FF-E4FE-E04E-AB9E-9A64A78B4A30}"/>
              </a:ext>
            </a:extLst>
          </p:cNvPr>
          <p:cNvSpPr txBox="1"/>
          <p:nvPr/>
        </p:nvSpPr>
        <p:spPr>
          <a:xfrm>
            <a:off x="3807684" y="4019443"/>
            <a:ext cx="25426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학습률과</a:t>
            </a:r>
            <a:r>
              <a:rPr kumimoji="1" lang="ko-KR" altLang="en-US" dirty="0"/>
              <a:t> 신경만의 </a:t>
            </a:r>
            <a:endParaRPr kumimoji="1" lang="en-US" altLang="ko-KR" dirty="0"/>
          </a:p>
          <a:p>
            <a:r>
              <a:rPr kumimoji="1" lang="ko-KR" altLang="en-US" dirty="0"/>
              <a:t>구조에 따라 </a:t>
            </a:r>
            <a:endParaRPr kumimoji="1" lang="en-US" altLang="ko-KR" dirty="0"/>
          </a:p>
          <a:p>
            <a:r>
              <a:rPr kumimoji="1" lang="ko-KR" altLang="en-US" dirty="0"/>
              <a:t>결과가 달라진다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하지만 일반적으로 </a:t>
            </a:r>
            <a:endParaRPr kumimoji="1" lang="en-US" altLang="ko-KR" dirty="0"/>
          </a:p>
          <a:p>
            <a:r>
              <a:rPr kumimoji="1" lang="en-US" altLang="ko-KR" dirty="0"/>
              <a:t>SGD</a:t>
            </a:r>
            <a:r>
              <a:rPr kumimoji="1" lang="ko-KR" altLang="en-US" dirty="0"/>
              <a:t>보다 다른 </a:t>
            </a:r>
            <a:r>
              <a:rPr kumimoji="1" lang="en-US" altLang="ko-KR" dirty="0"/>
              <a:t>3</a:t>
            </a:r>
            <a:r>
              <a:rPr kumimoji="1" lang="ko-KR" altLang="en-US" dirty="0"/>
              <a:t>기법이</a:t>
            </a:r>
            <a:endParaRPr kumimoji="1" lang="en-US" altLang="ko-KR" dirty="0"/>
          </a:p>
          <a:p>
            <a:r>
              <a:rPr kumimoji="1" lang="ko-KR" altLang="en-US" dirty="0"/>
              <a:t> 빠르게 학습한다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3651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0" y="35473"/>
            <a:ext cx="388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Ch.6 </a:t>
            </a:r>
            <a:r>
              <a:rPr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 관련 기술들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>
            <a:cxnSpLocks/>
          </p:cNvCxnSpPr>
          <p:nvPr/>
        </p:nvCxnSpPr>
        <p:spPr>
          <a:xfrm>
            <a:off x="0" y="497138"/>
            <a:ext cx="4056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D92737-6CD3-4634-88A0-5A647511D028}"/>
              </a:ext>
            </a:extLst>
          </p:cNvPr>
          <p:cNvSpPr/>
          <p:nvPr/>
        </p:nvSpPr>
        <p:spPr>
          <a:xfrm>
            <a:off x="238289" y="785887"/>
            <a:ext cx="4056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가중치의 </a:t>
            </a:r>
            <a:r>
              <a:rPr lang="ko-KR" altLang="en-US" sz="2400" b="1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초깃값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5F4F75-EF84-47F9-9D2D-F5CC3D6E5302}"/>
              </a:ext>
            </a:extLst>
          </p:cNvPr>
          <p:cNvSpPr/>
          <p:nvPr/>
        </p:nvSpPr>
        <p:spPr>
          <a:xfrm>
            <a:off x="785626" y="1449264"/>
            <a:ext cx="110114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가중치 감소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: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가중치 매개변수 값이 작아지도록 학습하는 방법 최대한 작은 값에서 시작하는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	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      것이 좋다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(</a:t>
            </a:r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오버피팅이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일어나지 않도록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)</a:t>
            </a:r>
          </a:p>
          <a:p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가중치의 </a:t>
            </a:r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초깃값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: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가중치의 대칭적인 구조를 무너뜨리기 위해 무작위로 설정하는 것이 </a:t>
            </a:r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바람직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endParaRPr lang="en-US" altLang="ko-KR" sz="2000" i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endParaRPr lang="en-US" altLang="ko-KR" sz="2000" i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endParaRPr lang="ko-KR" altLang="en-US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4E9EB-343B-4B80-A28A-E1A9CD79F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106" y="3342440"/>
            <a:ext cx="9349537" cy="275911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EBAA17-5234-4E70-8547-0C3111DAD9A0}"/>
              </a:ext>
            </a:extLst>
          </p:cNvPr>
          <p:cNvSpPr/>
          <p:nvPr/>
        </p:nvSpPr>
        <p:spPr>
          <a:xfrm>
            <a:off x="1641048" y="2942330"/>
            <a:ext cx="8909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가중치를 표준편차가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1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인 정규분포로 초기화할 때의 각 층의 활성화 값 분포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7421AD-D3F5-344C-81F5-ED7DE83CD090}"/>
              </a:ext>
            </a:extLst>
          </p:cNvPr>
          <p:cNvSpPr txBox="1"/>
          <p:nvPr/>
        </p:nvSpPr>
        <p:spPr>
          <a:xfrm>
            <a:off x="2266712" y="6129044"/>
            <a:ext cx="724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 치우쳐져 있어 </a:t>
            </a:r>
            <a:r>
              <a:rPr kumimoji="1" lang="ko-KR" altLang="en-US" dirty="0" err="1"/>
              <a:t>역전파의</a:t>
            </a:r>
            <a:r>
              <a:rPr kumimoji="1" lang="ko-KR" altLang="en-US" dirty="0"/>
              <a:t> 기울기 값이 사라진다 </a:t>
            </a:r>
            <a:r>
              <a:rPr kumimoji="1" lang="en-US" altLang="ko-KR" dirty="0"/>
              <a:t>(</a:t>
            </a:r>
            <a:r>
              <a:rPr kumimoji="1" lang="ko-KR" altLang="en-US" dirty="0"/>
              <a:t>기울기 소실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975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0" y="35473"/>
            <a:ext cx="388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Ch.6 </a:t>
            </a:r>
            <a:r>
              <a:rPr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 관련 기술들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>
            <a:cxnSpLocks/>
          </p:cNvCxnSpPr>
          <p:nvPr/>
        </p:nvCxnSpPr>
        <p:spPr>
          <a:xfrm>
            <a:off x="0" y="497138"/>
            <a:ext cx="4056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D92737-6CD3-4634-88A0-5A647511D028}"/>
              </a:ext>
            </a:extLst>
          </p:cNvPr>
          <p:cNvSpPr/>
          <p:nvPr/>
        </p:nvSpPr>
        <p:spPr>
          <a:xfrm>
            <a:off x="238289" y="785887"/>
            <a:ext cx="4056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가중치의 </a:t>
            </a:r>
            <a:r>
              <a:rPr lang="ko-KR" altLang="en-US" sz="2400" b="1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초깃값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EBAA17-5234-4E70-8547-0C3111DAD9A0}"/>
              </a:ext>
            </a:extLst>
          </p:cNvPr>
          <p:cNvSpPr/>
          <p:nvPr/>
        </p:nvSpPr>
        <p:spPr>
          <a:xfrm>
            <a:off x="1520278" y="1749494"/>
            <a:ext cx="9201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가중치를 표준편차가 </a:t>
            </a:r>
            <a:r>
              <a:rPr lang="en-US" altLang="ko-KR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0.01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인 정규분포로 초기화할 때의 각 층의 </a:t>
            </a:r>
            <a:r>
              <a:rPr lang="ko-KR" altLang="en-US" sz="2000" b="1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활성화값</a:t>
            </a:r>
            <a:r>
              <a:rPr lang="ko-KR" altLang="en-US" sz="20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분포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9A0A588-AC50-4F4A-8661-EF9FD8CBC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26" y="2272244"/>
            <a:ext cx="10603547" cy="31273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45811C-F543-6248-9110-9F6D12A39CE7}"/>
              </a:ext>
            </a:extLst>
          </p:cNvPr>
          <p:cNvSpPr txBox="1"/>
          <p:nvPr/>
        </p:nvSpPr>
        <p:spPr>
          <a:xfrm>
            <a:off x="2636322" y="5670668"/>
            <a:ext cx="619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.5</a:t>
            </a:r>
            <a:r>
              <a:rPr kumimoji="1" lang="ko-KR" altLang="en-US" dirty="0"/>
              <a:t> 부근에 치우쳐져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뉴런을 둔 의미가 없어진다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698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415</Words>
  <Application>Microsoft Macintosh PowerPoint</Application>
  <PresentationFormat>와이드스크린</PresentationFormat>
  <Paragraphs>96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HY신명조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정 익효</cp:lastModifiedBy>
  <cp:revision>72</cp:revision>
  <dcterms:created xsi:type="dcterms:W3CDTF">2019-07-21T23:59:37Z</dcterms:created>
  <dcterms:modified xsi:type="dcterms:W3CDTF">2020-08-09T07:00:29Z</dcterms:modified>
</cp:coreProperties>
</file>