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7" r:id="rId3"/>
    <p:sldId id="284" r:id="rId4"/>
    <p:sldId id="278" r:id="rId5"/>
    <p:sldId id="285" r:id="rId6"/>
    <p:sldId id="279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1"/>
    <p:restoredTop sz="92857" autoAdjust="0"/>
  </p:normalViewPr>
  <p:slideViewPr>
    <p:cSldViewPr snapToGrid="0" snapToObjects="1">
      <p:cViewPr varScale="1">
        <p:scale>
          <a:sx n="105" d="100"/>
          <a:sy n="10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15E7-34B5-F843-9B94-3C18E90AC9F6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398B-C86D-3E44-9633-1D34993F2C9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775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35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38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85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0838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041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5113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398B-C86D-3E44-9633-1D34993F2C9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925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A3AB-57AB-9546-9405-246E03BA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CE555-709C-C34F-BF0F-8A0DF141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C45F-7BBE-8F48-A26E-3737452B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88EDD-EC7B-0642-A0A7-C54936DA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F23D2-130E-B04E-AB83-8C24FF06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081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562CA-206B-4344-84B6-2EFE1AA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6C4B-C437-B54D-A273-4F0BB0A3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FC531-1CF3-514D-8662-EC3CAA09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5DA27-2847-D04E-AF39-84F744A3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06E8A-3B1B-9146-A2BC-D86F4756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36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91EE5-737A-4546-AFF9-1A376F056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46C19-9408-8443-9852-43B50008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6FF00-A733-5647-8487-335BCCCE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8F4A2-6806-1349-BECD-C47FA40C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C0135-98F8-294C-8B3B-F08B28D8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53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44A9-78EC-3449-8CBE-24CF91C8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01894-87CA-DA41-BA33-42ED82B8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6B1CD-ED3C-A441-96A7-2F1D20E4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5F9ED-99E9-C842-B7BB-F8B71E56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3F79-7E26-D340-9BB3-D608F93D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92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17676-BF5F-1B4A-86D2-09230A21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F035F-D5F9-8D49-BAA8-967C0D88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2340B-8487-1541-9602-7B292FA2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F1ED4-BED0-D149-B4FB-F77DE4A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75F53-9A73-8F46-9E6D-DE15309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43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B0D6-C31F-C24D-BC8B-BB1C315B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2C21D-876B-D64F-B9DC-309717895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CBF3D-29B3-3849-AB3D-894B654E5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683C9E-B208-CF40-AF62-EDF388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D1DEF-CF04-7443-999F-0BDEA70A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40DD7-93A6-A643-B201-067E5901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2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D857-71C5-8E40-82F4-46DA3530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5F962-EE52-CF46-BE88-38336608F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7C5B3-3C70-974A-9FD7-D8EF6055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92E8FA-E9B9-D64E-A408-2215101F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89F99-AD03-3F4E-B3CC-F34E69A6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DBA52-5819-3D43-842B-8EE0265D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6FF85B-619D-D847-BE11-FA99366F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83F447-5A1A-464C-B1B0-E004DC8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32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DBBE-7F43-B344-B3C7-5AC46F60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E79F7-00D8-FC4E-9396-A7CD936E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E915A2-3D7E-404F-B7DC-576BF345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788E6F-4C43-3A41-99F4-7A8D9EC2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92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83D315-C0FB-5548-99CC-9EE8AFC1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6509C-641B-564C-89CE-7ADCC37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CF2F8-9233-E24A-B56D-57E3C4F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1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4E56-F4E7-424B-8259-9CB49380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F35E-90A7-0A42-8D35-68A72C13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F1533-2E8B-8345-9C96-270E5A59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F0357-4218-BB49-9A51-FC1ACA27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7B102-4FA0-A042-B482-C7EC432A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652A26-61D0-3D40-A82D-749F5A9B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4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FD15E-0797-1147-8219-50296F6F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76FCA-486E-484B-B472-A8DDB453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291FF-FEDE-1F4E-A81B-B0172534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D51F-CBB3-7A45-960B-15B18024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E5602-B200-2645-B097-01BDBEF8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558AF6-18E4-3D43-B8C1-15F2E2A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A3D8A-F46D-E44B-B7DA-0342430A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43409-C089-8446-8532-778D178BE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81589-5602-1349-A72D-2AE6D0D49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5909-C6CC-2D4A-A442-2BFBE0F8F89B}" type="datetimeFigureOut">
              <a:rPr kumimoji="1" lang="ko-KR" altLang="en-US" smtClean="0"/>
              <a:t>2020. 8. 12.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47AEB-4937-AE4F-8DEC-422FC752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4FCB1-48AE-1F47-96E6-65FBB237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B5209-8780-D844-92C0-82AB593589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93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05B1903-DA1F-4237-AA9D-0619AD33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15" y="3745908"/>
            <a:ext cx="1930795" cy="26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1329508" y="1277039"/>
            <a:ext cx="957893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+mn-ea"/>
                <a:cs typeface="Verdana" panose="020B0604030504040204" pitchFamily="34" charset="0"/>
              </a:rPr>
              <a:t>Deep Learning </a:t>
            </a:r>
            <a:r>
              <a:rPr lang="en-US" altLang="ko-KR" sz="3600" b="1" dirty="0">
                <a:latin typeface="+mn-ea"/>
                <a:cs typeface="Verdana" panose="020B0604030504040204" pitchFamily="34" charset="0"/>
              </a:rPr>
              <a:t>From Scratch</a:t>
            </a:r>
          </a:p>
          <a:p>
            <a:pPr algn="ctr"/>
            <a:endParaRPr lang="en-US" altLang="ko-KR" sz="3600" b="1" dirty="0">
              <a:latin typeface="+mn-ea"/>
              <a:cs typeface="Verdana" panose="020B0604030504040204" pitchFamily="34" charset="0"/>
            </a:endParaRPr>
          </a:p>
          <a:p>
            <a:pPr algn="ctr"/>
            <a:r>
              <a:rPr lang="en-US" altLang="ko-KR" sz="3600" b="1" dirty="0">
                <a:latin typeface="+mn-ea"/>
                <a:cs typeface="Verdana" panose="020B0604030504040204" pitchFamily="34" charset="0"/>
              </a:rPr>
              <a:t>Ch.5 ~ Ch.6</a:t>
            </a:r>
            <a:endParaRPr lang="ko-KR" altLang="en-US" sz="3600" b="1" dirty="0">
              <a:latin typeface="+mn-ea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/>
          <p:nvPr/>
        </p:nvCxnSpPr>
        <p:spPr>
          <a:xfrm>
            <a:off x="1516149" y="3393195"/>
            <a:ext cx="9205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8E464A-C362-458A-A746-181DC8038941}"/>
              </a:ext>
            </a:extLst>
          </p:cNvPr>
          <p:cNvSpPr txBox="1"/>
          <p:nvPr/>
        </p:nvSpPr>
        <p:spPr>
          <a:xfrm>
            <a:off x="4347519" y="4308144"/>
            <a:ext cx="3496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박동학</a:t>
            </a:r>
            <a:endParaRPr lang="en-US" altLang="ko-KR" sz="2400" dirty="0"/>
          </a:p>
          <a:p>
            <a:pPr algn="ctr"/>
            <a:r>
              <a:rPr lang="en-US" altLang="ko-KR" sz="2400" dirty="0"/>
              <a:t>Dong Hark Park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2020.01.10</a:t>
            </a:r>
            <a:endParaRPr lang="ko-KR" altLang="en-US" sz="24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8C8747FA-157D-4D26-8A90-83A8C9BE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03" y="3692591"/>
            <a:ext cx="2068882" cy="266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8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정규화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F4F75-EF84-47F9-9D2D-F5CC3D6E5302}"/>
              </a:ext>
            </a:extLst>
          </p:cNvPr>
          <p:cNvSpPr/>
          <p:nvPr/>
        </p:nvSpPr>
        <p:spPr>
          <a:xfrm>
            <a:off x="785626" y="1449264"/>
            <a:ext cx="110114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정규화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각 층에서의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활성화값이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적당히 분포되도록 조정하는 것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(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정규화 층 삽입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)</a:t>
            </a: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DEFD0C0-7265-4996-B29B-96166D4F0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67" y="2316480"/>
            <a:ext cx="6746741" cy="1856136"/>
          </a:xfrm>
          <a:prstGeom prst="rect">
            <a:avLst/>
          </a:prstGeom>
        </p:spPr>
      </p:pic>
      <p:pic>
        <p:nvPicPr>
          <p:cNvPr id="13" name="그림 12" descr="손목시계, 개체이(가) 표시된 사진&#10;&#10;자동 생성된 설명">
            <a:extLst>
              <a:ext uri="{FF2B5EF4-FFF2-40B4-BE49-F238E27FC236}">
                <a16:creationId xmlns:a16="http://schemas.microsoft.com/office/drawing/2014/main" id="{04BEF257-6B01-48C1-AAE5-E72B9FFA5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061" y="4576402"/>
            <a:ext cx="5865791" cy="1717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4C7D9E-14B2-EC4F-83D2-B4B70E40C026}"/>
              </a:ext>
            </a:extLst>
          </p:cNvPr>
          <p:cNvSpPr txBox="1"/>
          <p:nvPr/>
        </p:nvSpPr>
        <p:spPr>
          <a:xfrm>
            <a:off x="8074802" y="2863022"/>
            <a:ext cx="343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학습을</a:t>
            </a:r>
            <a:r>
              <a:rPr kumimoji="1" lang="ko-KR" altLang="en-US" dirty="0"/>
              <a:t> 빨리 진행 할 수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초깃값에</a:t>
            </a:r>
            <a:r>
              <a:rPr kumimoji="1" lang="ko-KR" altLang="en-US" dirty="0"/>
              <a:t> 크게 의존하지 않는다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오버피팅을</a:t>
            </a:r>
            <a:r>
              <a:rPr kumimoji="1" lang="ko-KR" altLang="en-US" dirty="0"/>
              <a:t> 억제한다</a:t>
            </a:r>
            <a:endParaRPr kumimoji="1" lang="en-US" altLang="ko-KR" dirty="0"/>
          </a:p>
          <a:p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0602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정규화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BA56394-C945-4CDF-A66A-B78FF110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423" y="774973"/>
            <a:ext cx="6663370" cy="52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올바른 학습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F4F75-EF84-47F9-9D2D-F5CC3D6E5302}"/>
              </a:ext>
            </a:extLst>
          </p:cNvPr>
          <p:cNvSpPr/>
          <p:nvPr/>
        </p:nvSpPr>
        <p:spPr>
          <a:xfrm>
            <a:off x="785626" y="1449264"/>
            <a:ext cx="110114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오버 피팅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신경망 학습이 훈련 데이터에만 지나치게 의존하여 그 외 데이터에는 낮은 성능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5" name="그림 4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F5F648A6-5DE7-4BFC-9A2A-BDF3212BC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49" y="3031141"/>
            <a:ext cx="4751780" cy="3697718"/>
          </a:xfrm>
          <a:prstGeom prst="rect">
            <a:avLst/>
          </a:prstGeo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311C817D-6359-49D2-8F60-EEEA0554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093" y="2938712"/>
            <a:ext cx="4748133" cy="37044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7D762A3-7C80-45A0-BED5-4903B73CCE80}"/>
              </a:ext>
            </a:extLst>
          </p:cNvPr>
          <p:cNvSpPr/>
          <p:nvPr/>
        </p:nvSpPr>
        <p:spPr>
          <a:xfrm>
            <a:off x="5533098" y="4534351"/>
            <a:ext cx="1276709" cy="15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B6B8BE-80CB-4EC9-B94D-844B19F0674F}"/>
              </a:ext>
            </a:extLst>
          </p:cNvPr>
          <p:cNvSpPr/>
          <p:nvPr/>
        </p:nvSpPr>
        <p:spPr>
          <a:xfrm>
            <a:off x="5376504" y="4041909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감소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E8EDBC-4B84-C84B-B9AE-10C3069CFD66}"/>
              </a:ext>
            </a:extLst>
          </p:cNvPr>
          <p:cNvSpPr txBox="1"/>
          <p:nvPr/>
        </p:nvSpPr>
        <p:spPr>
          <a:xfrm>
            <a:off x="1434150" y="2195151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매개변수가</a:t>
            </a:r>
            <a:r>
              <a:rPr kumimoji="1" lang="ko-KR" altLang="en-US" dirty="0"/>
              <a:t> 많고 표현력이 높은 모델</a:t>
            </a:r>
            <a:endParaRPr kumimoji="1" lang="en-US" altLang="ko-KR" dirty="0"/>
          </a:p>
          <a:p>
            <a:r>
              <a:rPr kumimoji="1" lang="ko-KR" altLang="en-US" dirty="0"/>
              <a:t>훈련 데이터가 적을 때</a:t>
            </a:r>
            <a:endParaRPr kumimoji="1" lang="ko-Kore-KR" altLang="en-US" dirty="0"/>
          </a:p>
        </p:txBody>
      </p:sp>
      <p:sp>
        <p:nvSpPr>
          <p:cNvPr id="14" name="화살표: 오른쪽 7">
            <a:extLst>
              <a:ext uri="{FF2B5EF4-FFF2-40B4-BE49-F238E27FC236}">
                <a16:creationId xmlns:a16="http://schemas.microsoft.com/office/drawing/2014/main" id="{E8649972-3E7E-D54D-9691-E091B173C37F}"/>
              </a:ext>
            </a:extLst>
          </p:cNvPr>
          <p:cNvSpPr/>
          <p:nvPr/>
        </p:nvSpPr>
        <p:spPr>
          <a:xfrm>
            <a:off x="5784663" y="2297613"/>
            <a:ext cx="855471" cy="323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DA8BA-3378-F84D-A734-C0A9DCA341EA}"/>
              </a:ext>
            </a:extLst>
          </p:cNvPr>
          <p:cNvSpPr txBox="1"/>
          <p:nvPr/>
        </p:nvSpPr>
        <p:spPr>
          <a:xfrm>
            <a:off x="7152198" y="237488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오버피팅</a:t>
            </a:r>
            <a:r>
              <a:rPr kumimoji="1" lang="ko-KR" altLang="en-US" dirty="0"/>
              <a:t> 발생 가능성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511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드롭 아웃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6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A2E7A29E-7C4E-4AC9-A3E0-01797A63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401" y="46046"/>
            <a:ext cx="4447878" cy="2395573"/>
          </a:xfrm>
          <a:prstGeom prst="rect">
            <a:avLst/>
          </a:prstGeom>
        </p:spPr>
      </p:pic>
      <p:pic>
        <p:nvPicPr>
          <p:cNvPr id="12" name="그림 11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9F877302-AD7B-4B02-8160-761B0B91DA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747"/>
          <a:stretch/>
        </p:blipFill>
        <p:spPr>
          <a:xfrm>
            <a:off x="137183" y="2443222"/>
            <a:ext cx="5125216" cy="3764766"/>
          </a:xfrm>
          <a:prstGeom prst="rect">
            <a:avLst/>
          </a:prstGeom>
        </p:spPr>
      </p:pic>
      <p:pic>
        <p:nvPicPr>
          <p:cNvPr id="16" name="그림 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6686B47F-C569-43F0-BC35-3B57C5C0F1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6819733" y="2487976"/>
            <a:ext cx="5125216" cy="3783821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44397FF-A8F3-4656-AB8D-DA885EC57815}"/>
              </a:ext>
            </a:extLst>
          </p:cNvPr>
          <p:cNvCxnSpPr>
            <a:stCxn id="12" idx="3"/>
            <a:endCxn id="6" idx="2"/>
          </p:cNvCxnSpPr>
          <p:nvPr/>
        </p:nvCxnSpPr>
        <p:spPr>
          <a:xfrm flipV="1">
            <a:off x="5262399" y="2441619"/>
            <a:ext cx="735941" cy="1883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2473137-3C61-4698-A774-B6E0F35F082E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5550139" y="3110293"/>
            <a:ext cx="1982232" cy="5569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72CCC8-753D-BA42-BEE8-854813065F21}"/>
              </a:ext>
            </a:extLst>
          </p:cNvPr>
          <p:cNvSpPr txBox="1"/>
          <p:nvPr/>
        </p:nvSpPr>
        <p:spPr>
          <a:xfrm>
            <a:off x="175555" y="1369643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삭제</a:t>
            </a:r>
            <a:r>
              <a:rPr kumimoji="1" lang="ko-KR" altLang="en-US" dirty="0"/>
              <a:t>할 뉴런을 무작위로 선택하여</a:t>
            </a:r>
            <a:endParaRPr kumimoji="1" lang="en-US" altLang="ko-KR" dirty="0"/>
          </a:p>
          <a:p>
            <a:r>
              <a:rPr kumimoji="1" lang="ko-KR" altLang="en-US" dirty="0"/>
              <a:t>삭제하면서 학습하는 방법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2270-991D-AE4E-9B68-F569CDD111A5}"/>
              </a:ext>
            </a:extLst>
          </p:cNvPr>
          <p:cNvSpPr txBox="1"/>
          <p:nvPr/>
        </p:nvSpPr>
        <p:spPr>
          <a:xfrm>
            <a:off x="4924177" y="4859413"/>
            <a:ext cx="2343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7</a:t>
            </a:r>
            <a:r>
              <a:rPr kumimoji="1" lang="ko-KR" altLang="en-US" dirty="0"/>
              <a:t>층 네트워크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뉴런 수 </a:t>
            </a:r>
            <a:r>
              <a:rPr kumimoji="1" lang="en-US" altLang="ko-KR" dirty="0"/>
              <a:t>:100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</a:p>
          <a:p>
            <a:pPr algn="ctr"/>
            <a:r>
              <a:rPr kumimoji="1" lang="en-US" altLang="ko-Kore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ReLU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7422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F4F75-EF84-47F9-9D2D-F5CC3D6E5302}"/>
              </a:ext>
            </a:extLst>
          </p:cNvPr>
          <p:cNvSpPr/>
          <p:nvPr/>
        </p:nvSpPr>
        <p:spPr>
          <a:xfrm>
            <a:off x="785626" y="1449264"/>
            <a:ext cx="110114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하이퍼파라미터란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? </a:t>
            </a: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: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각 층의 뉴런 수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,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배치 크기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,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가중치 감소 등 신경망에 존재하는 파라미터들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검증 데이터 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</a:t>
            </a: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: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하이퍼파라미터를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조정하는데 쓰이는 데이터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-&gt;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시험 데이터를 사용하면 안된다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.</a:t>
            </a: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최적화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	1.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값의 범위 설정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	2.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설정 범위에서 무작위 값 추출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(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샘플링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)</a:t>
            </a: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	3. 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검증데이터로 정확도 평가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	4. (1,2)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단계를 반복하여 </a:t>
            </a:r>
            <a:r>
              <a:rPr lang="ko-KR" altLang="en-US" sz="2000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하이퍼파라미터를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 최적화</a:t>
            </a:r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en-US" altLang="ko-KR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  <a:p>
            <a:endParaRPr lang="ko-KR" altLang="en-US" sz="2000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79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CF6F8F-E56E-7C49-A880-C67205CF3B25}"/>
              </a:ext>
            </a:extLst>
          </p:cNvPr>
          <p:cNvSpPr/>
          <p:nvPr/>
        </p:nvSpPr>
        <p:spPr>
          <a:xfrm>
            <a:off x="0" y="35473"/>
            <a:ext cx="3889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Ch.6 </a:t>
            </a:r>
            <a:r>
              <a:rPr lang="ko-KR" altLang="en-US" sz="2800" b="1" dirty="0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학습 관련 기술들</a:t>
            </a:r>
            <a:endParaRPr lang="ko-KR" altLang="en-US" sz="2000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15" name="Google Shape;147;p14">
            <a:extLst>
              <a:ext uri="{FF2B5EF4-FFF2-40B4-BE49-F238E27FC236}">
                <a16:creationId xmlns:a16="http://schemas.microsoft.com/office/drawing/2014/main" id="{9F4FA44C-19DC-364D-93CE-0291DD27BD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1808" y="6362116"/>
            <a:ext cx="1333500" cy="3379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4BD95-91A2-8F4D-9D78-AEA970BC1E3D}"/>
              </a:ext>
            </a:extLst>
          </p:cNvPr>
          <p:cNvSpPr/>
          <p:nvPr/>
        </p:nvSpPr>
        <p:spPr>
          <a:xfrm>
            <a:off x="0" y="6790413"/>
            <a:ext cx="12192000" cy="15454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3000">
                <a:srgbClr val="00B0F0"/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rgbClr val="9FDB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688FB0-29F7-4247-9A34-91AE7EBE50D5}"/>
              </a:ext>
            </a:extLst>
          </p:cNvPr>
          <p:cNvCxnSpPr>
            <a:cxnSpLocks/>
          </p:cNvCxnSpPr>
          <p:nvPr/>
        </p:nvCxnSpPr>
        <p:spPr>
          <a:xfrm>
            <a:off x="0" y="497138"/>
            <a:ext cx="4056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D92737-6CD3-4634-88A0-5A647511D028}"/>
              </a:ext>
            </a:extLst>
          </p:cNvPr>
          <p:cNvSpPr/>
          <p:nvPr/>
        </p:nvSpPr>
        <p:spPr>
          <a:xfrm>
            <a:off x="238289" y="785887"/>
            <a:ext cx="4056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atin typeface="HY신명조" panose="02030600000101010101" pitchFamily="18" charset="-127"/>
                <a:ea typeface="HY신명조" panose="02030600000101010101" pitchFamily="18" charset="-127"/>
                <a:cs typeface="Verdana" panose="020B0604030504040204" pitchFamily="34" charset="0"/>
              </a:rPr>
              <a:t>하이퍼파라미터</a:t>
            </a:r>
            <a:endParaRPr lang="ko-KR" altLang="en-US" b="1" dirty="0">
              <a:latin typeface="HY신명조" panose="02030600000101010101" pitchFamily="18" charset="-127"/>
              <a:ea typeface="HY신명조" panose="02030600000101010101" pitchFamily="18" charset="-127"/>
              <a:cs typeface="Verdana" panose="020B0604030504040204" pitchFamily="34" charset="0"/>
            </a:endParaRP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98999FC-2526-4350-BCEE-3D49CD66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793" y="1111059"/>
            <a:ext cx="6122414" cy="5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217</Words>
  <Application>Microsoft Macintosh PowerPoint</Application>
  <PresentationFormat>와이드스크린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정 익효</cp:lastModifiedBy>
  <cp:revision>69</cp:revision>
  <dcterms:created xsi:type="dcterms:W3CDTF">2019-07-21T23:59:37Z</dcterms:created>
  <dcterms:modified xsi:type="dcterms:W3CDTF">2020-08-12T05:20:25Z</dcterms:modified>
</cp:coreProperties>
</file>