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  <p:sldId id="263" r:id="rId7"/>
    <p:sldId id="269" r:id="rId8"/>
    <p:sldId id="267" r:id="rId9"/>
    <p:sldId id="266" r:id="rId10"/>
    <p:sldId id="268" r:id="rId11"/>
    <p:sldId id="272" r:id="rId12"/>
    <p:sldId id="271" r:id="rId13"/>
    <p:sldId id="273" r:id="rId14"/>
    <p:sldId id="280" r:id="rId15"/>
    <p:sldId id="277" r:id="rId16"/>
    <p:sldId id="278" r:id="rId17"/>
    <p:sldId id="279" r:id="rId18"/>
    <p:sldId id="265" r:id="rId19"/>
    <p:sldId id="256" r:id="rId20"/>
    <p:sldId id="257" r:id="rId21"/>
    <p:sldId id="281" r:id="rId22"/>
    <p:sldId id="282" r:id="rId23"/>
    <p:sldId id="283" r:id="rId24"/>
    <p:sldId id="284" r:id="rId25"/>
    <p:sldId id="285" r:id="rId26"/>
    <p:sldId id="275" r:id="rId27"/>
    <p:sldId id="286" r:id="rId28"/>
    <p:sldId id="287" r:id="rId29"/>
    <p:sldId id="288" r:id="rId30"/>
    <p:sldId id="289" r:id="rId31"/>
    <p:sldId id="290" r:id="rId32"/>
    <p:sldId id="300" r:id="rId33"/>
    <p:sldId id="301" r:id="rId34"/>
    <p:sldId id="302" r:id="rId35"/>
    <p:sldId id="303" r:id="rId36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D4372-06D1-4D6C-838D-BB2E7D743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E1CA9F-79F4-44C6-B31E-A9FFB3CF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F9D47-F2BE-42E4-9D12-0A711C05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1E10-4C07-4200-B27D-C04ED00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BB379-16E9-455C-818B-480DDA57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2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DFAF-FEBF-4829-A099-60150D26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12640-D539-4A51-A639-1B45E44D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BF13A-3C0A-4561-9DAD-807CEA2B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7545-FEBD-4F6C-A5E1-A21632ED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D6413-5E7B-4FCF-BAA6-E73AE087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914D2-177E-479B-8DAE-07D245AC3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C5CC3-0177-44B9-887D-CF0D2B0DA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7A446-9D7F-4FF5-9811-FDB9F9B7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C34E8-305F-4C69-9185-8B04451E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FA29D-DBB8-4AA3-93C3-AA513883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9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5923-CB93-4F63-8154-3BEADF01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C10D3-0029-4EF7-9562-BC44755E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EE7B0-81C3-40FE-A2C0-37612FF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02B60-872C-4465-8CA4-F69DE915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0E777-FD92-4DA1-B542-CBFFD94C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AFEE4-3DFE-48A7-B3C7-F5A71EAB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9DBA3-A9E5-4283-9297-179BF2BD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01D5B-42C6-4530-BC56-20859D53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DCF3B-0197-4B88-A8FE-4F691D2B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BD04D-1D4E-452A-AE62-079B05EA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2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97C3-2148-4634-8FD1-487C21F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FABE4-516B-4271-BF93-11B11F59C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572C4-E2AA-4E8A-9B25-6A75BD5F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0E0B7-495F-4B41-AFAF-30BC57C1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034D9-6559-4D90-A9D0-E5BB99A1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47CAA-BF72-48FF-A967-11BC5D1A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4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DF1A-A8F0-4A00-8D55-F023C884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4860F-70F6-4049-8514-C16EF927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3C929-5235-4651-845B-644F4FC11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6247C-8FD1-410D-ABA7-0BA5CAD35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F8101-92C6-4FC8-833D-CFFAB619B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F69CAC-BEDF-4F8F-B730-8B197D47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FCD6DB-EF36-4ACC-BDA5-2C2F160B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8C909-69FE-465A-AF98-6B467766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3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DDFC8-AA0A-4347-83C9-9A57FAC2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FC287C-A013-4632-98C3-02DEA597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B21DD3-64DC-439B-B039-5F25491E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30BE3-939E-4598-8E6F-7823CD3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3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DD4C3-B973-40E2-926B-94062C6B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FACD7-2F51-4081-9B00-B99CCE97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DBF66-D91A-4AF7-B9B4-50DAE555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4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9EDFF-3B0C-4D0B-9127-6A383635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005A5-A20D-4236-8DD9-AD251444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D195B-3890-4741-B59B-115C29CF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95443-CF8D-4F60-9C2D-6F76912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EB6E3-BDA8-4B42-A847-4996F26D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426C6-2B20-460E-AA55-07312DAD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17B47-6E38-41C7-899C-8A1BBC5B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745823-46BF-4EFB-9232-1E55149D8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470143-D1B9-4B59-9D91-FE21E230E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43944-82BB-475A-9BFF-46942E50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81776-72F1-4671-9477-11A53AF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CE41D-8E9F-4DBC-B8C9-A3669588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03E21B-4966-44AE-8CB7-D2B366EF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B91F6-F861-4303-8DB4-8DBF4AE6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5F2DF-AC74-4752-8B47-AADD2D22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487D-4747-40C7-8867-B509F0426FDE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FC49A-6430-4A0A-804F-C0B9CAB9E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28713-48E7-45B7-B84D-4740A454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CDCB-7E57-4AF0-84A0-80B7F4A52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3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7FA33-4B97-491D-9CFA-D5160B9DAA65}"/>
              </a:ext>
            </a:extLst>
          </p:cNvPr>
          <p:cNvSpPr txBox="1"/>
          <p:nvPr/>
        </p:nvSpPr>
        <p:spPr>
          <a:xfrm>
            <a:off x="2646104" y="2598003"/>
            <a:ext cx="5454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CPython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seminar1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74471-3099-45B4-9BD1-2F0E48C82E93}"/>
              </a:ext>
            </a:extLst>
          </p:cNvPr>
          <p:cNvSpPr txBox="1"/>
          <p:nvPr/>
        </p:nvSpPr>
        <p:spPr>
          <a:xfrm>
            <a:off x="7419341" y="3528625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  <a:alpha val="93000"/>
                  </a:schemeClr>
                </a:solidFill>
                <a:latin typeface="Gadugi" panose="020B0502040204020203" pitchFamily="34" charset="0"/>
              </a:rPr>
              <a:t>IDA Labs</a:t>
            </a:r>
            <a:endParaRPr lang="ko-KR" altLang="en-US" sz="1000" b="1" dirty="0">
              <a:solidFill>
                <a:schemeClr val="accent1">
                  <a:lumMod val="75000"/>
                  <a:alpha val="93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9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3177" cy="461665"/>
            <a:chOff x="701040" y="482907"/>
            <a:chExt cx="40831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1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windows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환경에서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CPython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컴파일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C72EF-379C-4096-AA79-9492C793FDE2}"/>
              </a:ext>
            </a:extLst>
          </p:cNvPr>
          <p:cNvSpPr txBox="1"/>
          <p:nvPr/>
        </p:nvSpPr>
        <p:spPr>
          <a:xfrm>
            <a:off x="868680" y="1322024"/>
            <a:ext cx="663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빌드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구성관리자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활성 솔루션 구성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(Release),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활성 솔루션 플랫폼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(x64)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으로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B0A737-7707-47E9-9698-5AA6D1A20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2321003"/>
            <a:ext cx="668748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3177" cy="461665"/>
            <a:chOff x="701040" y="482907"/>
            <a:chExt cx="40831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1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windows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환경에서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CPython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컴파일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C72EF-379C-4096-AA79-9492C793FDE2}"/>
              </a:ext>
            </a:extLst>
          </p:cNvPr>
          <p:cNvSpPr txBox="1"/>
          <p:nvPr/>
        </p:nvSpPr>
        <p:spPr>
          <a:xfrm>
            <a:off x="944880" y="137317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환경추가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기존 환경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접두사 경로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PCbuild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-&gt; amd64)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선택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935546-A85B-4BFB-9CD8-7C877A05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84740"/>
            <a:ext cx="7482840" cy="46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9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3177" cy="461665"/>
            <a:chOff x="701040" y="482907"/>
            <a:chExt cx="40831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1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windows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환경에서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CPython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컴파일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D6CB30-217C-4EA4-BB76-B211E536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31519"/>
            <a:ext cx="5907110" cy="3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0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3177" cy="461665"/>
            <a:chOff x="701040" y="482907"/>
            <a:chExt cx="40831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1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windows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환경에서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CPython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컴파일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4C87ECE-4C6F-4104-B7DA-CA45B24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366466"/>
            <a:ext cx="6906768" cy="4144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72325-4C80-4DA2-8724-2FD24F0942B1}"/>
              </a:ext>
            </a:extLst>
          </p:cNvPr>
          <p:cNvSpPr txBox="1"/>
          <p:nvPr/>
        </p:nvSpPr>
        <p:spPr>
          <a:xfrm>
            <a:off x="944880" y="1483255"/>
            <a:ext cx="20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대화형 창 열기</a:t>
            </a:r>
          </a:p>
        </p:txBody>
      </p:sp>
    </p:spTree>
    <p:extLst>
      <p:ext uri="{BB962C8B-B14F-4D97-AF65-F5344CB8AC3E}">
        <p14:creationId xmlns:p14="http://schemas.microsoft.com/office/powerpoint/2010/main" val="287336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3177" cy="461665"/>
            <a:chOff x="701040" y="482907"/>
            <a:chExt cx="40831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1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windows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환경에서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CPython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컴파일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4ACFFA-0900-4D1E-9173-F5B692F0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02678"/>
            <a:ext cx="6781800" cy="40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66377" cy="461665"/>
            <a:chOff x="701040" y="482907"/>
            <a:chExt cx="40663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02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PGO(Profile Guided Optimization)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72325-4C80-4DA2-8724-2FD24F0942B1}"/>
              </a:ext>
            </a:extLst>
          </p:cNvPr>
          <p:cNvSpPr txBox="1"/>
          <p:nvPr/>
        </p:nvSpPr>
        <p:spPr>
          <a:xfrm>
            <a:off x="944880" y="1319741"/>
            <a:ext cx="925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PGO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? 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PGO(Profile Guided Optimization)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는 코드를 실제로 한번 돌려본 다음 최적화 할 내용을 수집해서 최적화된 빌드를 다시 해서 성능을 올리는 방법입니다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 Visual Studio 2005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에서 부터 지원되는 기능이며 적용 방법이 간단한 것에 비해 높은 성능향상을 이끌어 낼 수 있습니다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337CD-4492-44C1-B7F6-1C584EF275AF}"/>
              </a:ext>
            </a:extLst>
          </p:cNvPr>
          <p:cNvSpPr txBox="1"/>
          <p:nvPr/>
        </p:nvSpPr>
        <p:spPr>
          <a:xfrm>
            <a:off x="1024128" y="3493008"/>
            <a:ext cx="83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</a:t>
            </a:r>
          </a:p>
          <a:p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CDD95-165A-453F-BA6C-4CF6BB6130FE}"/>
              </a:ext>
            </a:extLst>
          </p:cNvPr>
          <p:cNvSpPr txBox="1"/>
          <p:nvPr/>
        </p:nvSpPr>
        <p:spPr>
          <a:xfrm>
            <a:off x="944880" y="3220130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실행 코드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–m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pgo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1D37F9-6DAD-490E-AF5E-EF5CE3AA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866461"/>
            <a:ext cx="5422392" cy="28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66377" cy="461665"/>
            <a:chOff x="701040" y="482907"/>
            <a:chExt cx="40663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02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PGO(Profile Guided Optimization)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72325-4C80-4DA2-8724-2FD24F0942B1}"/>
              </a:ext>
            </a:extLst>
          </p:cNvPr>
          <p:cNvSpPr txBox="1"/>
          <p:nvPr/>
        </p:nvSpPr>
        <p:spPr>
          <a:xfrm>
            <a:off x="944880" y="1483255"/>
            <a:ext cx="92506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PGO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가 하는 일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인라이닝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예를 들어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함수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를 자주 호출하는 함수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가 있고 함수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가 상대적으로 작은 경우 프로필 기반 최적화에서는 함수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를 함수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에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인라이닝합니다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가상 호출 추론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함수 포인터를 통한 호출이나 가상 호출이 특정 함수를 주 대상으로 하는 경우 프로필 기반 최적화에서는 조건부로 실행되는 직접 호출을 주 대상 함수에 삽입하고 직접 호출을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인라이닝할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레지스터 할당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프로필 데이터로 최적화하여 레지스터를 더 효율적으로 할당할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기본 블록 최적화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기본 블록 최적화를 사용하면 특정 프레임 내에서 임시로 실행되는 일반적인 기본 실행 블록을 동일한 페이지 집합에 배치할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집약성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이렇게 하면 사용되는 페이지 수를 최소화하여 메모리 오버헤드를 최소화할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크기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속도 최적화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프로그램에서 자주 사용되는 함수의 속도를 최적화할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함수 레이아웃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호출 그래프와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프로파일링된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호출자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호출 수신자 동작을 기반으로 동일한 실행 경로를 따르는 함수를 동일한 섹션에 배치합니다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66377" cy="461665"/>
            <a:chOff x="701040" y="482907"/>
            <a:chExt cx="40663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02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PGO(Profile Guided Optimization)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72325-4C80-4DA2-8724-2FD24F0942B1}"/>
              </a:ext>
            </a:extLst>
          </p:cNvPr>
          <p:cNvSpPr txBox="1"/>
          <p:nvPr/>
        </p:nvSpPr>
        <p:spPr>
          <a:xfrm>
            <a:off x="944880" y="1483255"/>
            <a:ext cx="92506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PGO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가 하는 일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조건부 분기 최적화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값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프로브를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통해 프로필 기반 최적화에서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switch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문에 주어진 값이 다른 값보다 자주 사용되는지 여부를 확인할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그런 다음 이 값을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switch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문에서 꺼낼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 if/else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명령에 대해서도 동일한 작업을 수행할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이 경우 최적화 프로그램은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true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값이 더 자주 반환되는 블록을 기준으로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또는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else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블록을 먼저 배치하여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if/else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의 순서를 지정할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데드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코드 분리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프로파일링 과정에서 호출되지 않은 코드를 섹션 집합 끝에 추가된 별도의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섹션으로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옮깁니다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이렇게 하면 자주 사용되는 페이지와는 별도로 이 섹션을 유지할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EH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코드 분리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프로필 기반 최적화에서 예외가 예외 조건에서만 발생한다는 사실을 확인할 수 있는 경우 예외 조건에 따라 실행되는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EH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코드를 별도의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섹션으로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옮길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메모리 내장 형식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내장 형식이 자주 호출되는지 확인할 수 있으면 내장 형식의 확장 여부를 더 합리적으로 결정할 수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이동 또는 복사의 블록 크기를 기반으로 내장 형식을 최적화할 수도 있습니다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2E27A62-22DC-4756-9115-B716ABAB887E}"/>
              </a:ext>
            </a:extLst>
          </p:cNvPr>
          <p:cNvGrpSpPr/>
          <p:nvPr/>
        </p:nvGrpSpPr>
        <p:grpSpPr>
          <a:xfrm>
            <a:off x="1543966" y="2497594"/>
            <a:ext cx="10099944" cy="2562622"/>
            <a:chOff x="1513486" y="2538234"/>
            <a:chExt cx="10099944" cy="25626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1235F9-2B0C-44CF-A8DE-9AD8C8CB52D8}"/>
                </a:ext>
              </a:extLst>
            </p:cNvPr>
            <p:cNvSpPr txBox="1"/>
            <p:nvPr/>
          </p:nvSpPr>
          <p:spPr>
            <a:xfrm>
              <a:off x="10564618" y="2538234"/>
              <a:ext cx="893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2E129C-56AA-4D82-82B5-7C67CD055469}"/>
                </a:ext>
              </a:extLst>
            </p:cNvPr>
            <p:cNvSpPr txBox="1"/>
            <p:nvPr/>
          </p:nvSpPr>
          <p:spPr>
            <a:xfrm>
              <a:off x="1513486" y="3469640"/>
              <a:ext cx="1009994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				 </a:t>
              </a:r>
              <a:r>
                <a:rPr lang="en-US" altLang="ko-KR" sz="2800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The Python Language and Grammar</a:t>
              </a:r>
              <a:endParaRPr lang="en-US" altLang="ko-KR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  <a:p>
              <a:endParaRPr lang="ko-KR" altLang="en-US" sz="2400" dirty="0">
                <a:solidFill>
                  <a:schemeClr val="bg1"/>
                </a:solidFill>
                <a:latin typeface="+mn-ea"/>
              </a:endParaRPr>
            </a:p>
            <a:p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  <a:p>
              <a:endParaRPr lang="ko-KR" altLang="en-US" sz="16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90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7FA33-4B97-491D-9CFA-D5160B9DAA65}"/>
              </a:ext>
            </a:extLst>
          </p:cNvPr>
          <p:cNvSpPr txBox="1"/>
          <p:nvPr/>
        </p:nvSpPr>
        <p:spPr>
          <a:xfrm>
            <a:off x="1777635" y="2852321"/>
            <a:ext cx="8880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The Python Language and Grammar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74471-3099-45B4-9BD1-2F0E48C82E93}"/>
              </a:ext>
            </a:extLst>
          </p:cNvPr>
          <p:cNvSpPr txBox="1"/>
          <p:nvPr/>
        </p:nvSpPr>
        <p:spPr>
          <a:xfrm>
            <a:off x="9942755" y="365173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  <a:alpha val="93000"/>
                  </a:schemeClr>
                </a:solidFill>
                <a:latin typeface="Gadugi" panose="020B0502040204020203" pitchFamily="34" charset="0"/>
              </a:rPr>
              <a:t>IDA Labs</a:t>
            </a:r>
            <a:endParaRPr lang="ko-KR" altLang="en-US" sz="1000" b="1" dirty="0">
              <a:solidFill>
                <a:schemeClr val="accent1">
                  <a:lumMod val="75000"/>
                  <a:alpha val="93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3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0A6D3B-CABD-430D-8913-D0FA3CA8E7EB}"/>
              </a:ext>
            </a:extLst>
          </p:cNvPr>
          <p:cNvSpPr txBox="1"/>
          <p:nvPr/>
        </p:nvSpPr>
        <p:spPr>
          <a:xfrm>
            <a:off x="924260" y="896034"/>
            <a:ext cx="174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INDEX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7087B5-A544-4680-856B-E30EA9E0ED44}"/>
              </a:ext>
            </a:extLst>
          </p:cNvPr>
          <p:cNvGrpSpPr/>
          <p:nvPr/>
        </p:nvGrpSpPr>
        <p:grpSpPr>
          <a:xfrm>
            <a:off x="924260" y="2637987"/>
            <a:ext cx="2613223" cy="461665"/>
            <a:chOff x="701040" y="482907"/>
            <a:chExt cx="2613223" cy="46166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E8B400-DC45-4726-BD4D-230B31EDDA25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2DD78A-BB8E-4B06-B962-85090C1CF8D4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BEBB72-8824-4346-93C5-6035521707BB}"/>
                </a:ext>
              </a:extLst>
            </p:cNvPr>
            <p:cNvSpPr txBox="1"/>
            <p:nvPr/>
          </p:nvSpPr>
          <p:spPr>
            <a:xfrm>
              <a:off x="1264920" y="544462"/>
              <a:ext cx="2049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</a:rPr>
                <a:t>Compiling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</a:rPr>
                <a:t>CPython</a:t>
              </a:r>
              <a:endParaRPr lang="en-US" altLang="ko-KR" sz="16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8D0A8D-86C7-4184-81EF-454CD8168054}"/>
              </a:ext>
            </a:extLst>
          </p:cNvPr>
          <p:cNvGrpSpPr/>
          <p:nvPr/>
        </p:nvGrpSpPr>
        <p:grpSpPr>
          <a:xfrm>
            <a:off x="924260" y="3686858"/>
            <a:ext cx="4219433" cy="461665"/>
            <a:chOff x="701040" y="482907"/>
            <a:chExt cx="4219433" cy="4616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15F2465-A98D-480A-AC3B-BFE60751F6FB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DC632A-4E4E-4C30-A885-AACB91B993A9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3A1FC7-D08A-459F-A92C-71A262718DE6}"/>
                </a:ext>
              </a:extLst>
            </p:cNvPr>
            <p:cNvSpPr txBox="1"/>
            <p:nvPr/>
          </p:nvSpPr>
          <p:spPr>
            <a:xfrm>
              <a:off x="1264920" y="544462"/>
              <a:ext cx="3655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</a:rPr>
                <a:t>The Python Language and Grammar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511F85-F7D5-4D2E-8DD7-95C1CCA42D5D}"/>
              </a:ext>
            </a:extLst>
          </p:cNvPr>
          <p:cNvGrpSpPr/>
          <p:nvPr/>
        </p:nvGrpSpPr>
        <p:grpSpPr>
          <a:xfrm>
            <a:off x="924260" y="4735728"/>
            <a:ext cx="3082518" cy="461665"/>
            <a:chOff x="701040" y="482907"/>
            <a:chExt cx="3082518" cy="46166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21D320-2222-49DD-99C1-23A0AE7F3957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B7E787-CB1E-40B5-B38C-2486CD5C639C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8005B7-6627-4003-BA94-23C5C11C37BF}"/>
                </a:ext>
              </a:extLst>
            </p:cNvPr>
            <p:cNvSpPr txBox="1"/>
            <p:nvPr/>
          </p:nvSpPr>
          <p:spPr>
            <a:xfrm>
              <a:off x="1264920" y="544462"/>
              <a:ext cx="2518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</a:rPr>
                <a:t>Configuration and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78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AA5630-F064-8F4A-87F2-A887788D423B}"/>
              </a:ext>
            </a:extLst>
          </p:cNvPr>
          <p:cNvSpPr txBox="1"/>
          <p:nvPr/>
        </p:nvSpPr>
        <p:spPr>
          <a:xfrm>
            <a:off x="1272205" y="2053238"/>
            <a:ext cx="944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Compiler : one Language -&gt; another Language</a:t>
            </a:r>
          </a:p>
          <a:p>
            <a:r>
              <a:rPr kumimoji="1" lang="en-US" altLang="ko-Kore-KR" dirty="0"/>
              <a:t>			   (Low – level machine code (C, C++) -&gt; </a:t>
            </a:r>
            <a:r>
              <a:rPr kumimoji="1" lang="ko-KR" altLang="en-US" dirty="0"/>
              <a:t>바로 실행 가능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			   (intermediary Language(Java)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virtual machine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실행</a:t>
            </a:r>
            <a:r>
              <a:rPr kumimoji="1" lang="en-US" altLang="ko-KR" dirty="0"/>
              <a:t>)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761B5873-1833-124B-A086-4EFF57B51132}"/>
              </a:ext>
            </a:extLst>
          </p:cNvPr>
          <p:cNvSpPr/>
          <p:nvPr/>
        </p:nvSpPr>
        <p:spPr>
          <a:xfrm>
            <a:off x="2216425" y="3983440"/>
            <a:ext cx="964096" cy="22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2FACA-441B-674D-97CA-ABEC95BCD04E}"/>
              </a:ext>
            </a:extLst>
          </p:cNvPr>
          <p:cNvSpPr txBox="1"/>
          <p:nvPr/>
        </p:nvSpPr>
        <p:spPr>
          <a:xfrm>
            <a:off x="2360542" y="4205702"/>
            <a:ext cx="67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compile</a:t>
            </a:r>
            <a:endParaRPr kumimoji="1" lang="ko-Kore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9301E-D2BC-9C41-A835-8FEF9002F95D}"/>
              </a:ext>
            </a:extLst>
          </p:cNvPr>
          <p:cNvSpPr txBox="1"/>
          <p:nvPr/>
        </p:nvSpPr>
        <p:spPr>
          <a:xfrm>
            <a:off x="1272205" y="3881432"/>
            <a:ext cx="944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Python               Bytecode (intermediary language) .</a:t>
            </a:r>
            <a:r>
              <a:rPr kumimoji="1" lang="en-US" altLang="ko-Kore-KR" dirty="0" err="1"/>
              <a:t>pyc</a:t>
            </a:r>
            <a:r>
              <a:rPr kumimoji="1" lang="en-US" altLang="ko-Kore-KR" dirty="0"/>
              <a:t> file</a:t>
            </a:r>
            <a:r>
              <a:rPr kumimoji="1" lang="ko-Kore-KR" altLang="en-US" dirty="0"/>
              <a:t>로 저장</a:t>
            </a:r>
            <a:r>
              <a:rPr kumimoji="1" lang="en-US" altLang="ko-Kore-KR" dirty="0"/>
              <a:t>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동일한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ython application</a:t>
            </a:r>
            <a:r>
              <a:rPr kumimoji="1" lang="ko-KR" altLang="en-US" dirty="0"/>
              <a:t>을 실행할 때 저장되어있는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pyc</a:t>
            </a:r>
            <a:r>
              <a:rPr kumimoji="1" lang="en-US" altLang="ko-KR" dirty="0"/>
              <a:t> file</a:t>
            </a:r>
            <a:r>
              <a:rPr kumimoji="1" lang="ko-KR" altLang="en-US" dirty="0"/>
              <a:t>을 바로 이용하여 속도가 더 빠름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114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315544-6C67-B442-9880-B786ACC5D776}"/>
              </a:ext>
            </a:extLst>
          </p:cNvPr>
          <p:cNvSpPr txBox="1"/>
          <p:nvPr/>
        </p:nvSpPr>
        <p:spPr>
          <a:xfrm>
            <a:off x="1330730" y="1699591"/>
            <a:ext cx="9640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CPython</a:t>
            </a:r>
            <a:r>
              <a:rPr kumimoji="1" lang="en-US" altLang="ko-Kore-KR" b="1" dirty="0"/>
              <a:t> is written in C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많은 </a:t>
            </a:r>
            <a:r>
              <a:rPr kumimoji="1" lang="en-US" altLang="ko-Kore-KR" dirty="0"/>
              <a:t>library modules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python </a:t>
            </a:r>
            <a:r>
              <a:rPr kumimoji="1" lang="ko-Kore-KR" altLang="en-US" dirty="0"/>
              <a:t>혹은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언어와 </a:t>
            </a:r>
            <a:r>
              <a:rPr kumimoji="1" lang="en-US" altLang="ko-KR" dirty="0"/>
              <a:t>python</a:t>
            </a:r>
            <a:r>
              <a:rPr kumimoji="1" lang="ko-KR" altLang="en-US" dirty="0"/>
              <a:t>의 조합으로 사용하지만</a:t>
            </a:r>
            <a:r>
              <a:rPr kumimoji="1" lang="en-US" altLang="ko-KR" dirty="0"/>
              <a:t> </a:t>
            </a:r>
            <a:r>
              <a:rPr kumimoji="1" lang="en-US" altLang="ko-Kore-KR" dirty="0" err="1"/>
              <a:t>Cpython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compiler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pure C</a:t>
            </a:r>
            <a:r>
              <a:rPr kumimoji="1" lang="ko-Kore-KR" altLang="en-US" dirty="0"/>
              <a:t>로 작성됩니다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DE4AC-3373-984B-A717-F37E06D0D7F1}"/>
              </a:ext>
            </a:extLst>
          </p:cNvPr>
          <p:cNvSpPr txBox="1"/>
          <p:nvPr/>
        </p:nvSpPr>
        <p:spPr>
          <a:xfrm>
            <a:off x="1330730" y="3269974"/>
            <a:ext cx="9610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Why is the </a:t>
            </a:r>
            <a:r>
              <a:rPr kumimoji="1" lang="en-US" altLang="ko-Kore-KR" b="1" dirty="0" err="1"/>
              <a:t>Cpython</a:t>
            </a:r>
            <a:r>
              <a:rPr kumimoji="1" lang="en-US" altLang="ko-Kore-KR" b="1" dirty="0"/>
              <a:t> compiler written in C?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C</a:t>
            </a:r>
            <a:r>
              <a:rPr kumimoji="1" lang="en-US" altLang="ko-KR" dirty="0" err="1"/>
              <a:t>python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언어와 </a:t>
            </a:r>
            <a:r>
              <a:rPr kumimoji="1" lang="en-US" altLang="ko-KR" dirty="0"/>
              <a:t>Python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언어 입니다</a:t>
            </a:r>
            <a:r>
              <a:rPr kumimoji="1" lang="en-US" altLang="ko-KR" dirty="0"/>
              <a:t>. Python</a:t>
            </a:r>
            <a:r>
              <a:rPr kumimoji="1" lang="ko-KR" altLang="en-US" dirty="0"/>
              <a:t>은</a:t>
            </a:r>
            <a:r>
              <a:rPr kumimoji="1" lang="en-US" altLang="ko-KR" dirty="0"/>
              <a:t> C</a:t>
            </a:r>
            <a:r>
              <a:rPr kumimoji="1" lang="ko-KR" altLang="en-US" dirty="0"/>
              <a:t>기반으로 만들어진 언어 이기 때문에 </a:t>
            </a:r>
            <a:r>
              <a:rPr kumimoji="1" lang="en-US" altLang="ko-KR" dirty="0"/>
              <a:t>Python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않고 </a:t>
            </a:r>
            <a:r>
              <a:rPr kumimoji="1" lang="en-US" altLang="ko-KR" dirty="0"/>
              <a:t>C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Self hosted compiler : compiler</a:t>
            </a:r>
            <a:r>
              <a:rPr kumimoji="1" lang="ko-Kore-KR" altLang="en-US" dirty="0"/>
              <a:t>가 같은 언어로 작성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Source to source compiler : </a:t>
            </a:r>
            <a:r>
              <a:rPr kumimoji="1" lang="ko-Kore-KR" altLang="en-US" dirty="0"/>
              <a:t>이미 </a:t>
            </a:r>
            <a:r>
              <a:rPr kumimoji="1" lang="en-US" altLang="ko-Kore-KR" dirty="0"/>
              <a:t>compiler</a:t>
            </a:r>
            <a:r>
              <a:rPr kumimoji="1" lang="ko-Kore-KR" altLang="en-US" dirty="0"/>
              <a:t>가 있는 언어로 </a:t>
            </a:r>
            <a:r>
              <a:rPr kumimoji="1" lang="en-US" altLang="ko-Kore-KR" dirty="0"/>
              <a:t>compiler</a:t>
            </a:r>
            <a:r>
              <a:rPr kumimoji="1" lang="ko-Kore-KR" altLang="en-US" dirty="0"/>
              <a:t>를 작성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C955FF-A5BF-2D4D-8E4D-A43BCC14E0AE}"/>
              </a:ext>
            </a:extLst>
          </p:cNvPr>
          <p:cNvSpPr/>
          <p:nvPr/>
        </p:nvSpPr>
        <p:spPr>
          <a:xfrm>
            <a:off x="1272205" y="777070"/>
            <a:ext cx="152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D5F25-46ED-F74E-B84C-BAEAB297E9BE}"/>
              </a:ext>
            </a:extLst>
          </p:cNvPr>
          <p:cNvSpPr txBox="1"/>
          <p:nvPr/>
        </p:nvSpPr>
        <p:spPr>
          <a:xfrm>
            <a:off x="1424605" y="77707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01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7D446-A86D-364C-8FD4-267DF9D8AF3A}"/>
              </a:ext>
            </a:extLst>
          </p:cNvPr>
          <p:cNvSpPr txBox="1"/>
          <p:nvPr/>
        </p:nvSpPr>
        <p:spPr>
          <a:xfrm>
            <a:off x="1836085" y="838625"/>
            <a:ext cx="2961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Why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CPython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is Written in C?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730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92E05-9347-474A-AC77-57EFB0F48BE5}"/>
              </a:ext>
            </a:extLst>
          </p:cNvPr>
          <p:cNvSpPr txBox="1"/>
          <p:nvPr/>
        </p:nvSpPr>
        <p:spPr>
          <a:xfrm>
            <a:off x="1292087" y="1292087"/>
            <a:ext cx="95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Language</a:t>
            </a:r>
            <a:r>
              <a:rPr kumimoji="1" lang="ko-Kore-KR" altLang="en-US" b="1" dirty="0"/>
              <a:t> </a:t>
            </a:r>
            <a:r>
              <a:rPr kumimoji="1" lang="en-US" altLang="ko-Kore-KR" b="1" dirty="0"/>
              <a:t>D</a:t>
            </a:r>
            <a:r>
              <a:rPr kumimoji="1" lang="en-US" altLang="ko-KR" b="1" dirty="0"/>
              <a:t>ocumentation</a:t>
            </a:r>
          </a:p>
          <a:p>
            <a:endParaRPr kumimoji="1" lang="en-US" altLang="ko-Kore-KR" b="1" dirty="0"/>
          </a:p>
          <a:p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B604E6-C240-114D-BE7E-09425582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7" y="2024516"/>
            <a:ext cx="8509835" cy="32328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9571A3-2161-A449-ACE4-D5E1CF6A714F}"/>
              </a:ext>
            </a:extLst>
          </p:cNvPr>
          <p:cNvSpPr/>
          <p:nvPr/>
        </p:nvSpPr>
        <p:spPr>
          <a:xfrm>
            <a:off x="1272205" y="777070"/>
            <a:ext cx="152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AB81-1C25-DB42-ACD4-E4B20FB76754}"/>
              </a:ext>
            </a:extLst>
          </p:cNvPr>
          <p:cNvSpPr txBox="1"/>
          <p:nvPr/>
        </p:nvSpPr>
        <p:spPr>
          <a:xfrm>
            <a:off x="1424605" y="77707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02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3B2DC-D14E-FA4F-B6D8-4E10A26B3F89}"/>
              </a:ext>
            </a:extLst>
          </p:cNvPr>
          <p:cNvSpPr txBox="1"/>
          <p:nvPr/>
        </p:nvSpPr>
        <p:spPr>
          <a:xfrm>
            <a:off x="1836085" y="838625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Language Documentation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36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5BE8B-2D75-3142-8B3C-4D807547FC38}"/>
              </a:ext>
            </a:extLst>
          </p:cNvPr>
          <p:cNvSpPr txBox="1"/>
          <p:nvPr/>
        </p:nvSpPr>
        <p:spPr>
          <a:xfrm>
            <a:off x="5709305" y="1399707"/>
            <a:ext cx="406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Extended </a:t>
            </a:r>
            <a:r>
              <a:rPr lang="en" altLang="ko-Kore-KR" dirty="0"/>
              <a:t>Backus–</a:t>
            </a:r>
            <a:r>
              <a:rPr lang="en" altLang="ko-Kore-KR" dirty="0" err="1"/>
              <a:t>Naur</a:t>
            </a:r>
            <a:r>
              <a:rPr lang="en" altLang="ko-Kore-KR" dirty="0"/>
              <a:t> form (EBNF)</a:t>
            </a:r>
          </a:p>
          <a:p>
            <a:endParaRPr kumimoji="1" lang="en" altLang="ko-Kore-KR" dirty="0"/>
          </a:p>
          <a:p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DFF93-84DB-2341-B631-4037BC70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74" y="4046523"/>
            <a:ext cx="7568351" cy="4982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77F7A1-BFD0-4547-88FD-88A0F9A08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63" y="2128582"/>
            <a:ext cx="2063173" cy="3765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A43AC-3269-3E45-BD12-60DBD9062155}"/>
              </a:ext>
            </a:extLst>
          </p:cNvPr>
          <p:cNvSpPr txBox="1"/>
          <p:nvPr/>
        </p:nvSpPr>
        <p:spPr>
          <a:xfrm>
            <a:off x="425450" y="1389918"/>
            <a:ext cx="5746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Example </a:t>
            </a:r>
            <a:r>
              <a:rPr kumimoji="1" lang="en-US" altLang="ko-KR" b="1" dirty="0"/>
              <a:t>(with, </a:t>
            </a:r>
            <a:r>
              <a:rPr kumimoji="1" lang="en-US" altLang="ko-KR" b="1" dirty="0" err="1"/>
              <a:t>compound_stmts.rst</a:t>
            </a:r>
            <a:r>
              <a:rPr kumimoji="1" lang="en-US" altLang="ko-KR" b="1" dirty="0"/>
              <a:t>)</a:t>
            </a:r>
          </a:p>
          <a:p>
            <a:endParaRPr kumimoji="1" lang="en-US" altLang="ko-Kore-KR" b="1" dirty="0"/>
          </a:p>
          <a:p>
            <a:endParaRPr kumimoji="1" lang="en-US" altLang="ko-Kore-KR" b="1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4FE697-B4E5-0240-99EA-B39CD13DD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78" y="2149457"/>
            <a:ext cx="5670550" cy="327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EE2C27-5EF3-F640-A5EC-C7A7E8AE9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698" y="3065618"/>
            <a:ext cx="3321895" cy="1644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513183-4232-AA41-A61D-EBA5CE059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920402"/>
            <a:ext cx="5207000" cy="698500"/>
          </a:xfrm>
          <a:prstGeom prst="rect">
            <a:avLst/>
          </a:prstGeom>
        </p:spPr>
      </p:pic>
      <p:pic>
        <p:nvPicPr>
          <p:cNvPr id="12" name="그림 11" descr="화이트보드, 텍스트, 표지판이(가) 표시된 사진&#10;&#10;자동 생성된 설명">
            <a:extLst>
              <a:ext uri="{FF2B5EF4-FFF2-40B4-BE49-F238E27FC236}">
                <a16:creationId xmlns:a16="http://schemas.microsoft.com/office/drawing/2014/main" id="{0A7E0277-E756-4D4C-9D44-5833F521E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4972374"/>
            <a:ext cx="5168900" cy="9017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061CAE-4F2E-2D4D-A693-409C557E48BD}"/>
              </a:ext>
            </a:extLst>
          </p:cNvPr>
          <p:cNvSpPr/>
          <p:nvPr/>
        </p:nvSpPr>
        <p:spPr>
          <a:xfrm>
            <a:off x="475374" y="657125"/>
            <a:ext cx="152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7ECF6-5201-D649-8F24-FD08E8261A78}"/>
              </a:ext>
            </a:extLst>
          </p:cNvPr>
          <p:cNvSpPr txBox="1"/>
          <p:nvPr/>
        </p:nvSpPr>
        <p:spPr>
          <a:xfrm>
            <a:off x="627774" y="65712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03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74872-16D4-8847-A4D1-1E32EE098F45}"/>
              </a:ext>
            </a:extLst>
          </p:cNvPr>
          <p:cNvSpPr txBox="1"/>
          <p:nvPr/>
        </p:nvSpPr>
        <p:spPr>
          <a:xfrm>
            <a:off x="1039254" y="718680"/>
            <a:ext cx="2970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Extended Backus –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Naur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form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529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EA3B1-FDDF-8841-9860-5CF3CEDD4CFA}"/>
              </a:ext>
            </a:extLst>
          </p:cNvPr>
          <p:cNvSpPr txBox="1"/>
          <p:nvPr/>
        </p:nvSpPr>
        <p:spPr>
          <a:xfrm>
            <a:off x="862445" y="1377223"/>
            <a:ext cx="9819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 parser Generator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Parser table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parser generator</a:t>
            </a:r>
            <a:r>
              <a:rPr kumimoji="1" lang="ko-Kore-KR" altLang="en-US" dirty="0"/>
              <a:t>에 의하여 생성됩니다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Parser Generator :  EBNF 	-&gt;   NFA    -&gt;    DFA</a:t>
            </a:r>
            <a:endParaRPr kumimoji="1" lang="ko-Kore-KR" altLang="en-US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DFA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parser table</a:t>
            </a:r>
            <a:r>
              <a:rPr kumimoji="1" lang="ko-Kore-KR" altLang="en-US" dirty="0"/>
              <a:t>을 만드는데 사용됩니다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C5396-10FC-5248-B868-522B71BFC09B}"/>
              </a:ext>
            </a:extLst>
          </p:cNvPr>
          <p:cNvSpPr txBox="1"/>
          <p:nvPr/>
        </p:nvSpPr>
        <p:spPr>
          <a:xfrm>
            <a:off x="3241964" y="3746021"/>
            <a:ext cx="71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NFA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964B3F-4EF3-524E-A066-A8BEA4DE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90" y="4213612"/>
            <a:ext cx="3306619" cy="893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1E328-A18F-EC48-A88F-A7057CD755DE}"/>
              </a:ext>
            </a:extLst>
          </p:cNvPr>
          <p:cNvSpPr txBox="1"/>
          <p:nvPr/>
        </p:nvSpPr>
        <p:spPr>
          <a:xfrm>
            <a:off x="2283689" y="5455227"/>
            <a:ext cx="280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다음 상태가 어디로 갈지</a:t>
            </a:r>
            <a:endParaRPr kumimoji="1" lang="en-US" altLang="ko-Kore-KR" dirty="0"/>
          </a:p>
          <a:p>
            <a:r>
              <a:rPr kumimoji="1" lang="en-US" altLang="ko-Kore-KR" dirty="0"/>
              <a:t>       </a:t>
            </a:r>
            <a:r>
              <a:rPr kumimoji="1" lang="ko-Kore-KR" altLang="en-US" dirty="0"/>
              <a:t>모르는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33616-8659-D846-8A31-3F05B9D706BF}"/>
              </a:ext>
            </a:extLst>
          </p:cNvPr>
          <p:cNvSpPr txBox="1"/>
          <p:nvPr/>
        </p:nvSpPr>
        <p:spPr>
          <a:xfrm>
            <a:off x="8021782" y="3751315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DFA</a:t>
            </a:r>
            <a:endParaRPr kumimoji="1" lang="ko-Kore-KR" altLang="en-US" dirty="0"/>
          </a:p>
        </p:txBody>
      </p:sp>
      <p:pic>
        <p:nvPicPr>
          <p:cNvPr id="11" name="그림 10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4CBD9C1E-F2FD-344E-9BB2-C0748F6C9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64" y="4193776"/>
            <a:ext cx="2727746" cy="1002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C0626-AD4F-C04E-B0B5-1DFDF8C8D27D}"/>
              </a:ext>
            </a:extLst>
          </p:cNvPr>
          <p:cNvSpPr txBox="1"/>
          <p:nvPr/>
        </p:nvSpPr>
        <p:spPr>
          <a:xfrm>
            <a:off x="6977364" y="5454179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 상태가 어디로 갈지</a:t>
            </a:r>
            <a:endParaRPr kumimoji="1" lang="en-US" altLang="ko-Kore-KR" dirty="0"/>
          </a:p>
          <a:p>
            <a:r>
              <a:rPr kumimoji="1" lang="ko-Kore-KR" altLang="en-US" dirty="0"/>
              <a:t>      아는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9ACF36-97FD-254D-AEB5-779BE2E029E2}"/>
              </a:ext>
            </a:extLst>
          </p:cNvPr>
          <p:cNvSpPr/>
          <p:nvPr/>
        </p:nvSpPr>
        <p:spPr>
          <a:xfrm>
            <a:off x="862445" y="525610"/>
            <a:ext cx="152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01470-16F6-964A-A336-371DEBA5A3B4}"/>
              </a:ext>
            </a:extLst>
          </p:cNvPr>
          <p:cNvSpPr txBox="1"/>
          <p:nvPr/>
        </p:nvSpPr>
        <p:spPr>
          <a:xfrm>
            <a:off x="1014845" y="52561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04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4CE18-7DC6-1842-BFE5-0907B8793220}"/>
              </a:ext>
            </a:extLst>
          </p:cNvPr>
          <p:cNvSpPr txBox="1"/>
          <p:nvPr/>
        </p:nvSpPr>
        <p:spPr>
          <a:xfrm>
            <a:off x="1426325" y="587165"/>
            <a:ext cx="223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The parser Generator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48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9CEBBE-CED8-C944-95F1-DC839771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1" y="160175"/>
            <a:ext cx="12192000" cy="6858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A860B8-F7EB-7742-A780-B6494772A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85" y="3589175"/>
            <a:ext cx="5095329" cy="22423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76A674-90A6-FA46-8913-8D4FEDDDC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91" y="1589027"/>
            <a:ext cx="5202623" cy="718885"/>
          </a:xfrm>
          <a:prstGeom prst="rect">
            <a:avLst/>
          </a:prstGeom>
        </p:spPr>
      </p:pic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CA76781B-0DB2-8F4F-AF60-D940241CE5E0}"/>
              </a:ext>
            </a:extLst>
          </p:cNvPr>
          <p:cNvSpPr/>
          <p:nvPr/>
        </p:nvSpPr>
        <p:spPr>
          <a:xfrm>
            <a:off x="8470243" y="2497099"/>
            <a:ext cx="321659" cy="885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5222E-81B5-EA4E-A199-CCAD176CCF7B}"/>
              </a:ext>
            </a:extLst>
          </p:cNvPr>
          <p:cNvSpPr txBox="1"/>
          <p:nvPr/>
        </p:nvSpPr>
        <p:spPr>
          <a:xfrm>
            <a:off x="8845550" y="2636996"/>
            <a:ext cx="1496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tokenize</a:t>
            </a:r>
          </a:p>
          <a:p>
            <a:endParaRPr kumimoji="1" lang="en-US" altLang="ko-Kore-KR" sz="1000" dirty="0"/>
          </a:p>
          <a:p>
            <a:r>
              <a:rPr kumimoji="1" lang="en-US" altLang="ko-Kore-KR" sz="1000" dirty="0"/>
              <a:t>Tokenize –e : </a:t>
            </a:r>
            <a:r>
              <a:rPr kumimoji="1" lang="ko-KR" altLang="en-US" sz="1000" dirty="0"/>
              <a:t>시각화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782B6-3364-8D49-8BB8-28DAFBEFE465}"/>
              </a:ext>
            </a:extLst>
          </p:cNvPr>
          <p:cNvSpPr txBox="1"/>
          <p:nvPr/>
        </p:nvSpPr>
        <p:spPr>
          <a:xfrm>
            <a:off x="1208690" y="1489007"/>
            <a:ext cx="4487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Token</a:t>
            </a:r>
          </a:p>
          <a:p>
            <a:endParaRPr kumimoji="1" lang="en-US" altLang="ko-Kore-KR" b="1" dirty="0"/>
          </a:p>
          <a:p>
            <a:r>
              <a:rPr kumimoji="1" lang="en-US" altLang="ko-KR" dirty="0"/>
              <a:t>Compiler</a:t>
            </a:r>
            <a:r>
              <a:rPr kumimoji="1" lang="ko-KR" altLang="en-US" dirty="0"/>
              <a:t>의 첫 단계에서 소스 코드를 </a:t>
            </a:r>
            <a:r>
              <a:rPr kumimoji="1" lang="en-US" altLang="ko-KR" dirty="0"/>
              <a:t>regular grammar</a:t>
            </a:r>
            <a:r>
              <a:rPr kumimoji="1" lang="ko-KR" altLang="en-US" dirty="0"/>
              <a:t>에 따라 </a:t>
            </a:r>
            <a:r>
              <a:rPr kumimoji="1" lang="en-US" altLang="ko-KR" dirty="0"/>
              <a:t>Token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분류합니다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의미를 가지는 조각</a:t>
            </a:r>
            <a:r>
              <a:rPr kumimoji="1" lang="en-US" altLang="ko-KR" dirty="0"/>
              <a:t>(</a:t>
            </a:r>
            <a:r>
              <a:rPr kumimoji="1" lang="ko-KR" altLang="en-US" dirty="0"/>
              <a:t>어휘 항목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검출하는 단계입니다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각</a:t>
            </a:r>
            <a:r>
              <a:rPr kumimoji="1" lang="en-US" altLang="ko-KR" dirty="0"/>
              <a:t> Token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generated unique 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가집니다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35B068-9D4E-7448-BEED-67F52174B8E5}"/>
              </a:ext>
            </a:extLst>
          </p:cNvPr>
          <p:cNvSpPr/>
          <p:nvPr/>
        </p:nvSpPr>
        <p:spPr>
          <a:xfrm>
            <a:off x="1208690" y="595570"/>
            <a:ext cx="152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C4884-C8C1-D649-A8EB-09D87E47C718}"/>
              </a:ext>
            </a:extLst>
          </p:cNvPr>
          <p:cNvSpPr txBox="1"/>
          <p:nvPr/>
        </p:nvSpPr>
        <p:spPr>
          <a:xfrm>
            <a:off x="1361090" y="59557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05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3311B-1FA1-2642-8DF0-D256BCEB7620}"/>
              </a:ext>
            </a:extLst>
          </p:cNvPr>
          <p:cNvSpPr txBox="1"/>
          <p:nvPr/>
        </p:nvSpPr>
        <p:spPr>
          <a:xfrm>
            <a:off x="1772570" y="657125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Token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12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AD4B8D-8448-4C49-8A29-8EBF10347C3C}"/>
              </a:ext>
            </a:extLst>
          </p:cNvPr>
          <p:cNvGrpSpPr/>
          <p:nvPr/>
        </p:nvGrpSpPr>
        <p:grpSpPr>
          <a:xfrm>
            <a:off x="3396011" y="2497594"/>
            <a:ext cx="8092280" cy="1833102"/>
            <a:chOff x="3365531" y="2538234"/>
            <a:chExt cx="8092280" cy="18331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4EBAA4-1CF9-43A8-99D9-4BFE331D4240}"/>
                </a:ext>
              </a:extLst>
            </p:cNvPr>
            <p:cNvSpPr txBox="1"/>
            <p:nvPr/>
          </p:nvSpPr>
          <p:spPr>
            <a:xfrm>
              <a:off x="10564618" y="2538234"/>
              <a:ext cx="893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26ED84-76C8-440E-BC4C-ACCB3B17A1D7}"/>
                </a:ext>
              </a:extLst>
            </p:cNvPr>
            <p:cNvSpPr txBox="1"/>
            <p:nvPr/>
          </p:nvSpPr>
          <p:spPr>
            <a:xfrm>
              <a:off x="3365531" y="3478784"/>
              <a:ext cx="809228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				</a:t>
              </a:r>
              <a:r>
                <a:rPr lang="en-US" altLang="ko-KR" sz="24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Configuration and Input</a:t>
              </a:r>
            </a:p>
            <a:p>
              <a:endParaRPr lang="ko-KR" altLang="en-US" sz="16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23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7FA33-4B97-491D-9CFA-D5160B9DAA65}"/>
              </a:ext>
            </a:extLst>
          </p:cNvPr>
          <p:cNvSpPr txBox="1"/>
          <p:nvPr/>
        </p:nvSpPr>
        <p:spPr>
          <a:xfrm>
            <a:off x="2775403" y="2943850"/>
            <a:ext cx="6040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Configuration and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74471-3099-45B4-9BD1-2F0E48C82E93}"/>
              </a:ext>
            </a:extLst>
          </p:cNvPr>
          <p:cNvSpPr txBox="1"/>
          <p:nvPr/>
        </p:nvSpPr>
        <p:spPr>
          <a:xfrm>
            <a:off x="9942755" y="365173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  <a:alpha val="93000"/>
                  </a:schemeClr>
                </a:solidFill>
                <a:latin typeface="Gadugi" panose="020B0502040204020203" pitchFamily="34" charset="0"/>
              </a:rPr>
              <a:t>IDA Labs</a:t>
            </a:r>
            <a:endParaRPr lang="ko-KR" altLang="en-US" sz="1000" b="1" dirty="0">
              <a:solidFill>
                <a:schemeClr val="accent1">
                  <a:lumMod val="75000"/>
                  <a:alpha val="93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0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6511" cy="461665"/>
            <a:chOff x="701040" y="482907"/>
            <a:chExt cx="4086511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22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How to run Python code in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Cython</a:t>
              </a:r>
              <a:endParaRPr lang="ko-KR" altLang="en-US" sz="9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2866B-B32F-4475-9477-109C13A069C4}"/>
              </a:ext>
            </a:extLst>
          </p:cNvPr>
          <p:cNvSpPr txBox="1"/>
          <p:nvPr/>
        </p:nvSpPr>
        <p:spPr>
          <a:xfrm>
            <a:off x="1062446" y="1219200"/>
            <a:ext cx="1026740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 –c (command)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command</a:t>
            </a:r>
            <a:r>
              <a:rPr lang="ko-KR" altLang="en-US" sz="1600" dirty="0"/>
              <a:t>로 주어지는 </a:t>
            </a:r>
            <a:r>
              <a:rPr lang="en-US" altLang="ko-KR" sz="1600" dirty="0"/>
              <a:t>python string</a:t>
            </a:r>
            <a:r>
              <a:rPr lang="ko-KR" altLang="en-US" sz="1600" dirty="0"/>
              <a:t>을 실행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이때 </a:t>
            </a:r>
            <a:r>
              <a:rPr lang="en-US" altLang="ko-KR" sz="1600" dirty="0"/>
              <a:t>python string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개행</a:t>
            </a:r>
            <a:r>
              <a:rPr lang="ko-KR" altLang="en-US" sz="1600" dirty="0"/>
              <a:t> 문자로 구분된 여러 개의 문장을 포함할 수 있음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Sys.argv</a:t>
            </a:r>
            <a:r>
              <a:rPr lang="ko-KR" altLang="en-US" sz="1600" dirty="0"/>
              <a:t>의 첫번째 요소는 </a:t>
            </a:r>
            <a:r>
              <a:rPr lang="en-US" altLang="ko-KR" sz="1600" dirty="0"/>
              <a:t>–c</a:t>
            </a:r>
            <a:r>
              <a:rPr lang="ko-KR" altLang="en-US" sz="1600" dirty="0"/>
              <a:t>가 되며 현재 디렉토리를 </a:t>
            </a:r>
            <a:r>
              <a:rPr lang="en-US" altLang="ko-KR" sz="1600" dirty="0" err="1"/>
              <a:t>sys.path</a:t>
            </a:r>
            <a:r>
              <a:rPr lang="en-US" altLang="ko-KR" sz="1600" dirty="0"/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라이브러리가 설치되어 있는 디렉터리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dirty="0"/>
              <a:t>의 시작 부분에 추가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 –m (module-name)</a:t>
            </a:r>
          </a:p>
          <a:p>
            <a:pPr lvl="1"/>
            <a:r>
              <a:rPr lang="en-US" altLang="ko-KR" sz="1600" dirty="0"/>
              <a:t>-   </a:t>
            </a:r>
            <a:r>
              <a:rPr lang="ko-KR" altLang="en-US" sz="1600" dirty="0"/>
              <a:t>주어진 모듈을 파이썬 모듈 경로에서 찾은 후 스크립트로 실행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인자가 모듈 이름이기 때문에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py</a:t>
            </a:r>
            <a:r>
              <a:rPr lang="ko-KR" altLang="en-US" sz="1600" dirty="0"/>
              <a:t>와 같은 파일 확장자를 주지 않아야 함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Sys.argv</a:t>
            </a:r>
            <a:r>
              <a:rPr lang="ko-KR" altLang="en-US" sz="1600" dirty="0"/>
              <a:t>의 첫번째 요소는 모듈 파일의 전체 경로가 되며 현재  디렉토리를 </a:t>
            </a:r>
            <a:r>
              <a:rPr lang="en-US" altLang="ko-KR" sz="1600" dirty="0" err="1"/>
              <a:t>sys.path</a:t>
            </a:r>
            <a:r>
              <a:rPr lang="ko-KR" altLang="en-US" sz="1600" dirty="0"/>
              <a:t>의 시작 부분에 추가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</a:t>
            </a:r>
            <a:r>
              <a:rPr lang="ko-KR" altLang="en-US" sz="1600" dirty="0"/>
              <a:t> </a:t>
            </a:r>
            <a:r>
              <a:rPr lang="en-US" altLang="ko-KR" sz="1600" dirty="0"/>
              <a:t>[file]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python</a:t>
            </a:r>
            <a:r>
              <a:rPr lang="ko-KR" altLang="en-US" sz="1600" dirty="0"/>
              <a:t> </a:t>
            </a:r>
            <a:r>
              <a:rPr lang="en-US" altLang="ko-KR" sz="1600" dirty="0"/>
              <a:t>code</a:t>
            </a:r>
            <a:r>
              <a:rPr lang="ko-KR" altLang="en-US" sz="1600" dirty="0"/>
              <a:t>를 포함하고 있는 파일의 경로를 인자로 해서 파일을 실행 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 code</a:t>
            </a:r>
            <a:r>
              <a:rPr lang="ko-KR" altLang="en-US" sz="1600" dirty="0"/>
              <a:t>를 </a:t>
            </a:r>
            <a:r>
              <a:rPr lang="en-US" altLang="ko-KR" sz="1600" dirty="0"/>
              <a:t>stdin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python </a:t>
            </a:r>
            <a:r>
              <a:rPr lang="ko-KR" altLang="en-US" sz="1600" dirty="0"/>
              <a:t>실행파일에 연결 </a:t>
            </a:r>
            <a:r>
              <a:rPr lang="en-US" altLang="ko-KR" sz="1600" dirty="0"/>
              <a:t>ex) cat [file] | python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REPL(</a:t>
            </a:r>
            <a:r>
              <a:rPr lang="ko-KR" altLang="en-US" sz="1600" dirty="0"/>
              <a:t>사용자의 입력을 실행하고 결과를 사용자에게 </a:t>
            </a:r>
            <a:r>
              <a:rPr lang="ko-KR" altLang="en-US" sz="1600" dirty="0" err="1"/>
              <a:t>반환시키는</a:t>
            </a:r>
            <a:r>
              <a:rPr lang="ko-KR" altLang="en-US" sz="1600" dirty="0"/>
              <a:t> 단순한 상호작용 컴퓨터 프로그래밍 환경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사용함으로써 </a:t>
            </a:r>
            <a:r>
              <a:rPr lang="en-US" altLang="ko-KR" sz="1600" dirty="0"/>
              <a:t>command</a:t>
            </a:r>
            <a:r>
              <a:rPr lang="ko-KR" altLang="en-US" sz="1600" dirty="0"/>
              <a:t>들을 한 번에 하나씩 실행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C </a:t>
            </a:r>
            <a:r>
              <a:rPr lang="en-US" altLang="ko-KR" sz="1600" dirty="0" err="1"/>
              <a:t>api</a:t>
            </a:r>
            <a:r>
              <a:rPr lang="ko-KR" altLang="en-US" sz="1600" dirty="0"/>
              <a:t>를 사용하고 </a:t>
            </a:r>
            <a:r>
              <a:rPr lang="en-US" altLang="ko-KR" sz="1600" dirty="0"/>
              <a:t>python</a:t>
            </a:r>
            <a:r>
              <a:rPr lang="ko-KR" altLang="en-US" sz="1600" dirty="0"/>
              <a:t>이 내장된 환경을 사용함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613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9A8EF8-FF4A-C840-9793-F0D19F841086}"/>
              </a:ext>
            </a:extLst>
          </p:cNvPr>
          <p:cNvGrpSpPr/>
          <p:nvPr/>
        </p:nvGrpSpPr>
        <p:grpSpPr>
          <a:xfrm>
            <a:off x="792480" y="569267"/>
            <a:ext cx="1797295" cy="461665"/>
            <a:chOff x="701040" y="482907"/>
            <a:chExt cx="1797295" cy="461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E8C5B8-A851-0C46-8687-3489BBF13505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2C0B10-C2E5-2445-836C-E65A050DA79C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61CCA3-C120-8349-A25C-47564464C301}"/>
                </a:ext>
              </a:extLst>
            </p:cNvPr>
            <p:cNvSpPr txBox="1"/>
            <p:nvPr/>
          </p:nvSpPr>
          <p:spPr>
            <a:xfrm>
              <a:off x="1264920" y="544462"/>
              <a:ext cx="1233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Interpreter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B88469-98A9-4617-8E5C-E55AC0F25C34}"/>
              </a:ext>
            </a:extLst>
          </p:cNvPr>
          <p:cNvSpPr txBox="1"/>
          <p:nvPr/>
        </p:nvSpPr>
        <p:spPr>
          <a:xfrm>
            <a:off x="1105989" y="1393371"/>
            <a:ext cx="10128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를 실행시키기 위해 </a:t>
            </a:r>
            <a:r>
              <a:rPr lang="en-US" altLang="ko-KR" dirty="0"/>
              <a:t>interpreter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실행시킬 </a:t>
            </a:r>
            <a:r>
              <a:rPr lang="en-US" altLang="ko-KR" dirty="0"/>
              <a:t>module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변수와 같이 정보를 가지고 있는 </a:t>
            </a:r>
            <a:r>
              <a:rPr lang="en-US" altLang="ko-KR" dirty="0"/>
              <a:t>state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 가능한 옵션과 같은 </a:t>
            </a:r>
            <a:r>
              <a:rPr lang="en-US" altLang="ko-KR" dirty="0"/>
              <a:t>configuration</a:t>
            </a:r>
          </a:p>
          <a:p>
            <a:r>
              <a:rPr lang="ko-KR" altLang="en-US" dirty="0"/>
              <a:t>위의 세 가지 요소들을 필요로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D7E7D-4B6C-40B1-BD10-3466BE50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23" y="1946365"/>
            <a:ext cx="4251354" cy="28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AD4B8D-8448-4C49-8A29-8EBF10347C3C}"/>
              </a:ext>
            </a:extLst>
          </p:cNvPr>
          <p:cNvGrpSpPr/>
          <p:nvPr/>
        </p:nvGrpSpPr>
        <p:grpSpPr>
          <a:xfrm>
            <a:off x="4409109" y="2497594"/>
            <a:ext cx="7079182" cy="1947069"/>
            <a:chOff x="4378629" y="2538234"/>
            <a:chExt cx="7079182" cy="19470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4EBAA4-1CF9-43A8-99D9-4BFE331D4240}"/>
                </a:ext>
              </a:extLst>
            </p:cNvPr>
            <p:cNvSpPr txBox="1"/>
            <p:nvPr/>
          </p:nvSpPr>
          <p:spPr>
            <a:xfrm>
              <a:off x="10564618" y="2538234"/>
              <a:ext cx="893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26ED84-76C8-440E-BC4C-ACCB3B17A1D7}"/>
                </a:ext>
              </a:extLst>
            </p:cNvPr>
            <p:cNvSpPr txBox="1"/>
            <p:nvPr/>
          </p:nvSpPr>
          <p:spPr>
            <a:xfrm>
              <a:off x="4378629" y="3469640"/>
              <a:ext cx="70791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				</a:t>
              </a:r>
              <a:r>
                <a:rPr lang="en-US" altLang="ko-KR" sz="32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3200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Compiling </a:t>
              </a:r>
              <a:r>
                <a:rPr lang="en-US" altLang="ko-KR" sz="3200" b="1" dirty="0" err="1">
                  <a:solidFill>
                    <a:schemeClr val="bg1"/>
                  </a:solidFill>
                  <a:latin typeface="Gadugi" panose="020B0502040204020203" pitchFamily="34" charset="0"/>
                </a:rPr>
                <a:t>CPython</a:t>
              </a:r>
              <a:endParaRPr lang="en-US" altLang="ko-KR" sz="32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  <a:p>
              <a:endParaRPr lang="ko-KR" altLang="en-US" sz="16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CBB058A-5E6C-9D4A-93C3-D58091DD9C0B}"/>
              </a:ext>
            </a:extLst>
          </p:cNvPr>
          <p:cNvGrpSpPr/>
          <p:nvPr/>
        </p:nvGrpSpPr>
        <p:grpSpPr>
          <a:xfrm>
            <a:off x="792480" y="569267"/>
            <a:ext cx="2644001" cy="461665"/>
            <a:chOff x="701040" y="482907"/>
            <a:chExt cx="2644001" cy="461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DF9B5B-691A-374B-ABB0-4E56AC503FCF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C2C9B7-A04A-BA45-A99A-2404444E8516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199B93-8848-C645-9FA4-9A9CB3D86A2D}"/>
                </a:ext>
              </a:extLst>
            </p:cNvPr>
            <p:cNvSpPr txBox="1"/>
            <p:nvPr/>
          </p:nvSpPr>
          <p:spPr>
            <a:xfrm>
              <a:off x="1264920" y="544462"/>
              <a:ext cx="2080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Configuration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state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77F888-5E20-4C7A-9A27-5E0187501714}"/>
              </a:ext>
            </a:extLst>
          </p:cNvPr>
          <p:cNvSpPr txBox="1"/>
          <p:nvPr/>
        </p:nvSpPr>
        <p:spPr>
          <a:xfrm>
            <a:off x="1010194" y="1419497"/>
            <a:ext cx="10241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 code</a:t>
            </a:r>
            <a:r>
              <a:rPr lang="ko-KR" altLang="en-US" sz="1600" dirty="0"/>
              <a:t>를 실행하기 전에 </a:t>
            </a:r>
            <a:r>
              <a:rPr lang="en-US" altLang="ko-KR" sz="1600" dirty="0" err="1"/>
              <a:t>cython</a:t>
            </a:r>
            <a:r>
              <a:rPr lang="en-US" altLang="ko-KR" sz="1600" dirty="0"/>
              <a:t> runtime</a:t>
            </a:r>
            <a:r>
              <a:rPr lang="ko-KR" altLang="en-US" sz="1600" dirty="0"/>
              <a:t>은 먼저 </a:t>
            </a:r>
            <a:r>
              <a:rPr lang="en-US" altLang="ko-KR" sz="1600" dirty="0"/>
              <a:t>runtime</a:t>
            </a:r>
            <a:r>
              <a:rPr lang="ko-KR" altLang="en-US" sz="1600" dirty="0"/>
              <a:t>과 사용자 지정 옵션에 대한 구성을 설정해야 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런타임을 구성하는 것은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PEP587(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Lucida Grande"/>
              </a:rPr>
              <a:t>파이썬 초기화를 구성하는 새로운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Lucida Grande"/>
              </a:rPr>
              <a:t>C API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Lucida Grande"/>
              </a:rPr>
              <a:t>를 추가하여 전체 구성에 대한 세밀한 제어와 개선된 에러 보고를 제공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에 정의된 세 가지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자료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구조로 구성됨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PyPreConfig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 : pre-initialization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 구성에 사용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lvl="1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     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세 가지 주요함수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lvl="1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-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파이썬 메모리 할당자를 설정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lvl="1"/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- LC_CTYPE(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대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,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소문자 변환 형식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)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로케일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프로그램의 메시지를 어떤 언어로 출력할 것 인가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구성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lvl="1"/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	- UTF-8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모드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유니코드를 인코딩하는 방식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설정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PyConfig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 : runtime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 구성에 사용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      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다음과 같은 변수들을 포함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디버그와 최적화 같은 런타임 플래그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실행 모드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ex)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 스크립트 파일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, stdin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또는 모듈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-X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로 지정된 확장 옵션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Noto Sans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Noto Sans"/>
              </a:rPr>
              <a:t>런타임 세팅을 위한 환경 변수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Cython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 interpreter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의 컴파일 구성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lvl="1"/>
            <a:endParaRPr lang="en-US" altLang="ko-KR" sz="1600" b="1" dirty="0">
              <a:solidFill>
                <a:srgbClr val="000000"/>
              </a:solidFill>
              <a:latin typeface="Noto Sans"/>
            </a:endParaRPr>
          </a:p>
          <a:p>
            <a:pPr lvl="1"/>
            <a:r>
              <a:rPr lang="ko-KR" altLang="en-US" sz="1600" b="1" dirty="0">
                <a:solidFill>
                  <a:srgbClr val="000000"/>
                </a:solidFill>
                <a:latin typeface="Noto Sans"/>
              </a:rPr>
              <a:t>위의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/>
              </a:rPr>
              <a:t>세 가지 구성 단계를 통해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en-US" altLang="ko-KR" sz="1600" b="1" i="0" dirty="0" err="1">
                <a:solidFill>
                  <a:srgbClr val="000000"/>
                </a:solidFill>
                <a:effectLst/>
                <a:latin typeface="Noto Sans"/>
              </a:rPr>
              <a:t>cython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/>
              </a:rPr>
              <a:t> interpreter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/>
              </a:rPr>
              <a:t>는 입력과 </a:t>
            </a:r>
            <a:r>
              <a:rPr lang="en-US" altLang="ko-KR" sz="1600" b="1" dirty="0">
                <a:solidFill>
                  <a:srgbClr val="000000"/>
                </a:solidFill>
                <a:latin typeface="Noto Sans"/>
              </a:rPr>
              <a:t>process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/>
              </a:rPr>
              <a:t> 텍스트를 실행 가능한 코드</a:t>
            </a:r>
            <a:r>
              <a:rPr lang="ko-KR" altLang="en-US" sz="1600" b="1" dirty="0">
                <a:solidFill>
                  <a:srgbClr val="000000"/>
                </a:solidFill>
                <a:latin typeface="Noto Sans"/>
              </a:rPr>
              <a:t>로</a:t>
            </a:r>
            <a:r>
              <a:rPr lang="en-US" altLang="ko-KR" sz="1600" b="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Noto Sans"/>
              </a:rPr>
              <a:t>만들 수 있음</a:t>
            </a:r>
            <a:endParaRPr lang="en-US" altLang="ko-KR" sz="1600" b="1" dirty="0">
              <a:solidFill>
                <a:srgbClr val="000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65182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CBB058A-5E6C-9D4A-93C3-D58091DD9C0B}"/>
              </a:ext>
            </a:extLst>
          </p:cNvPr>
          <p:cNvGrpSpPr/>
          <p:nvPr/>
        </p:nvGrpSpPr>
        <p:grpSpPr>
          <a:xfrm>
            <a:off x="792480" y="569267"/>
            <a:ext cx="2154508" cy="461665"/>
            <a:chOff x="701040" y="482907"/>
            <a:chExt cx="2154508" cy="461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DF9B5B-691A-374B-ABB0-4E56AC503FCF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C2C9B7-A04A-BA45-A99A-2404444E8516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199B93-8848-C645-9FA4-9A9CB3D86A2D}"/>
                </a:ext>
              </a:extLst>
            </p:cNvPr>
            <p:cNvSpPr txBox="1"/>
            <p:nvPr/>
          </p:nvSpPr>
          <p:spPr>
            <a:xfrm>
              <a:off x="1264920" y="544462"/>
              <a:ext cx="15906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Verbose mode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972EAAF-096C-4EF2-9411-C1AA0A2D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81" y="1461820"/>
            <a:ext cx="9247390" cy="4959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78417E-CBDB-4075-AF05-2A436F01AC83}"/>
              </a:ext>
            </a:extLst>
          </p:cNvPr>
          <p:cNvSpPr txBox="1"/>
          <p:nvPr/>
        </p:nvSpPr>
        <p:spPr>
          <a:xfrm>
            <a:off x="1009081" y="1092488"/>
            <a:ext cx="99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Verbose mode</a:t>
            </a:r>
            <a:r>
              <a:rPr lang="ko-KR" altLang="en-US" b="1" dirty="0"/>
              <a:t>란 </a:t>
            </a:r>
            <a:r>
              <a:rPr lang="en-US" altLang="ko-KR" b="1" dirty="0"/>
              <a:t>-v</a:t>
            </a:r>
            <a:r>
              <a:rPr lang="ko-KR" altLang="en-US" b="1" dirty="0"/>
              <a:t> 옵션을 이용해서 사용하며</a:t>
            </a:r>
            <a:r>
              <a:rPr lang="en-US" altLang="ko-KR" b="1" dirty="0"/>
              <a:t> </a:t>
            </a:r>
            <a:r>
              <a:rPr lang="ko-KR" altLang="en-US" b="1" dirty="0"/>
              <a:t>명령어</a:t>
            </a:r>
            <a:r>
              <a:rPr lang="en-US" altLang="ko-KR" b="1" dirty="0"/>
              <a:t>(</a:t>
            </a:r>
            <a:r>
              <a:rPr lang="ko-KR" altLang="en-US" b="1" dirty="0"/>
              <a:t>작업</a:t>
            </a:r>
            <a:r>
              <a:rPr lang="en-US" altLang="ko-KR" b="1" dirty="0"/>
              <a:t>)</a:t>
            </a:r>
            <a:r>
              <a:rPr lang="ko-KR" altLang="en-US" b="1" dirty="0"/>
              <a:t>의 처리를 자세히 보여주는 모드</a:t>
            </a:r>
          </a:p>
        </p:txBody>
      </p:sp>
    </p:spTree>
    <p:extLst>
      <p:ext uri="{BB962C8B-B14F-4D97-AF65-F5344CB8AC3E}">
        <p14:creationId xmlns:p14="http://schemas.microsoft.com/office/powerpoint/2010/main" val="961689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CBB058A-5E6C-9D4A-93C3-D58091DD9C0B}"/>
              </a:ext>
            </a:extLst>
          </p:cNvPr>
          <p:cNvGrpSpPr/>
          <p:nvPr/>
        </p:nvGrpSpPr>
        <p:grpSpPr>
          <a:xfrm>
            <a:off x="792480" y="569267"/>
            <a:ext cx="2154508" cy="461665"/>
            <a:chOff x="701040" y="482907"/>
            <a:chExt cx="2154508" cy="461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DF9B5B-691A-374B-ABB0-4E56AC503FCF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C2C9B7-A04A-BA45-A99A-2404444E8516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199B93-8848-C645-9FA4-9A9CB3D86A2D}"/>
                </a:ext>
              </a:extLst>
            </p:cNvPr>
            <p:cNvSpPr txBox="1"/>
            <p:nvPr/>
          </p:nvSpPr>
          <p:spPr>
            <a:xfrm>
              <a:off x="1264920" y="544462"/>
              <a:ext cx="15906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Verbose mode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2793337-6D90-48A3-BB32-107AC579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1" y="1151629"/>
            <a:ext cx="6424970" cy="47952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56D81A-54C1-476B-9879-91BF46DD7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67" y="1151629"/>
            <a:ext cx="3288370" cy="47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CBB058A-5E6C-9D4A-93C3-D58091DD9C0B}"/>
              </a:ext>
            </a:extLst>
          </p:cNvPr>
          <p:cNvGrpSpPr/>
          <p:nvPr/>
        </p:nvGrpSpPr>
        <p:grpSpPr>
          <a:xfrm>
            <a:off x="792480" y="569267"/>
            <a:ext cx="2110394" cy="461665"/>
            <a:chOff x="701040" y="482907"/>
            <a:chExt cx="2110394" cy="461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DF9B5B-691A-374B-ABB0-4E56AC503FCF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C2C9B7-A04A-BA45-A99A-2404444E8516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199B93-8848-C645-9FA4-9A9CB3D86A2D}"/>
                </a:ext>
              </a:extLst>
            </p:cNvPr>
            <p:cNvSpPr txBox="1"/>
            <p:nvPr/>
          </p:nvSpPr>
          <p:spPr>
            <a:xfrm>
              <a:off x="1264920" y="544462"/>
              <a:ext cx="1546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Runtime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flags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564E78-F36B-409F-ABFB-3A4AD47D4EFB}"/>
              </a:ext>
            </a:extLst>
          </p:cNvPr>
          <p:cNvSpPr txBox="1"/>
          <p:nvPr/>
        </p:nvSpPr>
        <p:spPr>
          <a:xfrm>
            <a:off x="976672" y="1358536"/>
            <a:ext cx="10306594" cy="44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708AB-E2C2-424B-9358-E13F9B9117EE}"/>
              </a:ext>
            </a:extLst>
          </p:cNvPr>
          <p:cNvSpPr txBox="1"/>
          <p:nvPr/>
        </p:nvSpPr>
        <p:spPr>
          <a:xfrm>
            <a:off x="938844" y="1316844"/>
            <a:ext cx="1052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Sys.flags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투플을</a:t>
            </a:r>
            <a:r>
              <a:rPr lang="ko-KR" altLang="en-US" sz="1600" dirty="0"/>
              <a:t> 사용함에 있어 </a:t>
            </a:r>
            <a:r>
              <a:rPr lang="en-US" altLang="ko-KR" sz="1600" dirty="0"/>
              <a:t>runtime flag</a:t>
            </a:r>
            <a:r>
              <a:rPr lang="ko-KR" altLang="en-US" sz="1600" dirty="0"/>
              <a:t>들에 접근할 수 있음</a:t>
            </a:r>
            <a:endParaRPr lang="en-US" altLang="ko-KR" sz="1600" dirty="0"/>
          </a:p>
          <a:p>
            <a:r>
              <a:rPr lang="en-US" altLang="ko-KR" sz="1600" dirty="0"/>
              <a:t>Sys._</a:t>
            </a:r>
            <a:r>
              <a:rPr lang="en-US" altLang="ko-KR" sz="1600" dirty="0" err="1"/>
              <a:t>xoptions</a:t>
            </a:r>
            <a:r>
              <a:rPr lang="en-US" altLang="ko-KR" sz="1600" dirty="0"/>
              <a:t> : -x </a:t>
            </a:r>
            <a:r>
              <a:rPr lang="ko-KR" altLang="en-US" sz="1600" dirty="0"/>
              <a:t>옵션의 현재 </a:t>
            </a:r>
            <a:r>
              <a:rPr lang="ko-KR" altLang="en-US" sz="1600" dirty="0" err="1"/>
              <a:t>딕셔너리를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B910FF-A546-492C-A430-F443C6BED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6" y="2639004"/>
            <a:ext cx="10342740" cy="530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8B5FCC-FF2A-4811-84C1-39E55A9DE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34" y="3192871"/>
            <a:ext cx="1644439" cy="7032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EBAF8E-A42B-4676-A827-6F46D11DC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34" y="2316661"/>
            <a:ext cx="51911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5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CBB058A-5E6C-9D4A-93C3-D58091DD9C0B}"/>
              </a:ext>
            </a:extLst>
          </p:cNvPr>
          <p:cNvGrpSpPr/>
          <p:nvPr/>
        </p:nvGrpSpPr>
        <p:grpSpPr>
          <a:xfrm>
            <a:off x="792480" y="569267"/>
            <a:ext cx="2633677" cy="461665"/>
            <a:chOff x="701040" y="482907"/>
            <a:chExt cx="2633677" cy="461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DF9B5B-691A-374B-ABB0-4E56AC503FCF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C2C9B7-A04A-BA45-A99A-2404444E8516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06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199B93-8848-C645-9FA4-9A9CB3D86A2D}"/>
                </a:ext>
              </a:extLst>
            </p:cNvPr>
            <p:cNvSpPr txBox="1"/>
            <p:nvPr/>
          </p:nvSpPr>
          <p:spPr>
            <a:xfrm>
              <a:off x="1264920" y="544462"/>
              <a:ext cx="2069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Build configuration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510F482-69EE-43A2-AED3-E540B300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1166949"/>
            <a:ext cx="4593595" cy="4981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46882-3D4E-4B0F-A57A-5F16D2E44012}"/>
              </a:ext>
            </a:extLst>
          </p:cNvPr>
          <p:cNvSpPr txBox="1"/>
          <p:nvPr/>
        </p:nvSpPr>
        <p:spPr>
          <a:xfrm>
            <a:off x="6096000" y="2474893"/>
            <a:ext cx="56257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"/>
              </a:rPr>
              <a:t>빌드 구성 속성은 이진 파일에 연결할 추가 모듈을 선택하는 데 사용되는 컴파일 시간 값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"/>
              </a:rPr>
              <a:t>컴파일러에 의해 </a:t>
            </a:r>
            <a:r>
              <a:rPr lang="ko-KR" altLang="en-US" sz="1400" dirty="0">
                <a:solidFill>
                  <a:srgbClr val="000000"/>
                </a:solidFill>
                <a:latin typeface="Noto Sans"/>
              </a:rPr>
              <a:t>수행되는 동작</a:t>
            </a:r>
            <a:r>
              <a:rPr lang="en-US" altLang="ko-KR" sz="1400" dirty="0">
                <a:solidFill>
                  <a:srgbClr val="000000"/>
                </a:solidFill>
                <a:latin typeface="Noto Sans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Noto Sans"/>
              </a:rPr>
              <a:t>컴파일 타임 동작</a:t>
            </a:r>
            <a:r>
              <a:rPr lang="en-US" altLang="ko-KR" sz="1400" dirty="0">
                <a:solidFill>
                  <a:srgbClr val="000000"/>
                </a:solidFill>
                <a:latin typeface="Noto Sans"/>
              </a:rPr>
              <a:t>), </a:t>
            </a:r>
            <a:r>
              <a:rPr lang="ko-KR" altLang="en-US" sz="1400" dirty="0">
                <a:solidFill>
                  <a:srgbClr val="000000"/>
                </a:solidFill>
                <a:latin typeface="Noto Sans"/>
              </a:rPr>
              <a:t>성공적으로 컴파일되기 위해서 소스 코드가 충족해야 하는 프로그래밍 언어 요구사항</a:t>
            </a:r>
            <a:r>
              <a:rPr lang="en-US" altLang="ko-KR" sz="1400" dirty="0">
                <a:solidFill>
                  <a:srgbClr val="000000"/>
                </a:solidFill>
                <a:latin typeface="Noto Sans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"/>
              </a:rPr>
              <a:t>이다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"/>
              </a:rPr>
              <a:t>예를 들어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"/>
              </a:rPr>
              <a:t>디버거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"/>
              </a:rPr>
              <a:t>계측 라이브러리 및 메모리 할당자는 모두 컴파일 시간에 설정된다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5234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CBB058A-5E6C-9D4A-93C3-D58091DD9C0B}"/>
              </a:ext>
            </a:extLst>
          </p:cNvPr>
          <p:cNvGrpSpPr/>
          <p:nvPr/>
        </p:nvGrpSpPr>
        <p:grpSpPr>
          <a:xfrm>
            <a:off x="792480" y="569267"/>
            <a:ext cx="2648874" cy="461665"/>
            <a:chOff x="701040" y="482907"/>
            <a:chExt cx="2648874" cy="461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DF9B5B-691A-374B-ABB0-4E56AC503FCF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C2C9B7-A04A-BA45-A99A-2404444E8516}"/>
                </a:ext>
              </a:extLst>
            </p:cNvPr>
            <p:cNvSpPr txBox="1"/>
            <p:nvPr/>
          </p:nvSpPr>
          <p:spPr>
            <a:xfrm>
              <a:off x="853440" y="48290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07	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199B93-8848-C645-9FA4-9A9CB3D86A2D}"/>
                </a:ext>
              </a:extLst>
            </p:cNvPr>
            <p:cNvSpPr txBox="1"/>
            <p:nvPr/>
          </p:nvSpPr>
          <p:spPr>
            <a:xfrm>
              <a:off x="1264920" y="544462"/>
              <a:ext cx="2084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Reading Files/Input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1C77ED-2BB7-4321-8839-E1843ED4BA6F}"/>
              </a:ext>
            </a:extLst>
          </p:cNvPr>
          <p:cNvSpPr txBox="1"/>
          <p:nvPr/>
        </p:nvSpPr>
        <p:spPr>
          <a:xfrm>
            <a:off x="944880" y="1314994"/>
            <a:ext cx="106592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일단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cython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이 런타임 구성과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"/>
              </a:rPr>
              <a:t>명령행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 인수를 가지면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실행하는 데 필요한 코드를 로드 할 수 있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으며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이 작업은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modules -&gt;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main.c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내부의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pymain_mainc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함수에 의해 처리됨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altLang="ko-KR" sz="1600" dirty="0"/>
              <a:t>-c </a:t>
            </a:r>
            <a:r>
              <a:rPr lang="ko-KR" altLang="en-US" sz="1600" dirty="0"/>
              <a:t>옵션을 사용해서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명령줄에서 작은 파이썬 애플리케이션을 실행할 수 있음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 ex) “./python –c “print(2 ** 2)”</a:t>
            </a:r>
          </a:p>
          <a:p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pymain_run_command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()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함수는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-&gt;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main.c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에서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C type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wchar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_-t*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에서 인수로서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-c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로 전달된 명령을 실행한다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Pymain_run_command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는 실행을 위해 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pyrun_simplestringflags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에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python byte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객체를 전달함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algn="l"/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pyrun_simplestringflags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string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python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모듈로 만든 다음 실행되도록 전송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암시적으로 시작점을 생성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Python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은 어떤 스크립트 파일이던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python interpreter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가 최초로 실행할 스크립트 파일의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__name__(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모듈의 이름이 저장되는 변수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에는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__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main__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이 들어가야 하는데 이때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__main__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은 프로그램의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entry point(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시작점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이 됨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'-m'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플래그를 사용하는 것은 모듈 패키지 내에서 시작점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(__main__)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안에 있는 모든 것을 실행하고자 함과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sys.path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에서 명명된 모듈을 검색하고자 하는 것을 의미함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호출 가능한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object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를 실행하기 위해서는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괄호를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붙이거나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__call__()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함수를 사용하면 됨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Runpy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모듈은 운영 체제에서 모듈을 찾고 실행하는 프로세스를 추상화하기 위해 만들어졌다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대상 모듈을 실행하기 위해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__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import__()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로 모듈을 호출하고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__name__()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__main__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이라는 네임스페이스로 설정하고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__main__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실행한다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sz="1600" dirty="0"/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b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</a:br>
            <a:endParaRPr lang="en-US" altLang="ko-KR" sz="1600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843FE7-8EDC-4196-B959-6244CA86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115" y="4465320"/>
            <a:ext cx="2152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89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CBB058A-5E6C-9D4A-93C3-D58091DD9C0B}"/>
              </a:ext>
            </a:extLst>
          </p:cNvPr>
          <p:cNvGrpSpPr/>
          <p:nvPr/>
        </p:nvGrpSpPr>
        <p:grpSpPr>
          <a:xfrm>
            <a:off x="792480" y="569267"/>
            <a:ext cx="2648874" cy="461665"/>
            <a:chOff x="701040" y="482907"/>
            <a:chExt cx="2648874" cy="461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DF9B5B-691A-374B-ABB0-4E56AC503FCF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C2C9B7-A04A-BA45-A99A-2404444E8516}"/>
                </a:ext>
              </a:extLst>
            </p:cNvPr>
            <p:cNvSpPr txBox="1"/>
            <p:nvPr/>
          </p:nvSpPr>
          <p:spPr>
            <a:xfrm>
              <a:off x="853440" y="48290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07	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199B93-8848-C645-9FA4-9A9CB3D86A2D}"/>
                </a:ext>
              </a:extLst>
            </p:cNvPr>
            <p:cNvSpPr txBox="1"/>
            <p:nvPr/>
          </p:nvSpPr>
          <p:spPr>
            <a:xfrm>
              <a:off x="1264920" y="544462"/>
              <a:ext cx="2084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Reading Files/Input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8AE207-326D-4F7C-9FED-BCF3D0F4F5C3}"/>
              </a:ext>
            </a:extLst>
          </p:cNvPr>
          <p:cNvSpPr txBox="1"/>
          <p:nvPr/>
        </p:nvSpPr>
        <p:spPr>
          <a:xfrm>
            <a:off x="1062446" y="1471749"/>
            <a:ext cx="101280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만약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python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에 대한 첫 번째 인수가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python test.py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과 같은 파일 이름이었다면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c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ython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은 파일 핸들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파일을 저장한 객체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을 열고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핸들을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PyRun_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SimpleFileExFlags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 (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앞에서 나온 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pyrun_simplestringflags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와 기능 유사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/>
              </a:rPr>
              <a:t>에 전달할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함수를 사용하는 경로는 세 가지가 있는데 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만약 파일의 경로가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pyc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파일인 경우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run_pyc_file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호출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만약 파일의 경로가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py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파일인 경우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PyRun_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SimpleFileExFlags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실행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만약 파일의 경로가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stdin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인 경우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stdin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파일 핸들로 처리하고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/>
              </a:rPr>
              <a:t>PyRun_</a:t>
            </a:r>
            <a:r>
              <a:rPr lang="en-US" altLang="ko-KR" sz="1600" dirty="0" err="1">
                <a:solidFill>
                  <a:srgbClr val="000000"/>
                </a:solidFill>
                <a:latin typeface="Noto Sans"/>
              </a:rPr>
              <a:t>SimpleFileExFlags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</a:rPr>
              <a:t>을 실행</a:t>
            </a:r>
            <a:endParaRPr lang="en-US" altLang="ko-KR" sz="1600" dirty="0">
              <a:solidFill>
                <a:srgbClr val="000000"/>
              </a:solidFill>
              <a:latin typeface="Noto Sans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316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3680439" cy="461665"/>
            <a:chOff x="701040" y="482907"/>
            <a:chExt cx="3680439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116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Command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line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에서 컴파일하기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09E6C-C7A8-4211-A430-C364E45BEFB5}"/>
              </a:ext>
            </a:extLst>
          </p:cNvPr>
          <p:cNvSpPr txBox="1"/>
          <p:nvPr/>
        </p:nvSpPr>
        <p:spPr>
          <a:xfrm>
            <a:off x="792480" y="1307986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Compile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build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691AE-A15E-4865-8D61-A6F23FB1CF1D}"/>
              </a:ext>
            </a:extLst>
          </p:cNvPr>
          <p:cNvSpPr txBox="1"/>
          <p:nvPr/>
        </p:nvSpPr>
        <p:spPr>
          <a:xfrm>
            <a:off x="792480" y="2265357"/>
            <a:ext cx="57310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Compile: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소스코드를 바이너리 코드로 변환하는 과정 </a:t>
            </a:r>
          </a:p>
          <a:p>
            <a:pPr fontAlgn="base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	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컴퓨터가 이해하는 기계어로 변환하는 작업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fontAlgn="base"/>
            <a:r>
              <a:rPr lang="en-US" altLang="ko-KR" dirty="0"/>
              <a:t>​</a:t>
            </a:r>
          </a:p>
          <a:p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C7CD00-8ADB-49C8-A2C8-1C26CFBC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60" y="4349696"/>
            <a:ext cx="6496957" cy="2400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086E78-208B-400A-BD2A-02A966DB5DBB}"/>
              </a:ext>
            </a:extLst>
          </p:cNvPr>
          <p:cNvSpPr txBox="1"/>
          <p:nvPr/>
        </p:nvSpPr>
        <p:spPr>
          <a:xfrm>
            <a:off x="792480" y="3171067"/>
            <a:ext cx="72971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build: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소스코드를 실행 가능하도록 소프트웨어 결과물로 만드는 과정</a:t>
            </a:r>
          </a:p>
          <a:p>
            <a:pPr fontAlgn="base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한마디로 컴파일이 되어야 빌드가 된다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8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3680439" cy="461665"/>
            <a:chOff x="701040" y="482907"/>
            <a:chExt cx="3680439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116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Command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line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에서 컴파일하기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09E6C-C7A8-4211-A430-C364E45BEFB5}"/>
              </a:ext>
            </a:extLst>
          </p:cNvPr>
          <p:cNvSpPr txBox="1"/>
          <p:nvPr/>
        </p:nvSpPr>
        <p:spPr>
          <a:xfrm>
            <a:off x="792480" y="1307986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Installing the Dependencies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07B087-EFA9-452E-A0C9-26E9F830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3372205"/>
            <a:ext cx="9307224" cy="29150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B691AE-A15E-4865-8D61-A6F23FB1CF1D}"/>
              </a:ext>
            </a:extLst>
          </p:cNvPr>
          <p:cNvSpPr txBox="1"/>
          <p:nvPr/>
        </p:nvSpPr>
        <p:spPr>
          <a:xfrm>
            <a:off x="792480" y="2091146"/>
            <a:ext cx="4586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cpython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-&gt;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PCbuild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-&gt; get_externals.bat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F277E-A68D-47FC-9286-156067E4237C}"/>
              </a:ext>
            </a:extLst>
          </p:cNvPr>
          <p:cNvSpPr txBox="1"/>
          <p:nvPr/>
        </p:nvSpPr>
        <p:spPr>
          <a:xfrm>
            <a:off x="-194656" y="2874306"/>
            <a:ext cx="32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230961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3680439" cy="461665"/>
            <a:chOff x="701040" y="482907"/>
            <a:chExt cx="3680439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116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Command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line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에서 컴파일하기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09E6C-C7A8-4211-A430-C364E45BEFB5}"/>
              </a:ext>
            </a:extLst>
          </p:cNvPr>
          <p:cNvSpPr txBox="1"/>
          <p:nvPr/>
        </p:nvSpPr>
        <p:spPr>
          <a:xfrm>
            <a:off x="792480" y="1307986"/>
            <a:ext cx="357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Compiling from the command line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691AE-A15E-4865-8D61-A6F23FB1CF1D}"/>
              </a:ext>
            </a:extLst>
          </p:cNvPr>
          <p:cNvSpPr txBox="1"/>
          <p:nvPr/>
        </p:nvSpPr>
        <p:spPr>
          <a:xfrm>
            <a:off x="868680" y="2011016"/>
            <a:ext cx="6853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cpython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-&gt;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PCbuild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-&gt; build.bat –p x64 –c Debug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실행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 Release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BCDE6-B9A4-4298-B13B-FE35555D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2688180"/>
            <a:ext cx="930722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3680439" cy="461665"/>
            <a:chOff x="701040" y="482907"/>
            <a:chExt cx="3680439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116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Command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line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에서 컴파일하기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09E6C-C7A8-4211-A430-C364E45BEFB5}"/>
              </a:ext>
            </a:extLst>
          </p:cNvPr>
          <p:cNvSpPr txBox="1"/>
          <p:nvPr/>
        </p:nvSpPr>
        <p:spPr>
          <a:xfrm>
            <a:off x="792480" y="1307986"/>
            <a:ext cx="2068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Debug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Release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691AE-A15E-4865-8D61-A6F23FB1CF1D}"/>
              </a:ext>
            </a:extLst>
          </p:cNvPr>
          <p:cNvSpPr txBox="1"/>
          <p:nvPr/>
        </p:nvSpPr>
        <p:spPr>
          <a:xfrm>
            <a:off x="792480" y="2290226"/>
            <a:ext cx="1141383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Debug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모드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오브젝트 파일이나 실행 파일의 크기가 커지는 대신에 그 파일들 안에 디버깅을 위한 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	 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여러 가지 정보들을 포함시키게 됩니다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따라서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Debug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모드는 프로그램 개발 과정에서 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	 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사용하는 모드라고 할 수 있습니다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Release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모드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개발을 마친 뒤 다른 사람들에게 배포하거나 상품으로 출시할 목적으로 사용하는 모드입니다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	  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동일한 오브젝트 파일이나 실행 파일이지만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디버깅을 위한 정보들이 빠지게 되므로 파일들의 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	   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크기가 아주 작아지게 됩니다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66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3177" cy="461665"/>
            <a:chOff x="701040" y="482907"/>
            <a:chExt cx="40831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01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1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Gadugi" panose="020B0502040204020203" pitchFamily="34" charset="0"/>
                </a:rPr>
                <a:t>windows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환경에서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CPython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컴파일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09E6C-C7A8-4211-A430-C364E45BEFB5}"/>
              </a:ext>
            </a:extLst>
          </p:cNvPr>
          <p:cNvSpPr txBox="1"/>
          <p:nvPr/>
        </p:nvSpPr>
        <p:spPr>
          <a:xfrm>
            <a:off x="792480" y="1307986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Installing the Dependencies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691AE-A15E-4865-8D61-A6F23FB1CF1D}"/>
              </a:ext>
            </a:extLst>
          </p:cNvPr>
          <p:cNvSpPr txBox="1"/>
          <p:nvPr/>
        </p:nvSpPr>
        <p:spPr>
          <a:xfrm>
            <a:off x="792480" y="2091146"/>
            <a:ext cx="394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cpython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-&gt;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PCbuild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-&gt; pcbuild.sln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F277E-A68D-47FC-9286-156067E4237C}"/>
              </a:ext>
            </a:extLst>
          </p:cNvPr>
          <p:cNvSpPr txBox="1"/>
          <p:nvPr/>
        </p:nvSpPr>
        <p:spPr>
          <a:xfrm>
            <a:off x="-194656" y="2874306"/>
            <a:ext cx="32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실행화면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97C303-851D-40A8-817F-1B478FF8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3243638"/>
            <a:ext cx="5746694" cy="35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4083177" cy="461665"/>
            <a:chOff x="701040" y="482907"/>
            <a:chExt cx="40831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351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windows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환경에서 </a:t>
              </a:r>
              <a:r>
                <a:rPr lang="en-US" altLang="ko-KR" sz="16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CPython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컴파일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6634F8-4777-4B95-A6E4-D44DA704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2059043"/>
            <a:ext cx="6706536" cy="4229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C72EF-379C-4096-AA79-9492C793FDE2}"/>
              </a:ext>
            </a:extLst>
          </p:cNvPr>
          <p:cNvSpPr txBox="1"/>
          <p:nvPr/>
        </p:nvSpPr>
        <p:spPr>
          <a:xfrm>
            <a:off x="868680" y="1322024"/>
            <a:ext cx="663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빌드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구성관리자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활성 솔루션 구성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(Debug),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활성 솔루션 플랫폼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(x64)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으로 설정</a:t>
            </a:r>
          </a:p>
        </p:txBody>
      </p:sp>
    </p:spTree>
    <p:extLst>
      <p:ext uri="{BB962C8B-B14F-4D97-AF65-F5344CB8AC3E}">
        <p14:creationId xmlns:p14="http://schemas.microsoft.com/office/powerpoint/2010/main" val="380961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1824</Words>
  <Application>Microsoft Office PowerPoint</Application>
  <PresentationFormat>와이드스크린</PresentationFormat>
  <Paragraphs>248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Lucida Grande</vt:lpstr>
      <vt:lpstr>Noto Sans</vt:lpstr>
      <vt:lpstr>Malgun Gothic</vt:lpstr>
      <vt:lpstr>Malgun Gothic</vt:lpstr>
      <vt:lpstr>Arial</vt:lpstr>
      <vt:lpstr>Gadugi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이종욱</dc:creator>
  <cp:lastModifiedBy>이종욱</cp:lastModifiedBy>
  <cp:revision>20</cp:revision>
  <dcterms:created xsi:type="dcterms:W3CDTF">2020-07-15T00:58:18Z</dcterms:created>
  <dcterms:modified xsi:type="dcterms:W3CDTF">2020-07-17T02:45:59Z</dcterms:modified>
</cp:coreProperties>
</file>