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23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8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8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9.png"/><Relationship Id="rId9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60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9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92.png"/><Relationship Id="rId3" Type="http://schemas.openxmlformats.org/officeDocument/2006/relationships/image" Target="../media/image8.png"/><Relationship Id="rId7" Type="http://schemas.openxmlformats.org/officeDocument/2006/relationships/image" Target="../media/image87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0.png"/><Relationship Id="rId5" Type="http://schemas.openxmlformats.org/officeDocument/2006/relationships/image" Target="../media/image85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9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2.png"/><Relationship Id="rId3" Type="http://schemas.openxmlformats.org/officeDocument/2006/relationships/image" Target="../media/image8.png"/><Relationship Id="rId7" Type="http://schemas.openxmlformats.org/officeDocument/2006/relationships/image" Target="../media/image41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11" Type="http://schemas.openxmlformats.org/officeDocument/2006/relationships/image" Target="../media/image53.png"/><Relationship Id="rId5" Type="http://schemas.openxmlformats.org/officeDocument/2006/relationships/image" Target="../media/image96.png"/><Relationship Id="rId10" Type="http://schemas.openxmlformats.org/officeDocument/2006/relationships/image" Target="../media/image100.png"/><Relationship Id="rId4" Type="http://schemas.openxmlformats.org/officeDocument/2006/relationships/image" Target="../media/image9.png"/><Relationship Id="rId9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762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76200" cy="68580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15800" y="0"/>
            <a:ext cx="76200" cy="6858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6701" y="4229100"/>
            <a:ext cx="1638598" cy="4191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1134666" y="2438400"/>
            <a:ext cx="992266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600" b="1" kern="0" spc="144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MASS CREDENTIAL EXPOSURE</a:t>
            </a:r>
            <a:endParaRPr lang="en-US" sz="3600" dirty="0"/>
          </a:p>
        </p:txBody>
      </p:sp>
      <p:sp>
        <p:nvSpPr>
          <p:cNvPr id="10" name="Text 1"/>
          <p:cNvSpPr/>
          <p:nvPr/>
        </p:nvSpPr>
        <p:spPr>
          <a:xfrm>
            <a:off x="1134666" y="3048000"/>
            <a:ext cx="99226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250" b="1" kern="0" spc="45" dirty="0">
                <a:solidFill>
                  <a:srgbClr val="F8717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</a:t>
            </a:r>
            <a:r>
              <a:rPr lang="en-US" sz="2250" b="1" kern="0" spc="45" dirty="0">
                <a:solidFill>
                  <a:srgbClr val="93C5FD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pple • </a:t>
            </a:r>
            <a:r>
              <a:rPr lang="en-US" sz="2250" b="1" kern="0" spc="45" dirty="0">
                <a:solidFill>
                  <a:srgbClr val="60A5FA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G</a:t>
            </a:r>
            <a:r>
              <a:rPr lang="en-US" sz="2250" b="1" kern="0" spc="45" dirty="0">
                <a:solidFill>
                  <a:srgbClr val="93C5FD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oogle • </a:t>
            </a:r>
            <a:r>
              <a:rPr lang="en-US" sz="2250" b="1" kern="0" spc="45" dirty="0">
                <a:solidFill>
                  <a:srgbClr val="4ADE8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F</a:t>
            </a:r>
            <a:r>
              <a:rPr lang="en-US" sz="2250" b="1" kern="0" spc="45" dirty="0">
                <a:solidFill>
                  <a:srgbClr val="93C5FD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acebook</a:t>
            </a:r>
            <a:endParaRPr lang="en-US" sz="2250" dirty="0"/>
          </a:p>
        </p:txBody>
      </p:sp>
      <p:sp>
        <p:nvSpPr>
          <p:cNvPr id="11" name="Text 2"/>
          <p:cNvSpPr/>
          <p:nvPr/>
        </p:nvSpPr>
        <p:spPr>
          <a:xfrm>
            <a:off x="1961555" y="3771900"/>
            <a:ext cx="8268891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80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Case Study Group Presentation</a:t>
            </a:r>
            <a:endParaRPr lang="en-US" sz="1800" dirty="0"/>
          </a:p>
        </p:txBody>
      </p:sp>
      <p:sp>
        <p:nvSpPr>
          <p:cNvPr id="12" name="Text 3"/>
          <p:cNvSpPr/>
          <p:nvPr/>
        </p:nvSpPr>
        <p:spPr>
          <a:xfrm>
            <a:off x="5478601" y="4324350"/>
            <a:ext cx="123479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CEP146NDD</a:t>
            </a:r>
            <a:endParaRPr lang="en-US" sz="1500" dirty="0"/>
          </a:p>
        </p:txBody>
      </p:sp>
      <p:sp>
        <p:nvSpPr>
          <p:cNvPr id="13" name="Text 4"/>
          <p:cNvSpPr/>
          <p:nvPr/>
        </p:nvSpPr>
        <p:spPr>
          <a:xfrm>
            <a:off x="9717301" y="6248400"/>
            <a:ext cx="22840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200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Report Date: 2025-10-14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8001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1022" y="247650"/>
            <a:ext cx="228600" cy="3048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676400"/>
            <a:ext cx="11430000" cy="8382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069" y="3539667"/>
            <a:ext cx="3606701" cy="18669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685" y="3688466"/>
            <a:ext cx="285750" cy="3429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4782" y="3539667"/>
            <a:ext cx="3606850" cy="18669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3601" y="3621803"/>
            <a:ext cx="285750" cy="3429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7671" y="3548798"/>
            <a:ext cx="3606701" cy="18669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31257" y="3611705"/>
            <a:ext cx="285750" cy="342900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381000" y="228600"/>
            <a:ext cx="154376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Objective</a:t>
            </a:r>
            <a:endParaRPr lang="en-US" sz="2250" dirty="0"/>
          </a:p>
        </p:txBody>
      </p:sp>
      <p:sp>
        <p:nvSpPr>
          <p:cNvPr id="13" name="Text 1"/>
          <p:cNvSpPr/>
          <p:nvPr/>
        </p:nvSpPr>
        <p:spPr>
          <a:xfrm>
            <a:off x="10423922" y="266700"/>
            <a:ext cx="166449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 Focus</a:t>
            </a:r>
            <a:endParaRPr lang="en-US" sz="1500" dirty="0"/>
          </a:p>
        </p:txBody>
      </p:sp>
      <p:sp>
        <p:nvSpPr>
          <p:cNvPr id="14" name="Text 2"/>
          <p:cNvSpPr/>
          <p:nvPr/>
        </p:nvSpPr>
        <p:spPr>
          <a:xfrm>
            <a:off x="381000" y="1181100"/>
            <a:ext cx="137160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research focuses on a major cybersecurity incident: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5" name="Text 3"/>
          <p:cNvSpPr/>
          <p:nvPr/>
        </p:nvSpPr>
        <p:spPr>
          <a:xfrm>
            <a:off x="533400" y="1828800"/>
            <a:ext cx="111252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ACC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16-Billion Credential Leak</a:t>
            </a:r>
            <a:endParaRPr lang="en-US" sz="1800" dirty="0"/>
          </a:p>
        </p:txBody>
      </p:sp>
      <p:sp>
        <p:nvSpPr>
          <p:cNvPr id="16" name="Text 4"/>
          <p:cNvSpPr/>
          <p:nvPr/>
        </p:nvSpPr>
        <p:spPr>
          <a:xfrm>
            <a:off x="533400" y="2133600"/>
            <a:ext cx="133502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Discovered in June 2025 across 30+ datasets on the dark web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 5"/>
          <p:cNvSpPr/>
          <p:nvPr/>
        </p:nvSpPr>
        <p:spPr>
          <a:xfrm>
            <a:off x="1250627" y="3701636"/>
            <a:ext cx="22102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Analyze the Incident</a:t>
            </a:r>
            <a:endParaRPr lang="en-US" sz="1500" dirty="0"/>
          </a:p>
        </p:txBody>
      </p:sp>
      <p:sp>
        <p:nvSpPr>
          <p:cNvPr id="18" name="Text 6"/>
          <p:cNvSpPr/>
          <p:nvPr/>
        </p:nvSpPr>
        <p:spPr>
          <a:xfrm>
            <a:off x="685014" y="4131260"/>
            <a:ext cx="3149501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Examine the origins and scale of the credential leak, understanding how 85% came from infostealer malware and 15% from older breaches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 7"/>
          <p:cNvSpPr/>
          <p:nvPr/>
        </p:nvSpPr>
        <p:spPr>
          <a:xfrm>
            <a:off x="5152543" y="3667534"/>
            <a:ext cx="219813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Assess Implications</a:t>
            </a:r>
            <a:endParaRPr lang="en-US" sz="1500" dirty="0"/>
          </a:p>
        </p:txBody>
      </p:sp>
      <p:sp>
        <p:nvSpPr>
          <p:cNvPr id="20" name="Text 8"/>
          <p:cNvSpPr/>
          <p:nvPr/>
        </p:nvSpPr>
        <p:spPr>
          <a:xfrm>
            <a:off x="4676784" y="4107398"/>
            <a:ext cx="31496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Evaluate risks including credential stuffing, identity theft, and impact on user trust for major platforms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 9"/>
          <p:cNvSpPr/>
          <p:nvPr/>
        </p:nvSpPr>
        <p:spPr>
          <a:xfrm>
            <a:off x="9168408" y="3667534"/>
            <a:ext cx="208776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Transition Analysis</a:t>
            </a:r>
            <a:endParaRPr lang="en-US" sz="1500" dirty="0"/>
          </a:p>
        </p:txBody>
      </p:sp>
      <p:sp>
        <p:nvSpPr>
          <p:cNvPr id="22" name="Text 10"/>
          <p:cNvSpPr/>
          <p:nvPr/>
        </p:nvSpPr>
        <p:spPr>
          <a:xfrm>
            <a:off x="8657430" y="4107398"/>
            <a:ext cx="314950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chemeClr val="bg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Monitor industry shift toward passwordless authentication, with focus on passkeys adoption (550% increase reported)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 11"/>
          <p:cNvSpPr/>
          <p:nvPr/>
        </p:nvSpPr>
        <p:spPr>
          <a:xfrm>
            <a:off x="350520" y="5665755"/>
            <a:ext cx="137160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50" i="1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"Understanding this event provides critical insights into modern authentication security challenges"</a:t>
            </a:r>
            <a:endParaRPr lang="en-US" sz="1350" dirty="0"/>
          </a:p>
        </p:txBody>
      </p:sp>
      <p:sp>
        <p:nvSpPr>
          <p:cNvPr id="24" name="Text 12"/>
          <p:cNvSpPr/>
          <p:nvPr/>
        </p:nvSpPr>
        <p:spPr>
          <a:xfrm>
            <a:off x="11816060" y="6467475"/>
            <a:ext cx="22252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75"/>
              </a:lnSpc>
              <a:buNone/>
            </a:pPr>
            <a:r>
              <a:rPr lang="en-US" sz="1050" dirty="0">
                <a:solidFill>
                  <a:srgbClr val="70809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2/8</a:t>
            </a:r>
            <a:endParaRPr lang="en-US" sz="105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CF45CAFB-6BA5-D94A-1A02-FF2574AC10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5069" y="2708336"/>
            <a:ext cx="11430991" cy="545941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B1552EF-BE26-8A17-8A03-8B052D998F82}"/>
              </a:ext>
            </a:extLst>
          </p:cNvPr>
          <p:cNvSpPr txBox="1"/>
          <p:nvPr/>
        </p:nvSpPr>
        <p:spPr>
          <a:xfrm>
            <a:off x="464433" y="2780726"/>
            <a:ext cx="11271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C000"/>
                </a:solidFill>
              </a:rPr>
              <a:t>Note:</a:t>
            </a:r>
            <a:r>
              <a:rPr lang="en-US" altLang="ja-JP" dirty="0">
                <a:solidFill>
                  <a:schemeClr val="bg1"/>
                </a:solidFill>
              </a:rPr>
              <a:t> The 16-Billion figure is an aggregate and includes duplicates and recycled data from older breaches (see criticism).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8001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6832" y="247650"/>
            <a:ext cx="200025" cy="3048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1143000"/>
            <a:ext cx="228600" cy="228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109" y="1810238"/>
            <a:ext cx="6661100" cy="11049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299" y="3204863"/>
            <a:ext cx="285750" cy="2286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325" y="3728031"/>
            <a:ext cx="6661100" cy="642938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2392" y="3907042"/>
            <a:ext cx="2910780" cy="338138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325" y="4722681"/>
            <a:ext cx="285750" cy="2286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800" y="5252448"/>
            <a:ext cx="2144167" cy="533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000" y="5363063"/>
            <a:ext cx="171450" cy="3048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63192" y="5251221"/>
            <a:ext cx="2144167" cy="533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8385" y="5372518"/>
            <a:ext cx="219075" cy="3048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21734" y="5258218"/>
            <a:ext cx="2144167" cy="533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34237" y="5380202"/>
            <a:ext cx="228600" cy="3048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94500" y="1104900"/>
            <a:ext cx="4692700" cy="54483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85000" y="1333500"/>
            <a:ext cx="257175" cy="2286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26376" y="2495550"/>
            <a:ext cx="1828800" cy="18288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85000" y="4591050"/>
            <a:ext cx="152400" cy="1524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16976" y="4591050"/>
            <a:ext cx="15240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85000" y="5010150"/>
            <a:ext cx="4311700" cy="6096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499300" y="5153025"/>
            <a:ext cx="133350" cy="133350"/>
          </a:xfrm>
          <a:prstGeom prst="rect">
            <a:avLst/>
          </a:prstGeom>
        </p:spPr>
      </p:pic>
      <p:sp>
        <p:nvSpPr>
          <p:cNvPr id="24" name="Text 0"/>
          <p:cNvSpPr/>
          <p:nvPr/>
        </p:nvSpPr>
        <p:spPr>
          <a:xfrm>
            <a:off x="381000" y="228600"/>
            <a:ext cx="779276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Happened - The 16-Billion Credential Leak</a:t>
            </a:r>
            <a:endParaRPr lang="en-US" sz="2250" dirty="0"/>
          </a:p>
        </p:txBody>
      </p:sp>
      <p:sp>
        <p:nvSpPr>
          <p:cNvPr id="25" name="Text 1"/>
          <p:cNvSpPr/>
          <p:nvPr/>
        </p:nvSpPr>
        <p:spPr>
          <a:xfrm>
            <a:off x="10921157" y="266700"/>
            <a:ext cx="106781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June 2025</a:t>
            </a:r>
            <a:endParaRPr lang="en-US" sz="1500" dirty="0"/>
          </a:p>
        </p:txBody>
      </p:sp>
      <p:sp>
        <p:nvSpPr>
          <p:cNvPr id="26" name="Text 2"/>
          <p:cNvSpPr/>
          <p:nvPr/>
        </p:nvSpPr>
        <p:spPr>
          <a:xfrm>
            <a:off x="647700" y="1104900"/>
            <a:ext cx="66611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Event Overview</a:t>
            </a:r>
            <a:endParaRPr lang="en-US" sz="1800" dirty="0"/>
          </a:p>
        </p:txBody>
      </p:sp>
      <p:sp>
        <p:nvSpPr>
          <p:cNvPr id="27" name="Text 3"/>
          <p:cNvSpPr/>
          <p:nvPr/>
        </p:nvSpPr>
        <p:spPr>
          <a:xfrm>
            <a:off x="409575" y="1866900"/>
            <a:ext cx="7627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00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16 billion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records exposed across </a:t>
            </a:r>
            <a:r>
              <a:rPr lang="en-US" sz="1200" b="1" dirty="0">
                <a:solidFill>
                  <a:srgbClr val="00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~30 datasets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on the dark web</a:t>
            </a:r>
            <a:endParaRPr lang="en-US" sz="1200" dirty="0"/>
          </a:p>
        </p:txBody>
      </p:sp>
      <p:sp>
        <p:nvSpPr>
          <p:cNvPr id="28" name="Text 4"/>
          <p:cNvSpPr/>
          <p:nvPr/>
        </p:nvSpPr>
        <p:spPr>
          <a:xfrm>
            <a:off x="412511" y="2191238"/>
            <a:ext cx="63563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00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insight: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Major tech companies (Apple, Google, Facebook) were </a:t>
            </a:r>
            <a:r>
              <a:rPr lang="en-US" sz="1200" b="1" dirty="0">
                <a:solidFill>
                  <a:srgbClr val="00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 directly hacked</a:t>
            </a: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— their users' data appeared in compilations</a:t>
            </a:r>
            <a:endParaRPr lang="en-US" sz="1200" dirty="0"/>
          </a:p>
        </p:txBody>
      </p:sp>
      <p:sp>
        <p:nvSpPr>
          <p:cNvPr id="29" name="Text 5"/>
          <p:cNvSpPr/>
          <p:nvPr/>
        </p:nvSpPr>
        <p:spPr>
          <a:xfrm>
            <a:off x="697498" y="3171825"/>
            <a:ext cx="66611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 Format</a:t>
            </a:r>
            <a:endParaRPr lang="en-US" sz="1800" dirty="0"/>
          </a:p>
        </p:txBody>
      </p:sp>
      <p:sp>
        <p:nvSpPr>
          <p:cNvPr id="30" name="Text 6"/>
          <p:cNvSpPr/>
          <p:nvPr/>
        </p:nvSpPr>
        <p:spPr>
          <a:xfrm>
            <a:off x="2400880" y="3961810"/>
            <a:ext cx="3492937" cy="338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463"/>
              </a:lnSpc>
              <a:buNone/>
            </a:pPr>
            <a:r>
              <a:rPr lang="en-US" sz="97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jsmith@example.com : Databr3achFUd!</a:t>
            </a:r>
            <a:endParaRPr lang="en-US" sz="975" dirty="0"/>
          </a:p>
        </p:txBody>
      </p:sp>
      <p:sp>
        <p:nvSpPr>
          <p:cNvPr id="31" name="Text 7"/>
          <p:cNvSpPr/>
          <p:nvPr/>
        </p:nvSpPr>
        <p:spPr>
          <a:xfrm>
            <a:off x="697498" y="4684581"/>
            <a:ext cx="66611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Affected Companies</a:t>
            </a:r>
            <a:endParaRPr lang="en-US" sz="1800" dirty="0"/>
          </a:p>
        </p:txBody>
      </p:sp>
      <p:sp>
        <p:nvSpPr>
          <p:cNvPr id="32" name="Text 8"/>
          <p:cNvSpPr/>
          <p:nvPr/>
        </p:nvSpPr>
        <p:spPr>
          <a:xfrm>
            <a:off x="666750" y="5410618"/>
            <a:ext cx="46773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Apple</a:t>
            </a:r>
            <a:endParaRPr lang="en-US" sz="1200" dirty="0"/>
          </a:p>
        </p:txBody>
      </p:sp>
      <p:sp>
        <p:nvSpPr>
          <p:cNvPr id="33" name="Text 9"/>
          <p:cNvSpPr/>
          <p:nvPr/>
        </p:nvSpPr>
        <p:spPr>
          <a:xfrm>
            <a:off x="2988446" y="5420044"/>
            <a:ext cx="58971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Google</a:t>
            </a:r>
            <a:endParaRPr lang="en-US" sz="1200" dirty="0"/>
          </a:p>
        </p:txBody>
      </p:sp>
      <p:sp>
        <p:nvSpPr>
          <p:cNvPr id="34" name="Text 10"/>
          <p:cNvSpPr/>
          <p:nvPr/>
        </p:nvSpPr>
        <p:spPr>
          <a:xfrm>
            <a:off x="5258643" y="5418302"/>
            <a:ext cx="80313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Facebook</a:t>
            </a:r>
            <a:endParaRPr lang="en-US" sz="1200" dirty="0"/>
          </a:p>
        </p:txBody>
      </p:sp>
      <p:sp>
        <p:nvSpPr>
          <p:cNvPr id="35" name="Text 11"/>
          <p:cNvSpPr/>
          <p:nvPr/>
        </p:nvSpPr>
        <p:spPr>
          <a:xfrm>
            <a:off x="304800" y="6096418"/>
            <a:ext cx="79933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Note: Companies were not directly breached, but their users' data appeared in aggregated datasets</a:t>
            </a:r>
            <a:endParaRPr lang="en-US" sz="1050" dirty="0"/>
          </a:p>
        </p:txBody>
      </p:sp>
      <p:sp>
        <p:nvSpPr>
          <p:cNvPr id="36" name="Text 12"/>
          <p:cNvSpPr/>
          <p:nvPr/>
        </p:nvSpPr>
        <p:spPr>
          <a:xfrm>
            <a:off x="7756475" y="1295400"/>
            <a:ext cx="51740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Source of the Leak</a:t>
            </a:r>
            <a:endParaRPr lang="en-US" sz="1800" dirty="0"/>
          </a:p>
        </p:txBody>
      </p:sp>
      <p:sp>
        <p:nvSpPr>
          <p:cNvPr id="37" name="Text 13"/>
          <p:cNvSpPr/>
          <p:nvPr/>
        </p:nvSpPr>
        <p:spPr>
          <a:xfrm>
            <a:off x="7613600" y="4552950"/>
            <a:ext cx="213455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Infostealer Malware (85%)</a:t>
            </a:r>
            <a:endParaRPr lang="en-US" sz="1200" dirty="0"/>
          </a:p>
        </p:txBody>
      </p:sp>
      <p:sp>
        <p:nvSpPr>
          <p:cNvPr id="38" name="Text 14"/>
          <p:cNvSpPr/>
          <p:nvPr/>
        </p:nvSpPr>
        <p:spPr>
          <a:xfrm>
            <a:off x="9845576" y="4552950"/>
            <a:ext cx="180933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Older Breaches (15%)</a:t>
            </a:r>
            <a:endParaRPr lang="en-US" sz="1200" dirty="0"/>
          </a:p>
        </p:txBody>
      </p:sp>
      <p:sp>
        <p:nvSpPr>
          <p:cNvPr id="39" name="Text 15"/>
          <p:cNvSpPr/>
          <p:nvPr/>
        </p:nvSpPr>
        <p:spPr>
          <a:xfrm>
            <a:off x="7708850" y="5124450"/>
            <a:ext cx="40831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Infostealer malware covertly siphons login credentials, browser cookies, and authentication tokens from infected systems</a:t>
            </a:r>
            <a:endParaRPr lang="en-US" sz="1050" dirty="0"/>
          </a:p>
        </p:txBody>
      </p:sp>
      <p:sp>
        <p:nvSpPr>
          <p:cNvPr id="40" name="Text 16"/>
          <p:cNvSpPr/>
          <p:nvPr/>
        </p:nvSpPr>
        <p:spPr>
          <a:xfrm>
            <a:off x="11816060" y="6467475"/>
            <a:ext cx="22252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75"/>
              </a:lnSpc>
              <a:buNone/>
            </a:pPr>
            <a:r>
              <a:rPr lang="en-US" sz="1050" dirty="0">
                <a:solidFill>
                  <a:srgbClr val="70809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3/8</a:t>
            </a:r>
            <a:endParaRPr lang="en-US" sz="1050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D7567C56-F6DA-D959-E5F3-B3A60A1BC68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563192" y="973784"/>
            <a:ext cx="4396830" cy="652829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1E2CADC-1203-A7AC-D6B5-F6A09C666E73}"/>
              </a:ext>
            </a:extLst>
          </p:cNvPr>
          <p:cNvSpPr txBox="1"/>
          <p:nvPr/>
        </p:nvSpPr>
        <p:spPr>
          <a:xfrm>
            <a:off x="2692514" y="1045149"/>
            <a:ext cx="4541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/>
                </a:solidFill>
              </a:rPr>
              <a:t>This figure is an aggregate of data from 30+ dark web datasets, including older and duplicate entries.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8001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358" y="247650"/>
            <a:ext cx="228600" cy="3048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1104900"/>
            <a:ext cx="5638800" cy="609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295400"/>
            <a:ext cx="285750" cy="2286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" y="1714500"/>
            <a:ext cx="5638800" cy="27432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0" y="1943100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300" y="2781300"/>
            <a:ext cx="17145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300" y="3619500"/>
            <a:ext cx="17145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8400" y="1104900"/>
            <a:ext cx="5638800" cy="6096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0800" y="1295400"/>
            <a:ext cx="171450" cy="2286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1714500"/>
            <a:ext cx="5638800" cy="27432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38900" y="1943100"/>
            <a:ext cx="15240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38900" y="2781300"/>
            <a:ext cx="152400" cy="152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38900" y="3619500"/>
            <a:ext cx="152400" cy="152400"/>
          </a:xfrm>
          <a:prstGeom prst="rect">
            <a:avLst/>
          </a:prstGeom>
        </p:spPr>
      </p:pic>
      <p:sp>
        <p:nvSpPr>
          <p:cNvPr id="17" name="Text 0"/>
          <p:cNvSpPr/>
          <p:nvPr/>
        </p:nvSpPr>
        <p:spPr>
          <a:xfrm>
            <a:off x="381000" y="228600"/>
            <a:ext cx="335399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Risks &amp; Implications</a:t>
            </a:r>
            <a:endParaRPr lang="en-US" sz="2250" dirty="0"/>
          </a:p>
        </p:txBody>
      </p:sp>
      <p:sp>
        <p:nvSpPr>
          <p:cNvPr id="18" name="Text 1"/>
          <p:cNvSpPr/>
          <p:nvPr/>
        </p:nvSpPr>
        <p:spPr>
          <a:xfrm>
            <a:off x="9492258" y="266700"/>
            <a:ext cx="278249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Security &amp; Business Impact</a:t>
            </a:r>
            <a:endParaRPr lang="en-US" sz="1500" dirty="0"/>
          </a:p>
        </p:txBody>
      </p:sp>
      <p:sp>
        <p:nvSpPr>
          <p:cNvPr id="19" name="Text 2"/>
          <p:cNvSpPr/>
          <p:nvPr/>
        </p:nvSpPr>
        <p:spPr>
          <a:xfrm>
            <a:off x="857250" y="1257300"/>
            <a:ext cx="53340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8717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Users</a:t>
            </a:r>
            <a:endParaRPr lang="en-US" sz="1800" dirty="0"/>
          </a:p>
        </p:txBody>
      </p:sp>
      <p:sp>
        <p:nvSpPr>
          <p:cNvPr id="20" name="Text 3"/>
          <p:cNvSpPr/>
          <p:nvPr/>
        </p:nvSpPr>
        <p:spPr>
          <a:xfrm>
            <a:off x="762000" y="1905000"/>
            <a:ext cx="4991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Credential Stuffing Attacks</a:t>
            </a:r>
            <a:endParaRPr lang="en-US" sz="1200" dirty="0"/>
          </a:p>
        </p:txBody>
      </p:sp>
      <p:sp>
        <p:nvSpPr>
          <p:cNvPr id="21" name="Text 4"/>
          <p:cNvSpPr/>
          <p:nvPr/>
        </p:nvSpPr>
        <p:spPr>
          <a:xfrm>
            <a:off x="762000" y="2133600"/>
            <a:ext cx="49911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Attackers reuse compromised credentials to access other accounts. </a:t>
            </a:r>
            <a:r>
              <a:rPr lang="en-US" sz="1200" dirty="0">
                <a:solidFill>
                  <a:srgbClr val="F8717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0.1%</a:t>
            </a: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of breached credentials can lead to successful logins.</a:t>
            </a:r>
            <a:endParaRPr lang="en-US" sz="1200" dirty="0"/>
          </a:p>
        </p:txBody>
      </p:sp>
      <p:sp>
        <p:nvSpPr>
          <p:cNvPr id="22" name="Text 5"/>
          <p:cNvSpPr/>
          <p:nvPr/>
        </p:nvSpPr>
        <p:spPr>
          <a:xfrm>
            <a:off x="781050" y="2743200"/>
            <a:ext cx="49720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Identity Theft &amp; Fraud</a:t>
            </a:r>
            <a:endParaRPr lang="en-US" sz="1200" dirty="0"/>
          </a:p>
        </p:txBody>
      </p:sp>
      <p:sp>
        <p:nvSpPr>
          <p:cNvPr id="23" name="Text 6"/>
          <p:cNvSpPr/>
          <p:nvPr/>
        </p:nvSpPr>
        <p:spPr>
          <a:xfrm>
            <a:off x="781050" y="2971800"/>
            <a:ext cx="49720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Personal details used to commit identity theft, open fraudulent accounts, and impersonate individuals.</a:t>
            </a:r>
            <a:endParaRPr lang="en-US" sz="1200" dirty="0"/>
          </a:p>
        </p:txBody>
      </p:sp>
      <p:sp>
        <p:nvSpPr>
          <p:cNvPr id="24" name="Text 7"/>
          <p:cNvSpPr/>
          <p:nvPr/>
        </p:nvSpPr>
        <p:spPr>
          <a:xfrm>
            <a:off x="781050" y="3581400"/>
            <a:ext cx="49720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Targeted Phishing</a:t>
            </a:r>
            <a:endParaRPr lang="en-US" sz="1200" dirty="0"/>
          </a:p>
        </p:txBody>
      </p:sp>
      <p:sp>
        <p:nvSpPr>
          <p:cNvPr id="25" name="Text 8"/>
          <p:cNvSpPr/>
          <p:nvPr/>
        </p:nvSpPr>
        <p:spPr>
          <a:xfrm>
            <a:off x="781050" y="3810000"/>
            <a:ext cx="49720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Attackers craft personalized phishing emails using leaked information to increase effectiveness.</a:t>
            </a:r>
            <a:endParaRPr lang="en-US" sz="1200" dirty="0"/>
          </a:p>
        </p:txBody>
      </p:sp>
      <p:sp>
        <p:nvSpPr>
          <p:cNvPr id="26" name="Text 9"/>
          <p:cNvSpPr/>
          <p:nvPr/>
        </p:nvSpPr>
        <p:spPr>
          <a:xfrm>
            <a:off x="6686550" y="1257300"/>
            <a:ext cx="53340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Businesses</a:t>
            </a:r>
            <a:endParaRPr lang="en-US" sz="1800" dirty="0"/>
          </a:p>
        </p:txBody>
      </p:sp>
      <p:sp>
        <p:nvSpPr>
          <p:cNvPr id="27" name="Text 10"/>
          <p:cNvSpPr/>
          <p:nvPr/>
        </p:nvSpPr>
        <p:spPr>
          <a:xfrm>
            <a:off x="6705600" y="1905000"/>
            <a:ext cx="4991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Operational Costs</a:t>
            </a:r>
            <a:endParaRPr lang="en-US" sz="1200" dirty="0"/>
          </a:p>
        </p:txBody>
      </p:sp>
      <p:sp>
        <p:nvSpPr>
          <p:cNvPr id="28" name="Text 11"/>
          <p:cNvSpPr/>
          <p:nvPr/>
        </p:nvSpPr>
        <p:spPr>
          <a:xfrm>
            <a:off x="6705600" y="2133600"/>
            <a:ext cx="49911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Investigation, incident response, and compliance with regulations like GDPR. Companies must notify affected users.</a:t>
            </a:r>
            <a:endParaRPr lang="en-US" sz="1200" dirty="0"/>
          </a:p>
        </p:txBody>
      </p:sp>
      <p:sp>
        <p:nvSpPr>
          <p:cNvPr id="29" name="Text 12"/>
          <p:cNvSpPr/>
          <p:nvPr/>
        </p:nvSpPr>
        <p:spPr>
          <a:xfrm>
            <a:off x="6705600" y="2743200"/>
            <a:ext cx="4991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Loss of User Trust</a:t>
            </a:r>
            <a:endParaRPr lang="en-US" sz="1200" dirty="0"/>
          </a:p>
        </p:txBody>
      </p:sp>
      <p:sp>
        <p:nvSpPr>
          <p:cNvPr id="30" name="Text 13"/>
          <p:cNvSpPr/>
          <p:nvPr/>
        </p:nvSpPr>
        <p:spPr>
          <a:xfrm>
            <a:off x="6705600" y="2971800"/>
            <a:ext cx="49911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Erosion of customer trust and significant reputational damage when user credentials are exposed.</a:t>
            </a:r>
            <a:endParaRPr lang="en-US" sz="1200" dirty="0"/>
          </a:p>
        </p:txBody>
      </p:sp>
      <p:sp>
        <p:nvSpPr>
          <p:cNvPr id="31" name="Text 14"/>
          <p:cNvSpPr/>
          <p:nvPr/>
        </p:nvSpPr>
        <p:spPr>
          <a:xfrm>
            <a:off x="6705600" y="3581400"/>
            <a:ext cx="4991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Increased Attack Surface</a:t>
            </a:r>
            <a:endParaRPr lang="en-US" sz="1200" dirty="0"/>
          </a:p>
        </p:txBody>
      </p:sp>
      <p:sp>
        <p:nvSpPr>
          <p:cNvPr id="32" name="Text 15"/>
          <p:cNvSpPr/>
          <p:nvPr/>
        </p:nvSpPr>
        <p:spPr>
          <a:xfrm>
            <a:off x="6705600" y="3810000"/>
            <a:ext cx="49911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Companies must assume their users' passwords are compromised, requiring enhanced security measures.</a:t>
            </a:r>
            <a:endParaRPr lang="en-US" sz="1200" dirty="0"/>
          </a:p>
        </p:txBody>
      </p:sp>
      <p:sp>
        <p:nvSpPr>
          <p:cNvPr id="33" name="Text 16"/>
          <p:cNvSpPr/>
          <p:nvPr/>
        </p:nvSpPr>
        <p:spPr>
          <a:xfrm>
            <a:off x="-853440" y="4610100"/>
            <a:ext cx="138988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50" i="1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"Even companies not directly breached face significant implications when their users' data appears in these leaks."</a:t>
            </a:r>
            <a:endParaRPr lang="en-US" sz="1350" dirty="0"/>
          </a:p>
        </p:txBody>
      </p:sp>
      <p:sp>
        <p:nvSpPr>
          <p:cNvPr id="34" name="Text 17"/>
          <p:cNvSpPr/>
          <p:nvPr/>
        </p:nvSpPr>
        <p:spPr>
          <a:xfrm>
            <a:off x="11816060" y="6467475"/>
            <a:ext cx="22252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75"/>
              </a:lnSpc>
              <a:buNone/>
            </a:pPr>
            <a:r>
              <a:rPr lang="en-US" sz="1050" dirty="0">
                <a:solidFill>
                  <a:srgbClr val="70809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4/8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8001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1195" y="247650"/>
            <a:ext cx="285750" cy="3048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1143000"/>
            <a:ext cx="200025" cy="228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1562100"/>
            <a:ext cx="11582400" cy="8763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714500"/>
            <a:ext cx="476250" cy="47625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13" y="1800225"/>
            <a:ext cx="200025" cy="3048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1583" y="2066925"/>
            <a:ext cx="701129" cy="209550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381000" y="228600"/>
            <a:ext cx="472594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Developer &amp; Design Lessons</a:t>
            </a:r>
            <a:endParaRPr lang="en-US" sz="2250" dirty="0"/>
          </a:p>
        </p:txBody>
      </p:sp>
      <p:sp>
        <p:nvSpPr>
          <p:cNvPr id="11" name="Text 1"/>
          <p:cNvSpPr/>
          <p:nvPr/>
        </p:nvSpPr>
        <p:spPr>
          <a:xfrm>
            <a:off x="9481245" y="266700"/>
            <a:ext cx="27957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Secure Credential Handling</a:t>
            </a:r>
            <a:endParaRPr lang="en-US" sz="1500" dirty="0"/>
          </a:p>
        </p:txBody>
      </p:sp>
      <p:sp>
        <p:nvSpPr>
          <p:cNvPr id="12" name="Text 2"/>
          <p:cNvSpPr/>
          <p:nvPr/>
        </p:nvSpPr>
        <p:spPr>
          <a:xfrm>
            <a:off x="619125" y="1104900"/>
            <a:ext cx="115824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93C5F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Secure Storage</a:t>
            </a:r>
            <a:endParaRPr lang="en-US" sz="1800" dirty="0"/>
          </a:p>
        </p:txBody>
      </p:sp>
      <p:sp>
        <p:nvSpPr>
          <p:cNvPr id="13" name="Text 3"/>
          <p:cNvSpPr/>
          <p:nvPr/>
        </p:nvSpPr>
        <p:spPr>
          <a:xfrm>
            <a:off x="1085850" y="1714500"/>
            <a:ext cx="537686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Password Hashing</a:t>
            </a:r>
            <a:endParaRPr lang="en-US" sz="1500" dirty="0"/>
          </a:p>
        </p:txBody>
      </p:sp>
      <p:sp>
        <p:nvSpPr>
          <p:cNvPr id="14" name="Text 4"/>
          <p:cNvSpPr/>
          <p:nvPr/>
        </p:nvSpPr>
        <p:spPr>
          <a:xfrm>
            <a:off x="1085850" y="2057400"/>
            <a:ext cx="64522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Never store plain-text passwords. Use strong hashing algorithms like bcrypt</a:t>
            </a:r>
            <a:endParaRPr lang="en-US" sz="12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CEBF48D9-24FC-42D6-8EF3-C455D5D2A1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298" y="2686050"/>
            <a:ext cx="11583404" cy="390525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8B8B2F-D1DF-D3BC-C877-C4FF754B2837}"/>
              </a:ext>
            </a:extLst>
          </p:cNvPr>
          <p:cNvSpPr txBox="1"/>
          <p:nvPr/>
        </p:nvSpPr>
        <p:spPr>
          <a:xfrm>
            <a:off x="294773" y="2741652"/>
            <a:ext cx="613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🛡️ </a:t>
            </a:r>
            <a:r>
              <a:rPr lang="en-US" altLang="ja-JP" dirty="0">
                <a:solidFill>
                  <a:schemeClr val="bg1"/>
                </a:solidFill>
              </a:rPr>
              <a:t>Authentication Resilience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76F9086-5B66-3CD1-EBEF-DEB95B6CB5A5}"/>
              </a:ext>
            </a:extLst>
          </p:cNvPr>
          <p:cNvSpPr txBox="1"/>
          <p:nvPr/>
        </p:nvSpPr>
        <p:spPr>
          <a:xfrm>
            <a:off x="619125" y="3332618"/>
            <a:ext cx="6136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- Enforce Multi-Factor Authentication (MFA): Make MFA the      default or mandatory for all users.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5B4B1C9-0886-3B40-0562-18828735D5A8}"/>
              </a:ext>
            </a:extLst>
          </p:cNvPr>
          <p:cNvSpPr txBox="1"/>
          <p:nvPr/>
        </p:nvSpPr>
        <p:spPr>
          <a:xfrm>
            <a:off x="619125" y="4425939"/>
            <a:ext cx="6136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- Integrate Breach-Detection APIs: Use services to check if user credentials have appeared in known breaches.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D273E2A-FC50-ACE8-22D3-A07CCAF47028}"/>
              </a:ext>
            </a:extLst>
          </p:cNvPr>
          <p:cNvSpPr txBox="1"/>
          <p:nvPr/>
        </p:nvSpPr>
        <p:spPr>
          <a:xfrm>
            <a:off x="619125" y="5519260"/>
            <a:ext cx="6136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- Educate Users via Clear Design: Use clear prompts to guide users on strong password hygiene and MFA setup.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675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8001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095" y="247650"/>
            <a:ext cx="228600" cy="3048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1104900"/>
            <a:ext cx="4692551" cy="240982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1371600"/>
            <a:ext cx="190500" cy="190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2400300"/>
            <a:ext cx="4235351" cy="88582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396" y="2552700"/>
            <a:ext cx="247650" cy="3429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2827" y="2552700"/>
            <a:ext cx="276225" cy="3429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6107" y="2552700"/>
            <a:ext cx="219075" cy="3429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800" y="3743325"/>
            <a:ext cx="4692551" cy="30099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3400" y="4010025"/>
            <a:ext cx="190500" cy="1905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3400" y="5038725"/>
            <a:ext cx="4235351" cy="1218158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5951" y="1104900"/>
            <a:ext cx="6661249" cy="565785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54551" y="1371600"/>
            <a:ext cx="190500" cy="1905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54551" y="1752600"/>
            <a:ext cx="6204049" cy="14478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210925" y="2038350"/>
            <a:ext cx="257175" cy="3810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45051" y="2657475"/>
            <a:ext cx="133350" cy="13335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45051" y="2847975"/>
            <a:ext cx="114300" cy="13335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56575" y="2657475"/>
            <a:ext cx="171450" cy="13335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56575" y="2847975"/>
            <a:ext cx="133350" cy="13335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54551" y="3390900"/>
            <a:ext cx="6204049" cy="14478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039475" y="3676650"/>
            <a:ext cx="428625" cy="3810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645051" y="4295775"/>
            <a:ext cx="133350" cy="13335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645051" y="4486275"/>
            <a:ext cx="133350" cy="13335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556575" y="4295775"/>
            <a:ext cx="133350" cy="13335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556575" y="4486275"/>
            <a:ext cx="171450" cy="133350"/>
          </a:xfrm>
          <a:prstGeom prst="rect">
            <a:avLst/>
          </a:prstGeom>
        </p:spPr>
      </p:pic>
      <p:sp>
        <p:nvSpPr>
          <p:cNvPr id="28" name="Text 0"/>
          <p:cNvSpPr/>
          <p:nvPr/>
        </p:nvSpPr>
        <p:spPr>
          <a:xfrm>
            <a:off x="381000" y="228600"/>
            <a:ext cx="413676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Passwordless / Passkeys</a:t>
            </a:r>
            <a:endParaRPr lang="en-US" sz="2250" dirty="0"/>
          </a:p>
        </p:txBody>
      </p:sp>
      <p:sp>
        <p:nvSpPr>
          <p:cNvPr id="29" name="Text 1"/>
          <p:cNvSpPr/>
          <p:nvPr/>
        </p:nvSpPr>
        <p:spPr>
          <a:xfrm>
            <a:off x="9766995" y="266700"/>
            <a:ext cx="24528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Authentication Evolution</a:t>
            </a:r>
            <a:endParaRPr lang="en-US" sz="1500" dirty="0"/>
          </a:p>
        </p:txBody>
      </p:sp>
      <p:sp>
        <p:nvSpPr>
          <p:cNvPr id="30" name="Text 2"/>
          <p:cNvSpPr/>
          <p:nvPr/>
        </p:nvSpPr>
        <p:spPr>
          <a:xfrm>
            <a:off x="838200" y="1333500"/>
            <a:ext cx="42353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Industry Shift</a:t>
            </a:r>
            <a:endParaRPr lang="en-US" sz="1500" dirty="0"/>
          </a:p>
        </p:txBody>
      </p:sp>
      <p:sp>
        <p:nvSpPr>
          <p:cNvPr id="31" name="Text 3"/>
          <p:cNvSpPr/>
          <p:nvPr/>
        </p:nvSpPr>
        <p:spPr>
          <a:xfrm>
            <a:off x="533400" y="1714500"/>
            <a:ext cx="423535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Major players like Microsoft and Google leading the transition to passwordless authentication</a:t>
            </a:r>
            <a:endParaRPr lang="en-US" sz="1200" dirty="0"/>
          </a:p>
        </p:txBody>
      </p:sp>
      <p:sp>
        <p:nvSpPr>
          <p:cNvPr id="32" name="Text 4"/>
          <p:cNvSpPr/>
          <p:nvPr/>
        </p:nvSpPr>
        <p:spPr>
          <a:xfrm>
            <a:off x="631701" y="2943225"/>
            <a:ext cx="64918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Microsoft</a:t>
            </a:r>
            <a:endParaRPr lang="en-US" sz="1050" dirty="0"/>
          </a:p>
        </p:txBody>
      </p:sp>
      <p:sp>
        <p:nvSpPr>
          <p:cNvPr id="33" name="Text 5"/>
          <p:cNvSpPr/>
          <p:nvPr/>
        </p:nvSpPr>
        <p:spPr>
          <a:xfrm>
            <a:off x="2492871" y="2943225"/>
            <a:ext cx="51613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Google</a:t>
            </a:r>
            <a:endParaRPr lang="en-US" sz="1050" dirty="0"/>
          </a:p>
        </p:txBody>
      </p:sp>
      <p:sp>
        <p:nvSpPr>
          <p:cNvPr id="34" name="Text 6"/>
          <p:cNvSpPr/>
          <p:nvPr/>
        </p:nvSpPr>
        <p:spPr>
          <a:xfrm>
            <a:off x="4240976" y="2943225"/>
            <a:ext cx="409337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Apple</a:t>
            </a:r>
            <a:endParaRPr lang="en-US" sz="1050" dirty="0"/>
          </a:p>
        </p:txBody>
      </p:sp>
      <p:sp>
        <p:nvSpPr>
          <p:cNvPr id="35" name="Text 7"/>
          <p:cNvSpPr/>
          <p:nvPr/>
        </p:nvSpPr>
        <p:spPr>
          <a:xfrm>
            <a:off x="838200" y="3971925"/>
            <a:ext cx="42353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Passkey Adoption</a:t>
            </a:r>
            <a:endParaRPr lang="en-US" sz="1500" dirty="0"/>
          </a:p>
        </p:txBody>
      </p:sp>
      <p:sp>
        <p:nvSpPr>
          <p:cNvPr id="36" name="Text 8"/>
          <p:cNvSpPr/>
          <p:nvPr/>
        </p:nvSpPr>
        <p:spPr>
          <a:xfrm>
            <a:off x="2212464" y="4362450"/>
            <a:ext cx="877074" cy="314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4ADE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550%</a:t>
            </a:r>
            <a:endParaRPr lang="en-US" sz="2250" dirty="0"/>
          </a:p>
        </p:txBody>
      </p:sp>
      <p:sp>
        <p:nvSpPr>
          <p:cNvPr id="37" name="Text 9"/>
          <p:cNvSpPr/>
          <p:nvPr/>
        </p:nvSpPr>
        <p:spPr>
          <a:xfrm>
            <a:off x="109865" y="4695825"/>
            <a:ext cx="508242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Increase in daily passkey creation (Bitwarden, 2024)</a:t>
            </a:r>
            <a:endParaRPr lang="en-US" sz="1200" dirty="0"/>
          </a:p>
        </p:txBody>
      </p:sp>
      <p:sp>
        <p:nvSpPr>
          <p:cNvPr id="38" name="Text 10"/>
          <p:cNvSpPr/>
          <p:nvPr/>
        </p:nvSpPr>
        <p:spPr>
          <a:xfrm>
            <a:off x="533400" y="6334125"/>
            <a:ext cx="5082421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Over a million new passkeys generated in Q4 2024 alone</a:t>
            </a:r>
            <a:endParaRPr lang="en-US" sz="1050" dirty="0"/>
          </a:p>
        </p:txBody>
      </p:sp>
      <p:sp>
        <p:nvSpPr>
          <p:cNvPr id="39" name="Text 11"/>
          <p:cNvSpPr/>
          <p:nvPr/>
        </p:nvSpPr>
        <p:spPr>
          <a:xfrm>
            <a:off x="5759351" y="1333500"/>
            <a:ext cx="620404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Passkey Approaches</a:t>
            </a:r>
            <a:endParaRPr lang="en-US" sz="1500" dirty="0"/>
          </a:p>
        </p:txBody>
      </p:sp>
      <p:sp>
        <p:nvSpPr>
          <p:cNvPr id="40" name="Text 12"/>
          <p:cNvSpPr/>
          <p:nvPr/>
        </p:nvSpPr>
        <p:spPr>
          <a:xfrm>
            <a:off x="5645051" y="1943100"/>
            <a:ext cx="276516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F8717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Device-bound Passkeys</a:t>
            </a:r>
            <a:endParaRPr lang="en-US" sz="1350" dirty="0"/>
          </a:p>
        </p:txBody>
      </p:sp>
      <p:sp>
        <p:nvSpPr>
          <p:cNvPr id="41" name="Text 13"/>
          <p:cNvSpPr/>
          <p:nvPr/>
        </p:nvSpPr>
        <p:spPr>
          <a:xfrm>
            <a:off x="5645051" y="2286000"/>
            <a:ext cx="276516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Stored on a single physical device</a:t>
            </a:r>
            <a:endParaRPr lang="en-US" sz="1200" dirty="0"/>
          </a:p>
        </p:txBody>
      </p:sp>
      <p:sp>
        <p:nvSpPr>
          <p:cNvPr id="42" name="Text 14"/>
          <p:cNvSpPr/>
          <p:nvPr/>
        </p:nvSpPr>
        <p:spPr>
          <a:xfrm>
            <a:off x="5854601" y="2628900"/>
            <a:ext cx="279722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More secure</a:t>
            </a:r>
            <a:endParaRPr lang="en-US" sz="1050" dirty="0"/>
          </a:p>
        </p:txBody>
      </p:sp>
      <p:sp>
        <p:nvSpPr>
          <p:cNvPr id="43" name="Text 15"/>
          <p:cNvSpPr/>
          <p:nvPr/>
        </p:nvSpPr>
        <p:spPr>
          <a:xfrm>
            <a:off x="5835551" y="2819400"/>
            <a:ext cx="335667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Key never leaves device</a:t>
            </a:r>
            <a:endParaRPr lang="en-US" sz="1050" dirty="0"/>
          </a:p>
        </p:txBody>
      </p:sp>
      <p:sp>
        <p:nvSpPr>
          <p:cNvPr id="44" name="Text 16"/>
          <p:cNvSpPr/>
          <p:nvPr/>
        </p:nvSpPr>
        <p:spPr>
          <a:xfrm>
            <a:off x="8804225" y="2628900"/>
            <a:ext cx="34938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Local authentication</a:t>
            </a:r>
            <a:endParaRPr lang="en-US" sz="1050" dirty="0"/>
          </a:p>
        </p:txBody>
      </p:sp>
      <p:sp>
        <p:nvSpPr>
          <p:cNvPr id="45" name="Text 17"/>
          <p:cNvSpPr/>
          <p:nvPr/>
        </p:nvSpPr>
        <p:spPr>
          <a:xfrm>
            <a:off x="8766125" y="2819400"/>
            <a:ext cx="291152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Biometrics or PIN</a:t>
            </a:r>
            <a:endParaRPr lang="en-US" sz="1050" dirty="0"/>
          </a:p>
        </p:txBody>
      </p:sp>
      <p:sp>
        <p:nvSpPr>
          <p:cNvPr id="46" name="Text 18"/>
          <p:cNvSpPr/>
          <p:nvPr/>
        </p:nvSpPr>
        <p:spPr>
          <a:xfrm>
            <a:off x="5645051" y="3581400"/>
            <a:ext cx="236851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Synced Passkeys</a:t>
            </a:r>
            <a:endParaRPr lang="en-US" sz="1350" dirty="0"/>
          </a:p>
        </p:txBody>
      </p:sp>
      <p:sp>
        <p:nvSpPr>
          <p:cNvPr id="47" name="Text 19"/>
          <p:cNvSpPr/>
          <p:nvPr/>
        </p:nvSpPr>
        <p:spPr>
          <a:xfrm>
            <a:off x="5645051" y="3924300"/>
            <a:ext cx="23685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Synchronized across devices</a:t>
            </a:r>
            <a:endParaRPr lang="en-US" sz="1200" dirty="0"/>
          </a:p>
        </p:txBody>
      </p:sp>
      <p:sp>
        <p:nvSpPr>
          <p:cNvPr id="48" name="Text 20"/>
          <p:cNvSpPr/>
          <p:nvPr/>
        </p:nvSpPr>
        <p:spPr>
          <a:xfrm>
            <a:off x="5854601" y="4267200"/>
            <a:ext cx="335667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Multi-device access</a:t>
            </a:r>
            <a:endParaRPr lang="en-US" sz="1050" dirty="0"/>
          </a:p>
        </p:txBody>
      </p:sp>
      <p:sp>
        <p:nvSpPr>
          <p:cNvPr id="49" name="Text 21"/>
          <p:cNvSpPr/>
          <p:nvPr/>
        </p:nvSpPr>
        <p:spPr>
          <a:xfrm>
            <a:off x="5854601" y="4457700"/>
            <a:ext cx="335667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Portable across ecosystem</a:t>
            </a:r>
            <a:endParaRPr lang="en-US" sz="1050" dirty="0"/>
          </a:p>
        </p:txBody>
      </p:sp>
      <p:sp>
        <p:nvSpPr>
          <p:cNvPr id="50" name="Text 22"/>
          <p:cNvSpPr/>
          <p:nvPr/>
        </p:nvSpPr>
        <p:spPr>
          <a:xfrm>
            <a:off x="8766125" y="4267200"/>
            <a:ext cx="291152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Balance security</a:t>
            </a:r>
            <a:endParaRPr lang="en-US" sz="1050" dirty="0"/>
          </a:p>
        </p:txBody>
      </p:sp>
      <p:sp>
        <p:nvSpPr>
          <p:cNvPr id="51" name="Text 23"/>
          <p:cNvSpPr/>
          <p:nvPr/>
        </p:nvSpPr>
        <p:spPr>
          <a:xfrm>
            <a:off x="8804225" y="4457700"/>
            <a:ext cx="34938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Convenient user experience</a:t>
            </a:r>
            <a:endParaRPr lang="en-US" sz="1050" dirty="0"/>
          </a:p>
        </p:txBody>
      </p:sp>
      <p:sp>
        <p:nvSpPr>
          <p:cNvPr id="52" name="Text 24"/>
          <p:cNvSpPr/>
          <p:nvPr/>
        </p:nvSpPr>
        <p:spPr>
          <a:xfrm>
            <a:off x="4834146" y="4991100"/>
            <a:ext cx="744485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200" i="1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"Passwordless authentication represents the future of secure and user-friendly access"</a:t>
            </a:r>
            <a:endParaRPr lang="en-US" sz="1200" dirty="0"/>
          </a:p>
        </p:txBody>
      </p:sp>
      <p:sp>
        <p:nvSpPr>
          <p:cNvPr id="53" name="Text 25"/>
          <p:cNvSpPr/>
          <p:nvPr/>
        </p:nvSpPr>
        <p:spPr>
          <a:xfrm>
            <a:off x="11816060" y="6677025"/>
            <a:ext cx="22252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75"/>
              </a:lnSpc>
              <a:buNone/>
            </a:pPr>
            <a:r>
              <a:rPr lang="en-US" sz="1050" dirty="0">
                <a:solidFill>
                  <a:srgbClr val="70809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6/8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8001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794" y="247650"/>
            <a:ext cx="285750" cy="3048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1600200"/>
            <a:ext cx="8686800" cy="381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1866900"/>
            <a:ext cx="5638800" cy="2819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2095500"/>
            <a:ext cx="228600" cy="3048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2590800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3200400"/>
            <a:ext cx="15240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400" y="3810000"/>
            <a:ext cx="15240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8400" y="1866900"/>
            <a:ext cx="5638800" cy="2819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7000" y="2095500"/>
            <a:ext cx="228600" cy="3048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7000" y="2590800"/>
            <a:ext cx="152400" cy="152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77000" y="3429000"/>
            <a:ext cx="19050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7000" y="4038600"/>
            <a:ext cx="114300" cy="152400"/>
          </a:xfrm>
          <a:prstGeom prst="rect">
            <a:avLst/>
          </a:prstGeom>
        </p:spPr>
      </p:pic>
      <p:sp>
        <p:nvSpPr>
          <p:cNvPr id="16" name="Text 0"/>
          <p:cNvSpPr/>
          <p:nvPr/>
        </p:nvSpPr>
        <p:spPr>
          <a:xfrm>
            <a:off x="381000" y="228600"/>
            <a:ext cx="430071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Criticism &amp; Balanced View</a:t>
            </a:r>
            <a:endParaRPr lang="en-US" sz="2250" dirty="0"/>
          </a:p>
        </p:txBody>
      </p:sp>
      <p:sp>
        <p:nvSpPr>
          <p:cNvPr id="17" name="Text 1"/>
          <p:cNvSpPr/>
          <p:nvPr/>
        </p:nvSpPr>
        <p:spPr>
          <a:xfrm>
            <a:off x="9798844" y="266700"/>
            <a:ext cx="24145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Balanced Perspective</a:t>
            </a:r>
            <a:endParaRPr lang="en-US" sz="1500" dirty="0"/>
          </a:p>
        </p:txBody>
      </p:sp>
      <p:sp>
        <p:nvSpPr>
          <p:cNvPr id="18" name="Text 2"/>
          <p:cNvSpPr/>
          <p:nvPr/>
        </p:nvSpPr>
        <p:spPr>
          <a:xfrm>
            <a:off x="-853440" y="1104900"/>
            <a:ext cx="138988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While the 16 billion credential leak presents concerning data, it's important to consider multiple perspectives</a:t>
            </a:r>
            <a:endParaRPr lang="en-US" sz="1500" dirty="0"/>
          </a:p>
        </p:txBody>
      </p:sp>
      <p:sp>
        <p:nvSpPr>
          <p:cNvPr id="19" name="Text 3"/>
          <p:cNvSpPr/>
          <p:nvPr/>
        </p:nvSpPr>
        <p:spPr>
          <a:xfrm>
            <a:off x="914400" y="2114550"/>
            <a:ext cx="97833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Criticism</a:t>
            </a:r>
            <a:endParaRPr lang="en-US" sz="1500" dirty="0"/>
          </a:p>
        </p:txBody>
      </p:sp>
      <p:sp>
        <p:nvSpPr>
          <p:cNvPr id="20" name="Text 4"/>
          <p:cNvSpPr/>
          <p:nvPr/>
        </p:nvSpPr>
        <p:spPr>
          <a:xfrm>
            <a:off x="800100" y="2552700"/>
            <a:ext cx="49149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Inflated Numbers:</a:t>
            </a: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The 16 billion figure may be artificially bloated by inclusion of duplicates and recycled data from older breaches</a:t>
            </a:r>
            <a:endParaRPr lang="en-US" sz="1200" dirty="0"/>
          </a:p>
        </p:txBody>
      </p:sp>
      <p:sp>
        <p:nvSpPr>
          <p:cNvPr id="21" name="Text 5"/>
          <p:cNvSpPr/>
          <p:nvPr/>
        </p:nvSpPr>
        <p:spPr>
          <a:xfrm>
            <a:off x="800100" y="3162300"/>
            <a:ext cx="49149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 New Data:</a:t>
            </a: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 significant portion came from older, previously known breaches rather than representing entirely new compromises</a:t>
            </a:r>
            <a:endParaRPr lang="en-US" sz="1200" dirty="0"/>
          </a:p>
        </p:txBody>
      </p:sp>
      <p:sp>
        <p:nvSpPr>
          <p:cNvPr id="22" name="Text 6"/>
          <p:cNvSpPr/>
          <p:nvPr/>
        </p:nvSpPr>
        <p:spPr>
          <a:xfrm>
            <a:off x="800100" y="3771900"/>
            <a:ext cx="49149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Questionable Attribution:</a:t>
            </a: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The direct connection to Apple, Google, and Facebook may be tenuous, as their systems weren't directly breached</a:t>
            </a:r>
            <a:endParaRPr lang="en-US" sz="1200" dirty="0"/>
          </a:p>
        </p:txBody>
      </p:sp>
      <p:sp>
        <p:nvSpPr>
          <p:cNvPr id="23" name="Text 7"/>
          <p:cNvSpPr/>
          <p:nvPr/>
        </p:nvSpPr>
        <p:spPr>
          <a:xfrm>
            <a:off x="6858000" y="2114550"/>
            <a:ext cx="15968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Balanced View</a:t>
            </a:r>
            <a:endParaRPr lang="en-US" sz="1500" dirty="0"/>
          </a:p>
        </p:txBody>
      </p:sp>
      <p:sp>
        <p:nvSpPr>
          <p:cNvPr id="24" name="Text 8"/>
          <p:cNvSpPr/>
          <p:nvPr/>
        </p:nvSpPr>
        <p:spPr>
          <a:xfrm>
            <a:off x="6743700" y="2552700"/>
            <a:ext cx="49149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Systemic Weaknesses:</a:t>
            </a: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Even with potential overestimation, the incident exposes fundamental vulnerabilities in traditional password-based security models</a:t>
            </a:r>
            <a:endParaRPr lang="en-US" sz="1200" dirty="0"/>
          </a:p>
        </p:txBody>
      </p:sp>
      <p:sp>
        <p:nvSpPr>
          <p:cNvPr id="25" name="Text 9"/>
          <p:cNvSpPr/>
          <p:nvPr/>
        </p:nvSpPr>
        <p:spPr>
          <a:xfrm>
            <a:off x="6781800" y="3390900"/>
            <a:ext cx="48768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Awareness:</a:t>
            </a: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Highlights the urgent need for enhanced user education regarding credential hygiene and password management</a:t>
            </a:r>
            <a:endParaRPr lang="en-US" sz="1200" dirty="0"/>
          </a:p>
        </p:txBody>
      </p:sp>
      <p:sp>
        <p:nvSpPr>
          <p:cNvPr id="26" name="Text 10"/>
          <p:cNvSpPr/>
          <p:nvPr/>
        </p:nvSpPr>
        <p:spPr>
          <a:xfrm>
            <a:off x="6705600" y="4000500"/>
            <a:ext cx="4953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Transparent Reporting:</a:t>
            </a: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Organizations need to adopt more transparent practices when reporting data breaches and their origins</a:t>
            </a:r>
            <a:endParaRPr lang="en-US" sz="1200" dirty="0"/>
          </a:p>
        </p:txBody>
      </p:sp>
      <p:sp>
        <p:nvSpPr>
          <p:cNvPr id="27" name="Text 11"/>
          <p:cNvSpPr/>
          <p:nvPr/>
        </p:nvSpPr>
        <p:spPr>
          <a:xfrm>
            <a:off x="-853440" y="4991100"/>
            <a:ext cx="138988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50" i="1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"Even if the numbers are overstated, the event still reveals serious security flaws in our digital infrastructure"</a:t>
            </a:r>
            <a:endParaRPr lang="en-US" sz="1350" dirty="0"/>
          </a:p>
        </p:txBody>
      </p:sp>
      <p:sp>
        <p:nvSpPr>
          <p:cNvPr id="28" name="Text 12"/>
          <p:cNvSpPr/>
          <p:nvPr/>
        </p:nvSpPr>
        <p:spPr>
          <a:xfrm>
            <a:off x="11816060" y="6467475"/>
            <a:ext cx="22252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75"/>
              </a:lnSpc>
              <a:buNone/>
            </a:pPr>
            <a:r>
              <a:rPr lang="en-US" sz="1050" dirty="0">
                <a:solidFill>
                  <a:srgbClr val="70809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7/8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8001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9420" y="247650"/>
            <a:ext cx="257175" cy="3048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1104900"/>
            <a:ext cx="5676900" cy="14478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" y="1295400"/>
            <a:ext cx="228600" cy="3048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" y="2781300"/>
            <a:ext cx="5676900" cy="1905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0" y="2971800"/>
            <a:ext cx="228600" cy="3048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0300" y="1104900"/>
            <a:ext cx="5676900" cy="19050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0800" y="1295400"/>
            <a:ext cx="285750" cy="3048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0300" y="3162300"/>
            <a:ext cx="5676900" cy="1676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0800" y="3352800"/>
            <a:ext cx="228600" cy="304800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381000" y="228600"/>
            <a:ext cx="156287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Summary</a:t>
            </a:r>
            <a:endParaRPr lang="en-US" sz="2250" dirty="0"/>
          </a:p>
        </p:txBody>
      </p:sp>
      <p:sp>
        <p:nvSpPr>
          <p:cNvPr id="14" name="Text 1"/>
          <p:cNvSpPr/>
          <p:nvPr/>
        </p:nvSpPr>
        <p:spPr>
          <a:xfrm>
            <a:off x="10490895" y="266700"/>
            <a:ext cx="158412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Takeaways</a:t>
            </a:r>
            <a:endParaRPr lang="en-US" sz="1500" dirty="0"/>
          </a:p>
        </p:txBody>
      </p:sp>
      <p:sp>
        <p:nvSpPr>
          <p:cNvPr id="15" name="Text 2"/>
          <p:cNvSpPr/>
          <p:nvPr/>
        </p:nvSpPr>
        <p:spPr>
          <a:xfrm>
            <a:off x="838200" y="1314450"/>
            <a:ext cx="134641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Incident</a:t>
            </a:r>
            <a:endParaRPr lang="en-US" sz="1500" dirty="0"/>
          </a:p>
        </p:txBody>
      </p:sp>
      <p:sp>
        <p:nvSpPr>
          <p:cNvPr id="16" name="Text 3"/>
          <p:cNvSpPr/>
          <p:nvPr/>
        </p:nvSpPr>
        <p:spPr>
          <a:xfrm>
            <a:off x="685800" y="16764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16 billion credentials exposed across 30+ datasets</a:t>
            </a:r>
            <a:endParaRPr lang="en-US" sz="1200" dirty="0"/>
          </a:p>
        </p:txBody>
      </p:sp>
      <p:sp>
        <p:nvSpPr>
          <p:cNvPr id="17" name="Text 4"/>
          <p:cNvSpPr/>
          <p:nvPr/>
        </p:nvSpPr>
        <p:spPr>
          <a:xfrm>
            <a:off x="685800" y="19050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85% from infostealer malware, 15% from older breaches</a:t>
            </a:r>
            <a:endParaRPr lang="en-US" sz="1200" dirty="0"/>
          </a:p>
        </p:txBody>
      </p:sp>
      <p:sp>
        <p:nvSpPr>
          <p:cNvPr id="18" name="Text 5"/>
          <p:cNvSpPr/>
          <p:nvPr/>
        </p:nvSpPr>
        <p:spPr>
          <a:xfrm>
            <a:off x="685800" y="21336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Affects users of major platforms (Apple, Google, Facebook)</a:t>
            </a:r>
            <a:endParaRPr lang="en-US" sz="1200" dirty="0"/>
          </a:p>
        </p:txBody>
      </p:sp>
      <p:sp>
        <p:nvSpPr>
          <p:cNvPr id="19" name="Text 6"/>
          <p:cNvSpPr/>
          <p:nvPr/>
        </p:nvSpPr>
        <p:spPr>
          <a:xfrm>
            <a:off x="838200" y="2990850"/>
            <a:ext cx="18932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Associated Risks</a:t>
            </a:r>
            <a:endParaRPr lang="en-US" sz="1500" dirty="0"/>
          </a:p>
        </p:txBody>
      </p:sp>
      <p:sp>
        <p:nvSpPr>
          <p:cNvPr id="20" name="Text 7"/>
          <p:cNvSpPr/>
          <p:nvPr/>
        </p:nvSpPr>
        <p:spPr>
          <a:xfrm>
            <a:off x="685800" y="33528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Credential stuffing attacks (0.1% can lead to successful logins)</a:t>
            </a:r>
            <a:endParaRPr lang="en-US" sz="1200" dirty="0"/>
          </a:p>
        </p:txBody>
      </p:sp>
      <p:sp>
        <p:nvSpPr>
          <p:cNvPr id="21" name="Text 8"/>
          <p:cNvSpPr/>
          <p:nvPr/>
        </p:nvSpPr>
        <p:spPr>
          <a:xfrm>
            <a:off x="685800" y="35814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Identity theft and fraud using personal information</a:t>
            </a:r>
            <a:endParaRPr lang="en-US" sz="1200" dirty="0"/>
          </a:p>
        </p:txBody>
      </p:sp>
      <p:sp>
        <p:nvSpPr>
          <p:cNvPr id="22" name="Text 9"/>
          <p:cNvSpPr/>
          <p:nvPr/>
        </p:nvSpPr>
        <p:spPr>
          <a:xfrm>
            <a:off x="685800" y="38100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Targeted phishing campaigns with personalized lures</a:t>
            </a:r>
            <a:endParaRPr lang="en-US" sz="1200" dirty="0"/>
          </a:p>
        </p:txBody>
      </p:sp>
      <p:sp>
        <p:nvSpPr>
          <p:cNvPr id="23" name="Text 10"/>
          <p:cNvSpPr/>
          <p:nvPr/>
        </p:nvSpPr>
        <p:spPr>
          <a:xfrm>
            <a:off x="685800" y="40386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Operational costs for investigations and compliance</a:t>
            </a:r>
            <a:endParaRPr lang="en-US" sz="1200" dirty="0"/>
          </a:p>
        </p:txBody>
      </p:sp>
      <p:sp>
        <p:nvSpPr>
          <p:cNvPr id="24" name="Text 11"/>
          <p:cNvSpPr/>
          <p:nvPr/>
        </p:nvSpPr>
        <p:spPr>
          <a:xfrm>
            <a:off x="685800" y="42672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Loss of user trust and brand damage</a:t>
            </a:r>
            <a:endParaRPr lang="en-US" sz="1200" dirty="0"/>
          </a:p>
        </p:txBody>
      </p:sp>
      <p:sp>
        <p:nvSpPr>
          <p:cNvPr id="25" name="Text 12"/>
          <p:cNvSpPr/>
          <p:nvPr/>
        </p:nvSpPr>
        <p:spPr>
          <a:xfrm>
            <a:off x="6800850" y="1314450"/>
            <a:ext cx="27448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Developer Best Practices</a:t>
            </a:r>
            <a:endParaRPr lang="en-US" sz="1500" dirty="0"/>
          </a:p>
        </p:txBody>
      </p:sp>
      <p:sp>
        <p:nvSpPr>
          <p:cNvPr id="26" name="Text 13"/>
          <p:cNvSpPr/>
          <p:nvPr/>
        </p:nvSpPr>
        <p:spPr>
          <a:xfrm>
            <a:off x="6591300" y="16764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 strong hashing (bcrypt, Argon2) with salts</a:t>
            </a:r>
            <a:endParaRPr lang="en-US" sz="1200" dirty="0"/>
          </a:p>
        </p:txBody>
      </p:sp>
      <p:sp>
        <p:nvSpPr>
          <p:cNvPr id="27" name="Text 14"/>
          <p:cNvSpPr/>
          <p:nvPr/>
        </p:nvSpPr>
        <p:spPr>
          <a:xfrm>
            <a:off x="6591300" y="19050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Enforce multi-factor authentication (MFA)</a:t>
            </a:r>
            <a:endParaRPr lang="en-US" sz="1200" dirty="0"/>
          </a:p>
        </p:txBody>
      </p:sp>
      <p:sp>
        <p:nvSpPr>
          <p:cNvPr id="28" name="Text 15"/>
          <p:cNvSpPr/>
          <p:nvPr/>
        </p:nvSpPr>
        <p:spPr>
          <a:xfrm>
            <a:off x="6591300" y="21336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Integrate breach-detection APIs</a:t>
            </a:r>
            <a:endParaRPr lang="en-US" sz="1200" dirty="0"/>
          </a:p>
        </p:txBody>
      </p:sp>
      <p:sp>
        <p:nvSpPr>
          <p:cNvPr id="29" name="Text 16"/>
          <p:cNvSpPr/>
          <p:nvPr/>
        </p:nvSpPr>
        <p:spPr>
          <a:xfrm>
            <a:off x="6591300" y="23622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Apply secure coding practices (validation, encryption)</a:t>
            </a:r>
            <a:endParaRPr lang="en-US" sz="1200" dirty="0"/>
          </a:p>
        </p:txBody>
      </p:sp>
      <p:sp>
        <p:nvSpPr>
          <p:cNvPr id="30" name="Text 17"/>
          <p:cNvSpPr/>
          <p:nvPr/>
        </p:nvSpPr>
        <p:spPr>
          <a:xfrm>
            <a:off x="6591300" y="25908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Educate users through clear design</a:t>
            </a:r>
            <a:endParaRPr lang="en-US" sz="1200" dirty="0"/>
          </a:p>
        </p:txBody>
      </p:sp>
      <p:sp>
        <p:nvSpPr>
          <p:cNvPr id="31" name="Text 18"/>
          <p:cNvSpPr/>
          <p:nvPr/>
        </p:nvSpPr>
        <p:spPr>
          <a:xfrm>
            <a:off x="6743700" y="3371850"/>
            <a:ext cx="26456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of Authentication</a:t>
            </a:r>
            <a:endParaRPr lang="en-US" sz="1500" dirty="0"/>
          </a:p>
        </p:txBody>
      </p:sp>
      <p:sp>
        <p:nvSpPr>
          <p:cNvPr id="32" name="Text 19"/>
          <p:cNvSpPr/>
          <p:nvPr/>
        </p:nvSpPr>
        <p:spPr>
          <a:xfrm>
            <a:off x="6591300" y="37338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Shift toward passwordless authentication</a:t>
            </a:r>
            <a:endParaRPr lang="en-US" sz="1200" dirty="0"/>
          </a:p>
        </p:txBody>
      </p:sp>
      <p:sp>
        <p:nvSpPr>
          <p:cNvPr id="33" name="Text 20"/>
          <p:cNvSpPr/>
          <p:nvPr/>
        </p:nvSpPr>
        <p:spPr>
          <a:xfrm>
            <a:off x="6591300" y="39624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550% increase in passkey creation reported</a:t>
            </a:r>
            <a:endParaRPr lang="en-US" sz="1200" dirty="0"/>
          </a:p>
        </p:txBody>
      </p:sp>
      <p:sp>
        <p:nvSpPr>
          <p:cNvPr id="34" name="Text 21"/>
          <p:cNvSpPr/>
          <p:nvPr/>
        </p:nvSpPr>
        <p:spPr>
          <a:xfrm>
            <a:off x="6591300" y="41910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main passkey types: device-bound and synced</a:t>
            </a:r>
            <a:endParaRPr lang="en-US" sz="1200" dirty="0"/>
          </a:p>
        </p:txBody>
      </p:sp>
      <p:sp>
        <p:nvSpPr>
          <p:cNvPr id="35" name="Text 22"/>
          <p:cNvSpPr/>
          <p:nvPr/>
        </p:nvSpPr>
        <p:spPr>
          <a:xfrm>
            <a:off x="6591300" y="44196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Balance of security and convenience</a:t>
            </a:r>
            <a:endParaRPr lang="en-US" sz="1200" dirty="0"/>
          </a:p>
        </p:txBody>
      </p:sp>
      <p:sp>
        <p:nvSpPr>
          <p:cNvPr id="36" name="Text 23"/>
          <p:cNvSpPr/>
          <p:nvPr/>
        </p:nvSpPr>
        <p:spPr>
          <a:xfrm>
            <a:off x="-853440" y="5067300"/>
            <a:ext cx="138988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50" i="1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"The road to secure authentication lies in combining technical innovation with user-centered design."</a:t>
            </a:r>
            <a:endParaRPr lang="en-US" sz="1350" dirty="0"/>
          </a:p>
        </p:txBody>
      </p:sp>
      <p:sp>
        <p:nvSpPr>
          <p:cNvPr id="37" name="Text 24"/>
          <p:cNvSpPr/>
          <p:nvPr/>
        </p:nvSpPr>
        <p:spPr>
          <a:xfrm>
            <a:off x="11816060" y="6467475"/>
            <a:ext cx="22252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75"/>
              </a:lnSpc>
              <a:buNone/>
            </a:pPr>
            <a:r>
              <a:rPr lang="en-US" sz="1050" dirty="0">
                <a:solidFill>
                  <a:srgbClr val="70809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8/8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933</Words>
  <Application>Microsoft Office PowerPoint</Application>
  <PresentationFormat>ワイド画面</PresentationFormat>
  <Paragraphs>136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ui-monospace</vt:lpstr>
      <vt:lpstr>ui-sans-serif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Taishi Yamashita</cp:lastModifiedBy>
  <cp:revision>2</cp:revision>
  <dcterms:created xsi:type="dcterms:W3CDTF">2025-10-13T17:34:12Z</dcterms:created>
  <dcterms:modified xsi:type="dcterms:W3CDTF">2025-10-13T18:58:03Z</dcterms:modified>
</cp:coreProperties>
</file>