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80" r:id="rId9"/>
    <p:sldId id="262" r:id="rId10"/>
    <p:sldId id="271" r:id="rId11"/>
    <p:sldId id="263" r:id="rId12"/>
    <p:sldId id="278" r:id="rId13"/>
    <p:sldId id="272" r:id="rId14"/>
    <p:sldId id="264" r:id="rId15"/>
    <p:sldId id="265" r:id="rId16"/>
    <p:sldId id="266" r:id="rId17"/>
    <p:sldId id="267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2"/>
    <p:restoredTop sz="94659"/>
  </p:normalViewPr>
  <p:slideViewPr>
    <p:cSldViewPr snapToGrid="0">
      <p:cViewPr varScale="1">
        <p:scale>
          <a:sx n="87" d="100"/>
          <a:sy n="87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3:53:45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24575,'16'0'0,"-4"0"0,22 0 0,-19 0 0,20 0 0,-6 0 0,1 0 0,4 0 0,-15 0 0,-3 0 0,-5 0 0,-1 0 0,1 0 0,7 0 0,2 0 0,7 0 0,9 0 0,3 0 0,9 0 0,1 0 0,-1 0 0,0 0 0,-9 0 0,-10 0 0,-4 0 0,-12 0 0,5 0 0,-7 0 0,-1 0 0,0 0 0,8 0 0,2 0 0,7 0 0,-1 0 0,1 0 0,0 0 0,0 0 0,-7 0 0,-2 0 0,-7 0 0,0 0 0,-1 0 0,0 0 0,0 0 0,0 0 0,7 0 0,2 0 0,1 0 0,5 0 0,-5 0 0,0 0 0,-2 0 0,-3 5 0,-3-4 0,-1 4 0,-6-5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3:53:47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24575,'26'0'0,"16"0"0,0 0 0,28 0 0,-17 0 0,10 0-6784,9 0 6784,-9 0-335,0 0 335,-3 0 0,-21 0 0,7 0 0,-17 0 0,0 0 6618,-4 0-6618,-5 0 501,7 0-501,0 0 0,0 0 0,9 0 0,3 0 0,9 0 0,-9 0 0,7 0 0,-7 0 0,0 0 0,-10 0 0,-4 0 0,-12 0 0,5 0 0,-8 0 0,0 0 0,0 0 0,-5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3:53:49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FF21-657C-E933-27ED-AB79CC18B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3B85E-2BC0-DDFF-52E0-E6E27548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CA82F-AB53-09A7-B109-821ADA87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20288-C307-7D73-C46F-7DF2F089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B34F2-A4BF-4808-6282-D01046C6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117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BC5D-A208-0EFE-E416-1F781699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D5912-851D-FCDC-3AAE-6B454BB79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91D0A-4DE3-1A1B-56AD-526B1202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898D0-416B-DC96-5D42-D81E80DA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BA2E4-CD25-B090-AA5D-9F46682F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160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11DF01-CE42-3283-9C3A-3D6B44C60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A67D8-A7FC-32FA-8DAD-2B9252345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6BA94-B1B6-A3F2-CD71-8E245D9E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D4C75-B21A-7F97-5AFC-A84AB7EA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B7E49-7A78-547C-8F65-32754BD2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216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72FFE-F247-EF04-8086-53870A25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20707-0B4E-E27F-0832-4B580E87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72D1F-CBE9-3D89-49D0-BCFBBD4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7156D-529E-18EB-A0DC-B3BF4558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1207A-199D-D718-A854-959F2F34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49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CFA7B-B3CA-99F1-BB8D-B10DBF25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79EEB-86BF-74AB-B9C9-1AAD0904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11CA2-593E-6456-8006-80C02B06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34BD6-2B3A-2DB0-FDCD-B934923A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7498B-6269-BB96-15EB-1A12B93B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05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ABD26-1809-98A7-2FB7-0BF8E3F6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4C919-4B21-A633-3673-8C92A428E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E79A0-F46C-E118-95F4-4B44FDAFB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5A177-97F0-C56D-42DF-5996BB9D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D6B62-5CEC-DEC3-8CF3-BD8BDD2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82A59-5C8E-5930-9D73-574099EF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28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62D1E-1021-A2A6-FED3-D998D969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18F4E-43FE-3628-463A-9CDA7A2B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A1FACB-47BE-E327-401C-3228EBD6D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54814D-30AB-1D03-F6BE-945A88DD2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D234B3-1EAC-D7EC-01DA-6E92F3A7F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69E66A-2F1D-40D8-993E-00B7CAB1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9A7908-8D3E-2A46-404A-C85254AA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A1407E-6049-0FC8-2F8D-49F6AA57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9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047CE-BD0D-6B7F-11A7-CDCE2854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376D69-F33E-78B0-5C44-04F07B69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7224F-DF4A-36C5-364A-3E7C7C66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77030D-0A4A-E979-C1E8-2F02A3C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2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55B2A9-8A96-8F81-2C42-354B78AF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CE10D-F86D-AA14-A576-5044D4DC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D2008-18D7-2A56-ACAA-7BC00354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250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2438A-5A14-5501-ABEF-26BBC460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55CF9-9A61-1CAB-26C3-E4286734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D207C-EDE7-2765-847C-7D7A3F81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8AAD2-EB2A-26B6-89D7-2D89B71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B489E-7495-B760-AF3E-3CF4F72D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552CB-646E-347A-E835-F6B48278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090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1F925-D822-BA3F-BFDE-5E9239FD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7E1D1D-2674-3DE8-0671-26C446988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FACF9-99EE-1E10-8BDC-A42F57B7F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45C12-37A9-E4C3-5B3F-7EFFF0A0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49011-B3EA-A4AC-1C2F-518C3765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C6E16-16D7-0969-6BE6-32D8EB87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143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CF3BB1-DC42-F1FC-5562-CE0E3D40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AFE13-E42F-E85F-E449-AEA84C32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67734-2CB6-1F9D-4376-9EF16E3BA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EF361-C800-9240-868B-1F1BA58164F1}" type="datetimeFigureOut">
              <a:rPr kumimoji="1" lang="ko-KR" altLang="en-US" smtClean="0"/>
              <a:t>2024. 11. 9.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A154A-99D2-AF6B-ECC8-08230B855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EB34D-A73C-42EC-7558-14059FE7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BD037-2357-6C47-87AC-9F430EBD6E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722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0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FF5FA-0938-C7E9-87F6-B196683D4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멀티스레드와</a:t>
            </a:r>
            <a:r>
              <a:rPr kumimoji="1" lang="ko-KR" altLang="en-US" dirty="0"/>
              <a:t> 동시성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411C3D-D56D-8342-E88E-6051AE241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274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7A634-6AD3-B0FB-A6F4-B5A5F30E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Start()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9ABB9A-6CAB-36B8-EE04-9F0E1162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69" y="1322260"/>
            <a:ext cx="5373831" cy="4928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1EE07-4D8A-B601-0B80-F74177EAFABC}"/>
              </a:ext>
            </a:extLst>
          </p:cNvPr>
          <p:cNvSpPr txBox="1"/>
          <p:nvPr/>
        </p:nvSpPr>
        <p:spPr>
          <a:xfrm>
            <a:off x="6849933" y="2586121"/>
            <a:ext cx="33746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쓰레드가 실행 가능한지 검사함</a:t>
            </a:r>
            <a:endParaRPr lang="en-US" altLang="ko-KR" b="0" i="0" dirty="0">
              <a:effectLst/>
              <a:latin typeface="applesdgothicneo-ultralight" panose="02000300000000000000" pitchFamily="2" charset="-127"/>
              <a:ea typeface="applesdgothicneo-ultralight" panose="02000300000000000000" pitchFamily="2" charset="-127"/>
            </a:endParaRPr>
          </a:p>
          <a:p>
            <a:r>
              <a:rPr lang="ko-KR" altLang="en-US" b="0" i="0" dirty="0"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실행 가능</a:t>
            </a:r>
            <a:r>
              <a:rPr lang="en-US" altLang="ko-KR" b="0" i="0" dirty="0"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(0</a:t>
            </a:r>
            <a:r>
              <a:rPr lang="ko-KR" altLang="en-US" dirty="0"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인 상태</a:t>
            </a:r>
            <a:r>
              <a:rPr lang="en-US" altLang="ko-KR" dirty="0"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)</a:t>
            </a:r>
          </a:p>
          <a:p>
            <a:endParaRPr lang="ko-KR" altLang="en-US" b="0" i="0" dirty="0">
              <a:effectLst/>
              <a:latin typeface="applesdgothicneo-ultralight" panose="02000300000000000000" pitchFamily="2" charset="-127"/>
              <a:ea typeface="applesdgothicneo-ultralight" panose="02000300000000000000" pitchFamily="2" charset="-127"/>
            </a:endParaRPr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lang="ko-KR" altLang="en-US" b="0" i="0" dirty="0"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쓰레드를 쓰레드 그룹에 추가함</a:t>
            </a:r>
            <a:endParaRPr lang="en-US" altLang="ko-KR" b="0" i="0" dirty="0">
              <a:effectLst/>
              <a:latin typeface="applesdgothicneo-ultralight" panose="02000300000000000000" pitchFamily="2" charset="-127"/>
              <a:ea typeface="applesdgothicneo-ultralight" panose="02000300000000000000" pitchFamily="2" charset="-127"/>
            </a:endParaRPr>
          </a:p>
          <a:p>
            <a:endParaRPr lang="ko-KR" altLang="en-US" b="0" i="0" dirty="0">
              <a:effectLst/>
              <a:latin typeface="applesdgothicneo-ultralight" panose="02000300000000000000" pitchFamily="2" charset="-127"/>
              <a:ea typeface="applesdgothicneo-ultralight" panose="02000300000000000000" pitchFamily="2" charset="-127"/>
            </a:endParaRPr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lang="ko-KR" altLang="en-US" b="0" i="0" dirty="0"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쓰레드를 </a:t>
            </a:r>
            <a:r>
              <a:rPr lang="es-419" altLang="ko-KR" b="0" i="0" dirty="0"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JVM</a:t>
            </a:r>
            <a:r>
              <a:rPr lang="ko-KR" altLang="en-US" b="0" i="0" dirty="0"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이 실행시킴</a:t>
            </a:r>
          </a:p>
          <a:p>
            <a:endParaRPr kumimoji="1"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EBCD5B-EA39-4D8B-7ACE-935D5B89F2C6}"/>
              </a:ext>
            </a:extLst>
          </p:cNvPr>
          <p:cNvCxnSpPr>
            <a:cxnSpLocks/>
          </p:cNvCxnSpPr>
          <p:nvPr/>
        </p:nvCxnSpPr>
        <p:spPr>
          <a:xfrm flipH="1" flipV="1">
            <a:off x="4085863" y="2002420"/>
            <a:ext cx="2764070" cy="907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22959-C726-E750-05C2-935404631ABE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928395" y="2586121"/>
            <a:ext cx="3921538" cy="1015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6595F3-6CB6-B924-E65D-EB5B3D4B038D}"/>
              </a:ext>
            </a:extLst>
          </p:cNvPr>
          <p:cNvCxnSpPr>
            <a:cxnSpLocks/>
          </p:cNvCxnSpPr>
          <p:nvPr/>
        </p:nvCxnSpPr>
        <p:spPr>
          <a:xfrm flipH="1" flipV="1">
            <a:off x="3287210" y="3429000"/>
            <a:ext cx="3562723" cy="713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5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4AAC3-7F0B-5F75-3CE2-FEB64F3E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004" y="2358061"/>
            <a:ext cx="4594185" cy="2375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500" dirty="0"/>
              <a:t>1.</a:t>
            </a:r>
            <a:r>
              <a:rPr kumimoji="1" lang="ko-KR" altLang="en-US" sz="1500" dirty="0"/>
              <a:t>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자바를 처음 실행하면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main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스레드가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main()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메서드를 호출하면서 시작</a:t>
            </a:r>
            <a:endParaRPr lang="ko-KR" altLang="en-US" sz="1500" dirty="0">
              <a:effectLst/>
            </a:endParaRPr>
          </a:p>
          <a:p>
            <a:pPr marL="0" indent="0">
              <a:buNone/>
            </a:pPr>
            <a:r>
              <a:rPr kumimoji="1" lang="en-US" altLang="ko-KR" sz="1500" dirty="0"/>
              <a:t>2.</a:t>
            </a:r>
            <a:r>
              <a:rPr kumimoji="1" lang="ko-KR" altLang="en-US" sz="1500" dirty="0"/>
              <a:t> 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main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스레드는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HelloThread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인스턴스에 있는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run()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이라는 메서드를 호출 </a:t>
            </a:r>
            <a:endParaRPr lang="ko-KR" altLang="en-US" sz="1500" dirty="0">
              <a:effectLst/>
            </a:endParaRPr>
          </a:p>
          <a:p>
            <a:pPr marL="0" indent="0">
              <a:buNone/>
            </a:pPr>
            <a:r>
              <a:rPr kumimoji="1" lang="en-US" altLang="ko-KR" sz="1500" dirty="0"/>
              <a:t>3.</a:t>
            </a:r>
            <a:r>
              <a:rPr kumimoji="1" lang="ko-KR" altLang="en-US" sz="1500" dirty="0"/>
              <a:t> 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main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스레드가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run()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메서드를 실행했기 때문에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main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스레드가 사용하는 </a:t>
            </a:r>
            <a:r>
              <a:rPr lang="ko-KR" altLang="en-US" sz="150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스택위에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run()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스택 프레임이 올라간다</a:t>
            </a:r>
            <a:r>
              <a:rPr lang="en-US" altLang="ko-KR" sz="1500" dirty="0">
                <a:effectLst/>
                <a:latin typeface="BearSansUI"/>
              </a:rPr>
              <a:t>. </a:t>
            </a:r>
            <a:endParaRPr lang="ko-KR" altLang="en-US" sz="1500" dirty="0">
              <a:effectLst/>
            </a:endParaRPr>
          </a:p>
          <a:p>
            <a:pPr marL="0" indent="0">
              <a:buNone/>
            </a:pPr>
            <a:r>
              <a:rPr kumimoji="1" lang="en-US" altLang="ko-KR" sz="1500" dirty="0"/>
              <a:t>4.</a:t>
            </a:r>
            <a:r>
              <a:rPr kumimoji="1" lang="ko-KR" altLang="en-US" sz="1500" dirty="0"/>
              <a:t> </a:t>
            </a:r>
            <a:r>
              <a:rPr lang="es-419" altLang="ko-KR" sz="1500" dirty="0">
                <a:effectLst/>
                <a:latin typeface="RobotoMono"/>
              </a:rPr>
              <a:t>main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스레드에서 모든 것을 처리한 것 </a:t>
            </a:r>
            <a:endParaRPr lang="ko-KR" altLang="en-US" sz="1500" dirty="0">
              <a:effectLst/>
            </a:endParaRPr>
          </a:p>
          <a:p>
            <a:pPr marL="0" indent="0">
              <a:buNone/>
            </a:pPr>
            <a:endParaRPr kumimoji="1"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54E483-9E37-5E4B-726C-D0A38D32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15" y="2146078"/>
            <a:ext cx="6270571" cy="3037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EE386-BEE3-6D09-F7C8-9B484638745D}"/>
              </a:ext>
            </a:extLst>
          </p:cNvPr>
          <p:cNvSpPr txBox="1"/>
          <p:nvPr/>
        </p:nvSpPr>
        <p:spPr>
          <a:xfrm>
            <a:off x="639515" y="1690688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상황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스레드에서 </a:t>
            </a:r>
            <a:r>
              <a:rPr kumimoji="1" lang="en-US" altLang="ko-KR" dirty="0"/>
              <a:t>run()</a:t>
            </a:r>
            <a:r>
              <a:rPr kumimoji="1" lang="ko-KR" altLang="en-US" dirty="0"/>
              <a:t> 호출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4DAB423-6F92-77CF-03A1-0D54A872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스레드 직접 만들어보기 </a:t>
            </a:r>
            <a:r>
              <a:rPr kumimoji="1" lang="en-US" altLang="ko-KR" sz="4400" dirty="0"/>
              <a:t>1.</a:t>
            </a:r>
            <a:r>
              <a:rPr kumimoji="1" lang="ko-KR" altLang="en-US" sz="4400" dirty="0"/>
              <a:t> </a:t>
            </a:r>
            <a:r>
              <a:rPr kumimoji="1" lang="en-US" altLang="ko-KR" sz="4400" dirty="0"/>
              <a:t>Thread </a:t>
            </a:r>
            <a:r>
              <a:rPr kumimoji="1" lang="ko-KR" altLang="en-US" sz="4400" dirty="0"/>
              <a:t>상속받기</a:t>
            </a:r>
            <a:br>
              <a:rPr kumimoji="1" lang="ko-KR" altLang="en-US" sz="4400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24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3F55-812A-23EA-111D-D9B0F795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altLang="ko-KR" b="1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Thread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클래스가 제공하는 상태 제어 메소드</a:t>
            </a:r>
            <a:br>
              <a:rPr kumimoji="1" lang="ko-KR" altLang="en-US" dirty="0"/>
            </a:b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1CDB5-BB45-A15F-8AB5-107B3C38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419" altLang="ko-KR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intrerrupt() 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실행 중인 스레드에 인터럽트를 걸어 중지시킨다</a:t>
            </a:r>
            <a:endParaRPr lang="ko-KR" altLang="en-US" sz="15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419" altLang="ko-KR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join() 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주어진 시간이 지나거나 대응하는 스레드가 종료될 때까지 대기시킨다</a:t>
            </a:r>
            <a:endParaRPr lang="ko-KR" altLang="en-US" sz="15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419" altLang="ko-KR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resume() 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중지 상태의 스레드를 실행 대기 상태로 전환시킨다</a:t>
            </a:r>
            <a:endParaRPr lang="ko-KR" altLang="en-US" sz="15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419" altLang="ko-KR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static void sleep() 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주어진 시간 동안 중지한다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5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419" altLang="ko-KR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start() 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스레드를 실행 대기시킨다</a:t>
            </a:r>
            <a:endParaRPr lang="ko-KR" altLang="en-US" sz="15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419" altLang="ko-KR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stop() 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스레드를 종료한다</a:t>
            </a:r>
            <a:endParaRPr lang="ko-KR" altLang="en-US" sz="15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419" altLang="ko-KR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suspend() 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스레드를 중지한다</a:t>
            </a:r>
            <a:endParaRPr lang="ko-KR" altLang="en-US" sz="15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419" altLang="ko-KR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yield() 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우선순위가 동일한 스레드에 실행을 양보한다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5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marL="0" indent="0">
              <a:buNone/>
            </a:pPr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705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0326D-96D2-D7FA-1F9C-12BD4F0A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000" b="1" i="0" dirty="0">
                <a:solidFill>
                  <a:srgbClr val="111111"/>
                </a:solidFill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1. </a:t>
            </a:r>
            <a:r>
              <a:rPr lang="ko-KR" altLang="en-US" sz="3000" b="1" i="0" dirty="0">
                <a:solidFill>
                  <a:srgbClr val="111111"/>
                </a:solidFill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쓰레드가 실행 가능한지 검사함</a:t>
            </a:r>
            <a:br>
              <a:rPr lang="en-US" altLang="ko-KR" sz="3000" b="1" i="0" dirty="0">
                <a:solidFill>
                  <a:srgbClr val="111111"/>
                </a:solidFill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</a:br>
            <a:r>
              <a:rPr lang="en-US" altLang="ko-KR" sz="3000" b="1" i="0" dirty="0">
                <a:solidFill>
                  <a:srgbClr val="111111"/>
                </a:solidFill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2. </a:t>
            </a:r>
            <a:r>
              <a:rPr lang="ko-KR" altLang="en-US" sz="3000" b="1" i="0" dirty="0">
                <a:solidFill>
                  <a:srgbClr val="111111"/>
                </a:solidFill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쓰레드를 쓰레드 그룹에 추가함</a:t>
            </a:r>
            <a:br>
              <a:rPr lang="en-US" altLang="ko-KR" sz="3000" b="1" i="0" dirty="0">
                <a:solidFill>
                  <a:srgbClr val="111111"/>
                </a:solidFill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</a:br>
            <a:r>
              <a:rPr lang="en-US" altLang="ko-KR" sz="3000" b="1" i="0" dirty="0">
                <a:solidFill>
                  <a:srgbClr val="111111"/>
                </a:solidFill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3.</a:t>
            </a:r>
            <a:r>
              <a:rPr lang="ko-KR" altLang="en-US" sz="3000" b="1" i="0" dirty="0">
                <a:solidFill>
                  <a:srgbClr val="111111"/>
                </a:solidFill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 </a:t>
            </a:r>
            <a:r>
              <a:rPr lang="ko-KR" altLang="en-US" sz="3000" b="1" dirty="0">
                <a:solidFill>
                  <a:srgbClr val="111111"/>
                </a:solidFill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쓰레드를 </a:t>
            </a:r>
            <a:r>
              <a:rPr lang="en-US" altLang="ko-KR" sz="3000" b="1" dirty="0">
                <a:solidFill>
                  <a:srgbClr val="111111"/>
                </a:solidFill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JVM</a:t>
            </a:r>
            <a:r>
              <a:rPr lang="ko-KR" altLang="en-US" sz="3000" b="1" dirty="0">
                <a:solidFill>
                  <a:srgbClr val="111111"/>
                </a:solidFill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  <a:t>이 실행시킴</a:t>
            </a:r>
            <a:br>
              <a:rPr lang="ko-KR" altLang="en-US" sz="3000" b="0" i="0" dirty="0">
                <a:solidFill>
                  <a:srgbClr val="111111"/>
                </a:solidFill>
                <a:effectLst/>
                <a:latin typeface="applesdgothicneo-ultralight" panose="02000300000000000000" pitchFamily="2" charset="-127"/>
                <a:ea typeface="applesdgothicneo-ultralight" panose="02000300000000000000" pitchFamily="2" charset="-127"/>
              </a:rPr>
            </a:br>
            <a:endParaRPr kumimoji="1"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B2F09-74D6-4BE3-9BC6-5E4E5BB7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254" y="1438709"/>
            <a:ext cx="3830782" cy="4738254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700" dirty="0"/>
              <a:t>쓰레드는 </a:t>
            </a:r>
            <a:r>
              <a:rPr lang="es-419" altLang="ko-KR" sz="1700" dirty="0"/>
              <a:t>New, Runnable, Waiting, Timed Waiting, Terminated </a:t>
            </a:r>
            <a:r>
              <a:rPr lang="ko-KR" altLang="en-US" sz="1700" dirty="0"/>
              <a:t>총 </a:t>
            </a:r>
            <a:r>
              <a:rPr lang="en-US" altLang="ko-KR" sz="1700" dirty="0"/>
              <a:t>5</a:t>
            </a:r>
            <a:r>
              <a:rPr lang="ko-KR" altLang="en-US" sz="1700" dirty="0"/>
              <a:t>가지 상태 존재</a:t>
            </a: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700" dirty="0"/>
              <a:t>쓰레드 그룹에 해당 쓰레드를 추가하면 쓰레드 그룹에 실행 준비된 쓰레드가 있음을  알려주고</a:t>
            </a:r>
            <a:r>
              <a:rPr lang="en-US" altLang="ko-KR" sz="1700" dirty="0"/>
              <a:t>, </a:t>
            </a:r>
            <a:r>
              <a:rPr lang="ko-KR" altLang="en-US" sz="1700" dirty="0"/>
              <a:t>관련 작업들이 내부적으로 진행된다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3.</a:t>
            </a:r>
            <a:r>
              <a:rPr lang="ko-KR" altLang="en-US" sz="1700" dirty="0"/>
              <a:t> </a:t>
            </a:r>
            <a:r>
              <a:rPr lang="es-419" altLang="ko-KR" sz="1700" dirty="0"/>
              <a:t>start0 </a:t>
            </a:r>
            <a:r>
              <a:rPr lang="ko-KR" altLang="en-US" sz="1700" dirty="0"/>
              <a:t>메소드를</a:t>
            </a:r>
            <a:r>
              <a:rPr lang="ko-KR" altLang="en-US" sz="1700" dirty="0">
                <a:effectLst/>
                <a:latin typeface="-apple-system"/>
              </a:rPr>
              <a:t> 호출하는데</a:t>
            </a:r>
            <a:r>
              <a:rPr lang="en-US" altLang="ko-KR" sz="1700" dirty="0">
                <a:effectLst/>
                <a:latin typeface="-apple-system"/>
              </a:rPr>
              <a:t>, </a:t>
            </a:r>
            <a:r>
              <a:rPr lang="ko-KR" altLang="en-US" sz="1700" dirty="0">
                <a:effectLst/>
                <a:latin typeface="-apple-system"/>
              </a:rPr>
              <a:t>이것은 </a:t>
            </a:r>
            <a:r>
              <a:rPr lang="es-419" altLang="ko-KR" sz="1700" dirty="0">
                <a:effectLst/>
                <a:latin typeface="-apple-system"/>
              </a:rPr>
              <a:t>native </a:t>
            </a:r>
            <a:r>
              <a:rPr lang="ko-KR" altLang="en-US" sz="1700" dirty="0">
                <a:effectLst/>
                <a:latin typeface="-apple-system"/>
              </a:rPr>
              <a:t>메소드로 선언되어 있다</a:t>
            </a:r>
            <a:r>
              <a:rPr lang="en-US" altLang="ko-KR" sz="1700" dirty="0">
                <a:effectLst/>
                <a:latin typeface="-apple-system"/>
              </a:rPr>
              <a:t>. </a:t>
            </a:r>
            <a:r>
              <a:rPr lang="ko-KR" altLang="en-US" sz="1700" dirty="0">
                <a:effectLst/>
                <a:latin typeface="-apple-system"/>
              </a:rPr>
              <a:t>이것은 </a:t>
            </a:r>
            <a:r>
              <a:rPr lang="es-419" altLang="ko-KR" sz="1700" dirty="0">
                <a:effectLst/>
                <a:latin typeface="-apple-system"/>
              </a:rPr>
              <a:t>JVM</a:t>
            </a:r>
            <a:r>
              <a:rPr lang="ko-KR" altLang="en-US" sz="1700" dirty="0" err="1">
                <a:effectLst/>
                <a:latin typeface="-apple-system"/>
              </a:rPr>
              <a:t>에</a:t>
            </a:r>
            <a:r>
              <a:rPr lang="ko-KR" altLang="en-US" sz="1700" dirty="0">
                <a:effectLst/>
                <a:latin typeface="-apple-system"/>
              </a:rPr>
              <a:t> 의해 호출되는데</a:t>
            </a:r>
            <a:r>
              <a:rPr lang="en-US" altLang="ko-KR" sz="1700" dirty="0">
                <a:effectLst/>
                <a:latin typeface="-apple-system"/>
              </a:rPr>
              <a:t>, </a:t>
            </a:r>
            <a:r>
              <a:rPr lang="ko-KR" altLang="en-US" sz="1700" dirty="0">
                <a:effectLst/>
                <a:latin typeface="-apple-system"/>
              </a:rPr>
              <a:t>이것이 내부적으로 </a:t>
            </a:r>
            <a:r>
              <a:rPr lang="es-419" altLang="ko-KR" sz="1700" dirty="0">
                <a:effectLst/>
                <a:latin typeface="-apple-system"/>
              </a:rPr>
              <a:t>run</a:t>
            </a:r>
            <a:r>
              <a:rPr lang="ko-KR" altLang="en-US" sz="1700" dirty="0">
                <a:effectLst/>
                <a:latin typeface="-apple-system"/>
              </a:rPr>
              <a:t>을 호출하는 것이다</a:t>
            </a:r>
            <a:r>
              <a:rPr lang="en-US" altLang="ko-KR" sz="1700" dirty="0">
                <a:effectLst/>
                <a:latin typeface="-apple-system"/>
              </a:rPr>
              <a:t>. </a:t>
            </a:r>
            <a:r>
              <a:rPr lang="ko-KR" altLang="en-US" sz="1700" dirty="0">
                <a:effectLst/>
                <a:latin typeface="-apple-system"/>
              </a:rPr>
              <a:t>그리고 쓰레드의 상태 역시 </a:t>
            </a:r>
            <a:r>
              <a:rPr lang="es-419" altLang="ko-KR" sz="1700" dirty="0">
                <a:effectLst/>
                <a:latin typeface="-apple-system"/>
              </a:rPr>
              <a:t>Runnable</a:t>
            </a:r>
            <a:r>
              <a:rPr lang="ko-KR" altLang="en-US" sz="1700" dirty="0">
                <a:effectLst/>
                <a:latin typeface="-apple-system"/>
              </a:rPr>
              <a:t>로 바뀌게 된다</a:t>
            </a:r>
            <a:r>
              <a:rPr lang="en-US" altLang="ko-KR" sz="1700" dirty="0">
                <a:effectLst/>
                <a:latin typeface="-apple-system"/>
              </a:rPr>
              <a:t>. </a:t>
            </a:r>
            <a:r>
              <a:rPr lang="ko-KR" altLang="en-US" sz="1700" dirty="0">
                <a:effectLst/>
                <a:latin typeface="-apple-system"/>
              </a:rPr>
              <a:t>그래서 </a:t>
            </a:r>
            <a:r>
              <a:rPr lang="es-419" altLang="ko-KR" sz="1700" dirty="0">
                <a:effectLst/>
                <a:latin typeface="-apple-system"/>
              </a:rPr>
              <a:t>start</a:t>
            </a:r>
            <a:r>
              <a:rPr lang="ko-KR" altLang="en-US" sz="1700" dirty="0">
                <a:effectLst/>
                <a:latin typeface="-apple-system"/>
              </a:rPr>
              <a:t>는 여러 번 호출하는 것이 불가능하고 </a:t>
            </a:r>
            <a:r>
              <a:rPr lang="en-US" altLang="ko-KR" sz="1700" dirty="0">
                <a:effectLst/>
                <a:latin typeface="-apple-system"/>
              </a:rPr>
              <a:t>1</a:t>
            </a:r>
            <a:r>
              <a:rPr lang="ko-KR" altLang="en-US" sz="1700" dirty="0">
                <a:effectLst/>
                <a:latin typeface="-apple-system"/>
              </a:rPr>
              <a:t>번만 가능하다</a:t>
            </a:r>
            <a:r>
              <a:rPr lang="en-US" altLang="ko-KR" sz="1700" dirty="0">
                <a:effectLst/>
                <a:latin typeface="-apple-system"/>
              </a:rPr>
              <a:t>.</a:t>
            </a:r>
            <a:endParaRPr kumimoji="1" lang="ko-KR" alt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03CAC5-B527-E352-5A6B-2C8BADEC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5" y="1960563"/>
            <a:ext cx="63500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9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E12F4-5DED-57EA-020A-0259D2A5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데몬 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6DDE8-5665-19FA-9E97-785182D6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스레드는 사용자</a:t>
            </a:r>
            <a:r>
              <a:rPr lang="en-US" altLang="ko-KR" sz="1500" dirty="0">
                <a:effectLst/>
                <a:latin typeface="BearSansUI"/>
              </a:rPr>
              <a:t>(</a:t>
            </a:r>
            <a:r>
              <a:rPr lang="es-419" altLang="ko-KR" sz="1500" dirty="0">
                <a:effectLst/>
                <a:latin typeface="BearSansUI"/>
              </a:rPr>
              <a:t>user)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스레드와 데몬</a:t>
            </a:r>
            <a:r>
              <a:rPr lang="en-US" altLang="ko-KR" sz="1500" dirty="0">
                <a:effectLst/>
                <a:latin typeface="BearSansUI"/>
              </a:rPr>
              <a:t>(</a:t>
            </a:r>
            <a:r>
              <a:rPr lang="es-419" altLang="ko-KR" sz="1500" dirty="0">
                <a:effectLst/>
                <a:latin typeface="BearSansUI"/>
              </a:rPr>
              <a:t>daemon)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 </a:t>
            </a:r>
            <a:r>
              <a:rPr lang="en-US" altLang="ko-KR" sz="1500" dirty="0">
                <a:effectLst/>
                <a:latin typeface="BearSansUI"/>
              </a:rPr>
              <a:t>2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가지 종류로 구분 </a:t>
            </a:r>
            <a:endParaRPr lang="ko-KR" altLang="en-US" sz="1500" dirty="0">
              <a:effectLst/>
            </a:endParaRPr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r>
              <a:rPr lang="ko-KR" altLang="en-US" sz="1500" b="1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사용자 스레드</a:t>
            </a:r>
            <a:r>
              <a:rPr lang="en-US" altLang="ko-KR" sz="1500" b="1" dirty="0">
                <a:effectLst/>
                <a:latin typeface="BearSansUI"/>
              </a:rPr>
              <a:t>(</a:t>
            </a:r>
            <a:r>
              <a:rPr lang="es-419" altLang="ko-KR" sz="1500" b="1" dirty="0">
                <a:effectLst/>
                <a:latin typeface="BearSansUI"/>
              </a:rPr>
              <a:t>non-daemon </a:t>
            </a:r>
            <a:r>
              <a:rPr lang="ko-KR" altLang="en-US" sz="1500" b="1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</a:t>
            </a:r>
            <a:r>
              <a:rPr lang="en-US" altLang="ko-KR" sz="1500" b="1" dirty="0">
                <a:effectLst/>
                <a:latin typeface="BearSansUI"/>
              </a:rPr>
              <a:t>)</a:t>
            </a:r>
            <a:r>
              <a:rPr lang="ko-KR" altLang="en-US" sz="1500" dirty="0">
                <a:solidFill>
                  <a:srgbClr val="D8D8D8"/>
                </a:solidFill>
                <a:effectLst/>
                <a:latin typeface=".SFNS"/>
              </a:rPr>
              <a:t> </a:t>
            </a:r>
            <a:endParaRPr lang="en-US" altLang="ko-KR" sz="1500" dirty="0">
              <a:solidFill>
                <a:srgbClr val="D8D8D8"/>
              </a:solidFill>
              <a:effectLst/>
              <a:latin typeface=".SFNS"/>
            </a:endParaRPr>
          </a:p>
          <a:p>
            <a:pPr marL="0" indent="0">
              <a:buNone/>
            </a:pP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프로그램의 주요 작업을 수행한다</a:t>
            </a:r>
            <a:r>
              <a:rPr lang="en-US" altLang="ko-KR" sz="1500" dirty="0">
                <a:effectLst/>
                <a:latin typeface="BearSansUI"/>
              </a:rPr>
              <a:t>. </a:t>
            </a:r>
            <a:endParaRPr lang="ko-KR" altLang="en-US" sz="1500" dirty="0">
              <a:effectLst/>
            </a:endParaRPr>
          </a:p>
          <a:p>
            <a:pPr marL="0" indent="0">
              <a:buNone/>
            </a:pP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작업이 완료될 때까지 실행된다</a:t>
            </a:r>
            <a:r>
              <a:rPr lang="en-US" altLang="ko-KR" sz="1500" dirty="0">
                <a:effectLst/>
                <a:latin typeface="BearSansUI"/>
              </a:rPr>
              <a:t>.</a:t>
            </a:r>
            <a:br>
              <a:rPr lang="en-US" altLang="ko-KR" sz="1500" dirty="0">
                <a:effectLst/>
                <a:latin typeface="BearSansUI"/>
              </a:rPr>
            </a:b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모든 </a:t>
            </a:r>
            <a:r>
              <a:rPr lang="es-419" altLang="ko-KR" sz="1500" dirty="0">
                <a:effectLst/>
                <a:latin typeface="BearSansUI"/>
              </a:rPr>
              <a:t>user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스레드가 종료되면 </a:t>
            </a:r>
            <a:r>
              <a:rPr lang="es-419" altLang="ko-KR" sz="1500" dirty="0">
                <a:effectLst/>
                <a:latin typeface="BearSansUI"/>
              </a:rPr>
              <a:t>JVM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도 종료된다</a:t>
            </a:r>
            <a:r>
              <a:rPr lang="en-US" altLang="ko-KR" sz="1500" dirty="0">
                <a:effectLst/>
                <a:latin typeface="BearSansUI"/>
              </a:rPr>
              <a:t>. </a:t>
            </a:r>
            <a:endParaRPr lang="ko-KR" altLang="en-US" sz="1500" dirty="0">
              <a:effectLst/>
            </a:endParaRPr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r>
              <a:rPr lang="ko-KR" altLang="en-US" sz="1500" b="1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데몬 스레드</a:t>
            </a:r>
            <a:br>
              <a:rPr lang="ko-KR" altLang="en-US" sz="1500" dirty="0">
                <a:solidFill>
                  <a:srgbClr val="D8D8D8"/>
                </a:solidFill>
                <a:effectLst/>
                <a:latin typeface=".SFNS"/>
              </a:rPr>
            </a:b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백그라운드에서 보조적인 작업을 수행한다</a:t>
            </a:r>
            <a:r>
              <a:rPr lang="en-US" altLang="ko-KR" sz="1500" dirty="0">
                <a:effectLst/>
                <a:latin typeface="BearSansUI"/>
              </a:rPr>
              <a:t>.</a:t>
            </a:r>
            <a:br>
              <a:rPr lang="en-US" altLang="ko-KR" sz="1500" dirty="0">
                <a:effectLst/>
                <a:latin typeface="BearSansUI"/>
              </a:rPr>
            </a:b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모든 </a:t>
            </a:r>
            <a:r>
              <a:rPr lang="es-419" altLang="ko-KR" sz="1500" dirty="0">
                <a:effectLst/>
                <a:latin typeface="BearSansUI"/>
              </a:rPr>
              <a:t>user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스레드가 종료되면 데몬 스레드는 자동으로 종료된다</a:t>
            </a:r>
            <a:r>
              <a:rPr lang="en-US" altLang="ko-KR" sz="1500" dirty="0">
                <a:effectLst/>
                <a:latin typeface="BearSansUI"/>
              </a:rPr>
              <a:t>. </a:t>
            </a:r>
          </a:p>
          <a:p>
            <a:pPr marL="0" indent="0" algn="l">
              <a:buNone/>
            </a:pP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우선순위가 가장 낮다</a:t>
            </a:r>
            <a:endParaRPr lang="ko-KR" altLang="en-US" sz="15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marL="0" indent="0">
              <a:buNone/>
            </a:pPr>
            <a:endParaRPr lang="en-US" altLang="ko-KR" sz="1500" dirty="0">
              <a:effectLst/>
              <a:latin typeface="BearSansUI"/>
            </a:endParaRPr>
          </a:p>
          <a:p>
            <a:pPr marL="0" indent="0">
              <a:buNone/>
            </a:pPr>
            <a:endParaRPr lang="ko-KR" altLang="en-US" sz="1500" dirty="0">
              <a:effectLst/>
            </a:endParaRPr>
          </a:p>
          <a:p>
            <a:pPr marL="0" indent="0">
              <a:buNone/>
            </a:pPr>
            <a:r>
              <a:rPr lang="es-419" altLang="ko-KR" sz="1800" dirty="0">
                <a:effectLst/>
                <a:latin typeface="BearSansUI"/>
              </a:rPr>
              <a:t>JVM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은 데몬 스레드의 실행 완료를 기다리지 않고 종료된다</a:t>
            </a:r>
            <a:r>
              <a:rPr lang="en-US" altLang="ko-KR" sz="1800" dirty="0">
                <a:effectLst/>
                <a:latin typeface="BearSansUI"/>
              </a:rPr>
              <a:t>. 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데몬 스레드가 아닌 모든 스레드가 종료되면</a:t>
            </a:r>
            <a:r>
              <a:rPr lang="en-US" altLang="ko-KR" sz="1800" dirty="0">
                <a:effectLst/>
                <a:latin typeface="BearSansUI"/>
              </a:rPr>
              <a:t>, 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자바 </a:t>
            </a:r>
            <a:r>
              <a:rPr lang="ko-KR" altLang="en-US" sz="180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프로그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램도 종료된다</a:t>
            </a:r>
            <a:r>
              <a:rPr lang="en-US" altLang="ko-KR" sz="1800" dirty="0">
                <a:effectLst/>
                <a:latin typeface="BearSansUI"/>
              </a:rPr>
              <a:t>. </a:t>
            </a:r>
            <a:endParaRPr lang="ko-KR" altLang="en-US" sz="1100" dirty="0">
              <a:effectLst/>
            </a:endParaRPr>
          </a:p>
          <a:p>
            <a:pPr marL="0" indent="0">
              <a:buNone/>
            </a:pPr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8268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06CE5CE4-4090-533C-A120-D60E69FFF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339"/>
            <a:ext cx="5881255" cy="168035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54232E4-6C7A-B05B-9858-C03CAADE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0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스레드 직접 만들어보기 </a:t>
            </a:r>
            <a:r>
              <a:rPr kumimoji="1" lang="en-US" altLang="ko-KR" sz="4400" dirty="0"/>
              <a:t>2.</a:t>
            </a:r>
            <a:r>
              <a:rPr kumimoji="1" lang="ko-KR" altLang="en-US" sz="4400" dirty="0"/>
              <a:t> </a:t>
            </a:r>
            <a:r>
              <a:rPr kumimoji="1" lang="en-US" altLang="ko-KR" sz="4400" dirty="0"/>
              <a:t>R</a:t>
            </a:r>
            <a:r>
              <a:rPr kumimoji="1" lang="en-US" altLang="ko-KR" dirty="0"/>
              <a:t>unnable</a:t>
            </a:r>
            <a:r>
              <a:rPr kumimoji="1" lang="ko-KR" altLang="en-US" dirty="0"/>
              <a:t> 인터페이스 구현</a:t>
            </a:r>
            <a:br>
              <a:rPr kumimoji="1" lang="ko-KR" altLang="en-US" sz="4400" dirty="0"/>
            </a:b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21492-70A2-29CF-96B3-D36738939B15}"/>
              </a:ext>
            </a:extLst>
          </p:cNvPr>
          <p:cNvSpPr txBox="1"/>
          <p:nvPr/>
        </p:nvSpPr>
        <p:spPr>
          <a:xfrm>
            <a:off x="838200" y="3858430"/>
            <a:ext cx="56228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altLang="ko-KR" sz="1300" dirty="0"/>
              <a:t>Runnbale </a:t>
            </a:r>
            <a:r>
              <a:rPr lang="ko-KR" altLang="en-US" sz="1300" dirty="0"/>
              <a:t>인터페이스는 </a:t>
            </a:r>
            <a:r>
              <a:rPr lang="en-US" altLang="ko-KR" sz="1300" dirty="0"/>
              <a:t>1</a:t>
            </a:r>
            <a:r>
              <a:rPr lang="ko-KR" altLang="en-US" sz="1300" dirty="0"/>
              <a:t>개의 추상 메소드 만을 갖는 함수형 인터페이스</a:t>
            </a:r>
            <a:endParaRPr kumimoji="1" lang="ko-KR" altLang="en-US" sz="1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18D432A-303B-5E4E-4320-FD0CAD4FC765}"/>
                  </a:ext>
                </a:extLst>
              </p14:cNvPr>
              <p14:cNvContentPartPr/>
              <p14:nvPr/>
            </p14:nvContentPartPr>
            <p14:xfrm>
              <a:off x="1456167" y="2644593"/>
              <a:ext cx="437400" cy="43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18D432A-303B-5E4E-4320-FD0CAD4FC7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047" y="2638473"/>
                <a:ext cx="4496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01102AE-1A07-0B08-83F7-A83DE1B40DF0}"/>
                  </a:ext>
                </a:extLst>
              </p14:cNvPr>
              <p14:cNvContentPartPr/>
              <p14:nvPr/>
            </p14:nvContentPartPr>
            <p14:xfrm>
              <a:off x="1763967" y="3194313"/>
              <a:ext cx="44424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01102AE-1A07-0B08-83F7-A83DE1B40D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7847" y="3188193"/>
                <a:ext cx="456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CDE9684-15F7-65F1-2970-3263A499D4ED}"/>
                  </a:ext>
                </a:extLst>
              </p14:cNvPr>
              <p14:cNvContentPartPr/>
              <p14:nvPr/>
            </p14:nvContentPartPr>
            <p14:xfrm>
              <a:off x="5454327" y="-247287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CDE9684-15F7-65F1-2970-3263A499D4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8207" y="-25340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E9738EF-93CE-3305-F17C-F15E67685436}"/>
              </a:ext>
            </a:extLst>
          </p:cNvPr>
          <p:cNvSpPr txBox="1"/>
          <p:nvPr/>
        </p:nvSpPr>
        <p:spPr>
          <a:xfrm>
            <a:off x="647185" y="5592910"/>
            <a:ext cx="1089763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해당 인터페이스의 구현체를 만들고 </a:t>
            </a:r>
            <a:r>
              <a:rPr lang="es-419" altLang="ko-KR" sz="1300" dirty="0"/>
              <a:t>Thread </a:t>
            </a:r>
            <a:r>
              <a:rPr lang="ko-KR" altLang="en-US" sz="1300" dirty="0"/>
              <a:t>객체 생성 시에 넘겨주면 실행 가능하다</a:t>
            </a:r>
            <a:r>
              <a:rPr lang="en-US" altLang="ko-KR" sz="1300" dirty="0"/>
              <a:t>. </a:t>
            </a:r>
            <a:r>
              <a:rPr lang="ko-KR" altLang="en-US" sz="1300" dirty="0"/>
              <a:t>앞서 살펴본 </a:t>
            </a:r>
            <a:r>
              <a:rPr lang="es-419" altLang="ko-KR" sz="1300" dirty="0"/>
              <a:t>Thread </a:t>
            </a:r>
            <a:r>
              <a:rPr lang="ko-KR" altLang="en-US" sz="1300" dirty="0"/>
              <a:t>클래스는 반드시 </a:t>
            </a:r>
            <a:r>
              <a:rPr lang="es-419" altLang="ko-KR" sz="1300" dirty="0"/>
              <a:t>run </a:t>
            </a:r>
            <a:r>
              <a:rPr lang="ko-KR" altLang="en-US" sz="1300" dirty="0"/>
              <a:t>메소드를 구현해야 했는데</a:t>
            </a:r>
            <a:r>
              <a:rPr lang="en-US" altLang="ko-KR" sz="1300" dirty="0"/>
              <a:t>, </a:t>
            </a:r>
            <a:r>
              <a:rPr lang="es-419" altLang="ko-KR" sz="1300" dirty="0"/>
              <a:t>Thread </a:t>
            </a:r>
            <a:r>
              <a:rPr lang="ko-KR" altLang="en-US" sz="1300" dirty="0"/>
              <a:t>클래스가 </a:t>
            </a:r>
            <a:r>
              <a:rPr lang="es-419" altLang="ko-KR" sz="1300" dirty="0"/>
              <a:t>Runnable</a:t>
            </a:r>
            <a:r>
              <a:rPr lang="ko-KR" altLang="en-US" sz="1300" dirty="0" err="1"/>
              <a:t>를</a:t>
            </a:r>
            <a:r>
              <a:rPr lang="ko-KR" altLang="en-US" sz="1300" dirty="0"/>
              <a:t> 구현하고 있기 때문이다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EC50D9-5FF6-2733-844B-38529A61EC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281314"/>
            <a:ext cx="7200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6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0B0-DA8A-E865-FC17-827B65BE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FB8A36-8DE6-6BC6-3075-6ABE7756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770"/>
            <a:ext cx="5498523" cy="419904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1C3EA77-D991-EB50-ACC6-5E288FA7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스레드 직접 만들어보기 </a:t>
            </a:r>
            <a:r>
              <a:rPr kumimoji="1" lang="en-US" altLang="ko-KR" sz="4400" dirty="0"/>
              <a:t>2.</a:t>
            </a:r>
            <a:r>
              <a:rPr kumimoji="1" lang="ko-KR" altLang="en-US" sz="4400" dirty="0"/>
              <a:t> </a:t>
            </a:r>
            <a:r>
              <a:rPr kumimoji="1" lang="en-US" altLang="ko-KR" sz="4400" dirty="0"/>
              <a:t>R</a:t>
            </a:r>
            <a:r>
              <a:rPr kumimoji="1" lang="en-US" altLang="ko-KR" dirty="0"/>
              <a:t>unnable</a:t>
            </a:r>
            <a:r>
              <a:rPr kumimoji="1" lang="ko-KR" altLang="en-US" dirty="0"/>
              <a:t> 인터페이스 구현</a:t>
            </a:r>
            <a:br>
              <a:rPr kumimoji="1" lang="ko-KR" altLang="en-US" sz="4400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38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07487-321D-9A8B-2DFC-16807483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Thread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Runnable</a:t>
            </a:r>
            <a:r>
              <a:rPr kumimoji="1" lang="ko-KR" altLang="en-US" dirty="0"/>
              <a:t>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F87AC-E0C9-E85A-7B93-3FA0CE42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500" dirty="0"/>
              <a:t>Runnable</a:t>
            </a:r>
            <a:r>
              <a:rPr kumimoji="1" lang="ko-KR" altLang="en-US" sz="1500" dirty="0"/>
              <a:t>은 익명 객체 및 람다로 사용할 수 있지만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Thread</a:t>
            </a:r>
            <a:r>
              <a:rPr kumimoji="1" lang="ko-KR" altLang="en-US" sz="1500" dirty="0"/>
              <a:t>는 별도의 클래스를 만들어야 한다는 점에서 번거로움</a:t>
            </a:r>
            <a:endParaRPr kumimoji="1" lang="en-US" altLang="ko-KR" sz="1500" dirty="0"/>
          </a:p>
          <a:p>
            <a:pPr marL="0" indent="0">
              <a:buNone/>
            </a:pPr>
            <a:r>
              <a:rPr kumimoji="1" lang="ko-KR" altLang="en-US" sz="1500" dirty="0"/>
              <a:t>자바에서는 다중 상속이 불가능하므로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Thread</a:t>
            </a:r>
            <a:r>
              <a:rPr kumimoji="1" lang="ko-KR" altLang="en-US" sz="1500" dirty="0"/>
              <a:t>클래스를 상속받으면 다른 클래스를 상속받을 수 없어서 좋지 않음</a:t>
            </a:r>
            <a:endParaRPr kumimoji="1" lang="en-US" altLang="ko-KR" sz="1500" dirty="0"/>
          </a:p>
          <a:p>
            <a:pPr marL="0" indent="0">
              <a:buNone/>
            </a:pPr>
            <a:r>
              <a:rPr kumimoji="1" lang="en-US" altLang="ko-KR" sz="1500" dirty="0"/>
              <a:t>Thread</a:t>
            </a:r>
            <a:r>
              <a:rPr kumimoji="1" lang="ko-KR" altLang="en-US" sz="1500" dirty="0"/>
              <a:t>클래스를 상속받으면 </a:t>
            </a:r>
            <a:r>
              <a:rPr kumimoji="1" lang="en-US" altLang="ko-KR" sz="1500" dirty="0"/>
              <a:t>Thread</a:t>
            </a:r>
            <a:r>
              <a:rPr kumimoji="1" lang="ko-KR" altLang="en-US" sz="1500" dirty="0"/>
              <a:t>클래스에 구현된 코드들에 의해 더 많은 자원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메모리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시간</a:t>
            </a:r>
            <a:r>
              <a:rPr kumimoji="1" lang="en-US" altLang="ko-KR" sz="1500" dirty="0"/>
              <a:t>)</a:t>
            </a:r>
            <a:r>
              <a:rPr kumimoji="1" lang="ko-KR" altLang="en-US" sz="1500" dirty="0"/>
              <a:t>을 필요로 하므로 </a:t>
            </a:r>
            <a:r>
              <a:rPr kumimoji="1" lang="en-US" altLang="ko-KR" sz="1500" dirty="0"/>
              <a:t>Runnable</a:t>
            </a:r>
            <a:r>
              <a:rPr kumimoji="1" lang="ko-KR" altLang="en-US" sz="1500" dirty="0"/>
              <a:t>을 씀</a:t>
            </a:r>
            <a:endParaRPr kumimoji="1" lang="en-US" altLang="ko-KR" sz="1500" dirty="0"/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endParaRPr kumimoji="1"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B3D2F5-1BCE-FA11-27C9-977FD72F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4826"/>
            <a:ext cx="7772400" cy="195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6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784B2-B09C-8154-B494-4925105C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altLang="ko-KR" sz="4000" i="0" dirty="0">
                <a:effectLst/>
                <a:latin typeface="-apple-system"/>
              </a:rPr>
              <a:t>Thread Life cycle(</a:t>
            </a:r>
            <a:r>
              <a:rPr lang="ko-KR" altLang="en-US" sz="4000" i="0" dirty="0">
                <a:effectLst/>
                <a:latin typeface="-apple-system"/>
              </a:rPr>
              <a:t>스레드 생명 주기</a:t>
            </a:r>
            <a:r>
              <a:rPr lang="en-US" altLang="ko-KR" sz="4000" i="0" dirty="0">
                <a:effectLst/>
                <a:latin typeface="-apple-system"/>
              </a:rPr>
              <a:t>)</a:t>
            </a:r>
            <a:br>
              <a:rPr lang="en-US" altLang="ko-KR" b="1" i="0" dirty="0">
                <a:solidFill>
                  <a:srgbClr val="ECECEC"/>
                </a:solidFill>
                <a:effectLst/>
                <a:latin typeface="-apple-system"/>
              </a:rPr>
            </a:br>
            <a:endParaRPr kumimoji="1"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9B997C-ACC8-780A-B7A0-3A03DD46C3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82" y="2157485"/>
            <a:ext cx="5924108" cy="393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ADD454-0CEC-A4B3-35B5-4D6017AA6159}"/>
              </a:ext>
            </a:extLst>
          </p:cNvPr>
          <p:cNvSpPr txBox="1"/>
          <p:nvPr/>
        </p:nvSpPr>
        <p:spPr>
          <a:xfrm>
            <a:off x="7273636" y="1834319"/>
            <a:ext cx="46551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419" altLang="ko-KR" i="0" dirty="0">
                <a:effectLst/>
                <a:latin typeface="-apple-system"/>
              </a:rPr>
              <a:t>Runnable(</a:t>
            </a:r>
            <a:r>
              <a:rPr lang="ko-KR" altLang="en-US" i="0" dirty="0">
                <a:effectLst/>
                <a:latin typeface="-apple-system"/>
              </a:rPr>
              <a:t>실행 상태</a:t>
            </a:r>
            <a:r>
              <a:rPr lang="en-US" altLang="ko-KR" i="0" dirty="0">
                <a:effectLst/>
                <a:latin typeface="-apple-system"/>
              </a:rPr>
              <a:t>):</a:t>
            </a:r>
            <a:r>
              <a:rPr lang="ko-KR" altLang="en-US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스레드가 실행될 준비가 된 상태</a:t>
            </a:r>
            <a:r>
              <a:rPr lang="en-US" altLang="ko-KR" b="0" i="0" dirty="0">
                <a:effectLst/>
                <a:latin typeface="-apple-system"/>
              </a:rPr>
              <a:t>,</a:t>
            </a:r>
            <a:r>
              <a:rPr lang="ko-KR" altLang="en-US" b="0" i="0" dirty="0">
                <a:effectLst/>
                <a:latin typeface="-apple-system"/>
              </a:rPr>
              <a:t> 스레드는 실제로 </a:t>
            </a:r>
            <a:r>
              <a:rPr lang="es-419" altLang="ko-KR" b="0" i="0" dirty="0">
                <a:effectLst/>
                <a:latin typeface="-apple-system"/>
              </a:rPr>
              <a:t>CPU</a:t>
            </a:r>
            <a:r>
              <a:rPr lang="ko-KR" altLang="en-US" b="0" i="0" dirty="0">
                <a:effectLst/>
                <a:latin typeface="-apple-system"/>
              </a:rPr>
              <a:t>에서 실행될 수 있다</a:t>
            </a:r>
            <a:endParaRPr lang="en-US" altLang="ko-KR" b="0" i="0" dirty="0">
              <a:effectLst/>
              <a:latin typeface="-apple-system"/>
            </a:endParaRPr>
          </a:p>
          <a:p>
            <a:pPr marL="342900" indent="-342900">
              <a:buAutoNum type="arabicPeriod"/>
            </a:pPr>
            <a:endParaRPr lang="en-US" altLang="ko-KR" b="0" i="0" dirty="0">
              <a:effectLst/>
              <a:latin typeface="-apple-system"/>
            </a:endParaRPr>
          </a:p>
          <a:p>
            <a:pPr algn="l"/>
            <a:r>
              <a:rPr lang="en-US" altLang="ko-KR" i="0" dirty="0">
                <a:effectLst/>
                <a:latin typeface="-apple-system"/>
              </a:rPr>
              <a:t>2.</a:t>
            </a:r>
            <a:r>
              <a:rPr lang="ko-KR" altLang="en-US" i="0" dirty="0">
                <a:effectLst/>
                <a:latin typeface="-apple-system"/>
              </a:rPr>
              <a:t> </a:t>
            </a:r>
            <a:r>
              <a:rPr lang="es-419" altLang="ko-KR" i="0" dirty="0">
                <a:effectLst/>
                <a:latin typeface="-apple-system"/>
              </a:rPr>
              <a:t>Blocked(</a:t>
            </a:r>
            <a:r>
              <a:rPr lang="ko-KR" altLang="en-US" i="0" dirty="0">
                <a:effectLst/>
                <a:latin typeface="-apple-system"/>
              </a:rPr>
              <a:t>차단 상태</a:t>
            </a:r>
            <a:r>
              <a:rPr lang="en-US" altLang="ko-KR" i="0" dirty="0">
                <a:effectLst/>
                <a:latin typeface="-apple-system"/>
              </a:rPr>
              <a:t>)</a:t>
            </a:r>
          </a:p>
          <a:p>
            <a:pPr algn="l"/>
            <a:r>
              <a:rPr lang="ko-KR" altLang="en-US" i="0" dirty="0">
                <a:effectLst/>
                <a:latin typeface="-apple-system"/>
              </a:rPr>
              <a:t>스레드가 다른 스레드에 의해 동기화 </a:t>
            </a:r>
            <a:r>
              <a:rPr lang="ko-KR" altLang="en-US" i="0" dirty="0" err="1">
                <a:effectLst/>
                <a:latin typeface="-apple-system"/>
              </a:rPr>
              <a:t>락을</a:t>
            </a:r>
            <a:r>
              <a:rPr lang="ko-KR" altLang="en-US" i="0" dirty="0">
                <a:effectLst/>
                <a:latin typeface="-apple-system"/>
              </a:rPr>
              <a:t> 얻기 위해 기다리는 상태</a:t>
            </a:r>
            <a:endParaRPr lang="en-US" altLang="ko-KR" i="0" dirty="0">
              <a:effectLst/>
              <a:latin typeface="-apple-system"/>
            </a:endParaRPr>
          </a:p>
          <a:p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lang="es-419" altLang="ko-KR" i="0" dirty="0">
                <a:effectLst/>
                <a:latin typeface="-apple-system"/>
              </a:rPr>
              <a:t>Waiting(</a:t>
            </a:r>
            <a:r>
              <a:rPr lang="ko-KR" altLang="en-US" i="0" dirty="0">
                <a:effectLst/>
                <a:latin typeface="-apple-system"/>
              </a:rPr>
              <a:t>대기 상태</a:t>
            </a:r>
            <a:r>
              <a:rPr lang="en-US" altLang="ko-KR" i="0" dirty="0">
                <a:effectLst/>
                <a:latin typeface="-apple-system"/>
              </a:rPr>
              <a:t>):</a:t>
            </a:r>
          </a:p>
          <a:p>
            <a:r>
              <a:rPr lang="ko-KR" altLang="en-US" b="0" i="0" dirty="0">
                <a:effectLst/>
                <a:latin typeface="-apple-system"/>
              </a:rPr>
              <a:t>스레드가 다른 스레드의 특정 작업이 완료되기를 무기한 기다리는 상태이다</a:t>
            </a:r>
            <a:r>
              <a:rPr lang="en-US" altLang="ko-KR" b="0" i="0" dirty="0">
                <a:effectLst/>
                <a:latin typeface="-apple-system"/>
              </a:rPr>
              <a:t>. </a:t>
            </a:r>
            <a:r>
              <a:rPr lang="es-419" altLang="ko-KR" dirty="0"/>
              <a:t>wait()</a:t>
            </a:r>
            <a:r>
              <a:rPr lang="es-419" altLang="ko-KR" b="0" i="0" dirty="0">
                <a:effectLst/>
                <a:latin typeface="-apple-system"/>
              </a:rPr>
              <a:t>, </a:t>
            </a:r>
            <a:r>
              <a:rPr lang="es-419" altLang="ko-KR" dirty="0"/>
              <a:t>join()</a:t>
            </a:r>
            <a:r>
              <a:rPr lang="es-419" altLang="ko-KR" b="0" i="0" dirty="0">
                <a:effectLst/>
                <a:latin typeface="-apple-system"/>
              </a:rPr>
              <a:t> </a:t>
            </a:r>
            <a:r>
              <a:rPr lang="ko-KR" altLang="en-US" b="0" i="0" dirty="0">
                <a:effectLst/>
                <a:latin typeface="-apple-system"/>
              </a:rPr>
              <a:t>메서드 </a:t>
            </a:r>
            <a:r>
              <a:rPr lang="ko-KR" altLang="en-US" b="0" i="0" dirty="0" err="1">
                <a:effectLst/>
                <a:latin typeface="-apple-system"/>
              </a:rPr>
              <a:t>호출시</a:t>
            </a:r>
            <a:r>
              <a:rPr lang="ko-KR" altLang="en-US" b="0" i="0" dirty="0">
                <a:effectLst/>
                <a:latin typeface="-apple-system"/>
              </a:rPr>
              <a:t> 이 상태가 된다</a:t>
            </a:r>
            <a:r>
              <a:rPr lang="en-US" altLang="ko-KR" b="0" i="0" dirty="0">
                <a:effectLst/>
                <a:latin typeface="-apple-system"/>
              </a:rPr>
              <a:t>. </a:t>
            </a:r>
          </a:p>
          <a:p>
            <a:endParaRPr kumimoji="1" lang="en-US" altLang="ko-KR" dirty="0">
              <a:latin typeface="-apple-system"/>
            </a:endParaRPr>
          </a:p>
          <a:p>
            <a:r>
              <a:rPr kumimoji="1" lang="en-US" altLang="ko-KR" dirty="0">
                <a:latin typeface="-apple-system"/>
              </a:rPr>
              <a:t>4.</a:t>
            </a:r>
            <a:r>
              <a:rPr kumimoji="1" lang="ko-KR" altLang="en-US" dirty="0">
                <a:latin typeface="-apple-system"/>
              </a:rPr>
              <a:t> </a:t>
            </a:r>
            <a:r>
              <a:rPr lang="es-419" altLang="ko-KR" i="0" dirty="0">
                <a:effectLst/>
                <a:latin typeface="-apple-system"/>
              </a:rPr>
              <a:t> Timed Waiting (</a:t>
            </a:r>
            <a:r>
              <a:rPr lang="ko-KR" altLang="en-US" i="0" dirty="0">
                <a:effectLst/>
                <a:latin typeface="-apple-system"/>
              </a:rPr>
              <a:t>시간 제한 대기 상태</a:t>
            </a:r>
            <a:r>
              <a:rPr lang="en-US" altLang="ko-KR" i="0" dirty="0">
                <a:effectLst/>
                <a:latin typeface="-apple-system"/>
              </a:rPr>
              <a:t>)</a:t>
            </a:r>
          </a:p>
          <a:p>
            <a:r>
              <a:rPr lang="ko-KR" altLang="en-US" i="0" dirty="0">
                <a:effectLst/>
                <a:latin typeface="-apple-system"/>
              </a:rPr>
              <a:t>스레드가 특정 시간 동안 다른 스레드의 작업이 완료되기를 기다리는 상태</a:t>
            </a:r>
            <a:endParaRPr kumimoji="1" lang="en-US" altLang="ko-KR" dirty="0">
              <a:latin typeface="-apple-system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4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521C5-959E-04D3-D2CC-CFBADA76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D307A-F20A-CC39-057B-28E74168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ko-KR" altLang="en-US" sz="1500" dirty="0"/>
              <a:t>멀티 </a:t>
            </a:r>
            <a:r>
              <a:rPr kumimoji="1" lang="ko-KR" altLang="en-US" sz="1500" dirty="0" err="1"/>
              <a:t>태스킹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멀티 프로세싱</a:t>
            </a:r>
            <a:endParaRPr kumimoji="1" lang="en-US" altLang="ko-KR" sz="1500" dirty="0"/>
          </a:p>
          <a:p>
            <a:pPr marL="514350" indent="-514350">
              <a:buAutoNum type="arabicPeriod"/>
            </a:pPr>
            <a:r>
              <a:rPr kumimoji="1" lang="ko-KR" altLang="en-US" sz="1500" dirty="0"/>
              <a:t>프로세스와 스레드</a:t>
            </a:r>
            <a:endParaRPr kumimoji="1" lang="en-US" altLang="ko-KR" sz="1500" dirty="0"/>
          </a:p>
          <a:p>
            <a:pPr marL="514350" indent="-514350">
              <a:buAutoNum type="arabicPeriod"/>
            </a:pPr>
            <a:r>
              <a:rPr kumimoji="1" lang="ko-KR" altLang="en-US" sz="1500" dirty="0"/>
              <a:t>스케줄링과 컨텍스트 스위칭</a:t>
            </a:r>
            <a:endParaRPr kumimoji="1" lang="en-US" altLang="ko-KR" sz="1500" dirty="0"/>
          </a:p>
          <a:p>
            <a:pPr marL="514350" indent="-514350">
              <a:buAutoNum type="arabicPeriod"/>
            </a:pPr>
            <a:r>
              <a:rPr kumimoji="1" lang="ko-KR" altLang="en-US" sz="1500" dirty="0"/>
              <a:t>스레드 직접 만들어보기 </a:t>
            </a:r>
            <a:r>
              <a:rPr kumimoji="1" lang="en-US" altLang="ko-KR" sz="1500" dirty="0"/>
              <a:t>–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Thread</a:t>
            </a:r>
            <a:r>
              <a:rPr kumimoji="1" lang="ko-KR" altLang="en-US" sz="1500" dirty="0"/>
              <a:t> 상속받기</a:t>
            </a:r>
            <a:endParaRPr kumimoji="1" lang="en-US" altLang="ko-KR" sz="1500" dirty="0"/>
          </a:p>
          <a:p>
            <a:pPr marL="514350" indent="-514350">
              <a:buAutoNum type="arabicPeriod"/>
            </a:pPr>
            <a:r>
              <a:rPr kumimoji="1" lang="ko-KR" altLang="en-US" sz="1500" dirty="0"/>
              <a:t>스레드 직접 만들어보기 </a:t>
            </a:r>
            <a:r>
              <a:rPr kumimoji="1" lang="en-US" altLang="ko-KR" sz="1500" dirty="0"/>
              <a:t>– Runnable </a:t>
            </a:r>
            <a:r>
              <a:rPr kumimoji="1" lang="ko-KR" altLang="en-US" sz="1500" dirty="0"/>
              <a:t>구현하기</a:t>
            </a:r>
            <a:endParaRPr kumimoji="1" lang="en-US" altLang="ko-KR" sz="1500" dirty="0"/>
          </a:p>
          <a:p>
            <a:pPr marL="514350" indent="-514350">
              <a:buAutoNum type="arabicPeriod"/>
            </a:pPr>
            <a:r>
              <a:rPr kumimoji="1" lang="ko-KR" altLang="en-US" sz="1500" dirty="0"/>
              <a:t>스레드 제어와 생명주기</a:t>
            </a:r>
          </a:p>
        </p:txBody>
      </p:sp>
    </p:spTree>
    <p:extLst>
      <p:ext uri="{BB962C8B-B14F-4D97-AF65-F5344CB8AC3E}">
        <p14:creationId xmlns:p14="http://schemas.microsoft.com/office/powerpoint/2010/main" val="407409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4A480-D857-08A4-BC7C-93E5322E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멀티 </a:t>
            </a:r>
            <a:r>
              <a:rPr kumimoji="1" lang="ko-KR" altLang="en-US" dirty="0" err="1"/>
              <a:t>태스킹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멀티 프로세싱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064E794-B883-7EB0-44DF-9F7838905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84651"/>
            <a:ext cx="4948773" cy="170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D516E-BDA9-39C1-9C00-EDB6CEA7D8FB}"/>
              </a:ext>
            </a:extLst>
          </p:cNvPr>
          <p:cNvSpPr txBox="1"/>
          <p:nvPr/>
        </p:nvSpPr>
        <p:spPr>
          <a:xfrm>
            <a:off x="609600" y="1506022"/>
            <a:ext cx="54008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/>
              <a:t>멀티태스킹</a:t>
            </a:r>
            <a:r>
              <a:rPr kumimoji="1" lang="en-US" altLang="ko-KR" sz="1500" dirty="0"/>
              <a:t>: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CPU</a:t>
            </a:r>
            <a:r>
              <a:rPr kumimoji="1" lang="ko-KR" altLang="en-US" sz="1500" dirty="0"/>
              <a:t>내의 코어 </a:t>
            </a:r>
            <a:r>
              <a:rPr kumimoji="1" lang="en-US" altLang="ko-KR" sz="1500" dirty="0"/>
              <a:t>1</a:t>
            </a:r>
            <a:r>
              <a:rPr kumimoji="1" lang="ko-KR" altLang="en-US" sz="1500" dirty="0"/>
              <a:t>개가 </a:t>
            </a:r>
            <a:r>
              <a:rPr kumimoji="1" lang="ko-KR" altLang="en-US" sz="1500" dirty="0" err="1"/>
              <a:t>여러개의</a:t>
            </a:r>
            <a:r>
              <a:rPr kumimoji="1" lang="ko-KR" altLang="en-US" sz="1500" dirty="0"/>
              <a:t> 작업을 하는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DA9A4-5976-51E1-9AA2-22CEC9A81B21}"/>
              </a:ext>
            </a:extLst>
          </p:cNvPr>
          <p:cNvSpPr txBox="1"/>
          <p:nvPr/>
        </p:nvSpPr>
        <p:spPr>
          <a:xfrm>
            <a:off x="609600" y="3935365"/>
            <a:ext cx="59202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/>
              <a:t>멀티 프로세싱</a:t>
            </a:r>
            <a:r>
              <a:rPr kumimoji="1" lang="en-US" altLang="ko-KR" sz="1500" dirty="0"/>
              <a:t>: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CPU</a:t>
            </a:r>
            <a:r>
              <a:rPr kumimoji="1" lang="ko-KR" altLang="en-US" sz="1500" dirty="0"/>
              <a:t>내의 </a:t>
            </a:r>
            <a:r>
              <a:rPr kumimoji="1" lang="en-US" altLang="ko-KR" sz="1500" dirty="0"/>
              <a:t>2</a:t>
            </a:r>
            <a:r>
              <a:rPr kumimoji="1" lang="ko-KR" altLang="en-US" sz="1500" dirty="0"/>
              <a:t>개 이상의 코어가 각각의 작업을 하는 것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EACAEB-F6C9-766F-A3ED-CB3B756E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7" y="4258530"/>
            <a:ext cx="5177114" cy="24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8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C6056-CEE8-B297-4E44-900C061B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프로세스와 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E9ED1-9C25-FFC3-A8E8-36BC39DC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716" y="1076446"/>
            <a:ext cx="5439084" cy="54164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300" dirty="0"/>
              <a:t>프로그램을 실행시키면 프로세스가 만들어진다</a:t>
            </a:r>
            <a:r>
              <a:rPr kumimoji="1" lang="en-US" altLang="ko-KR" sz="1300" dirty="0"/>
              <a:t>.</a:t>
            </a:r>
            <a:r>
              <a:rPr kumimoji="1" lang="ko-KR" altLang="en-US" sz="1300" dirty="0"/>
              <a:t> 이때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각 독립적인 메모리 공간이 할당된다</a:t>
            </a:r>
            <a:endParaRPr kumimoji="1" lang="en-US" altLang="ko-KR" sz="1300" dirty="0"/>
          </a:p>
          <a:p>
            <a:pPr marL="0" indent="0">
              <a:buNone/>
            </a:pPr>
            <a:r>
              <a:rPr kumimoji="1" lang="ko-KR" altLang="en-US" sz="1300" dirty="0"/>
              <a:t>운영체제 안에서 실행중인 프로그램을 프로세스라고 한다</a:t>
            </a:r>
            <a:endParaRPr kumimoji="1" lang="en-US" altLang="ko-KR" sz="1300" dirty="0"/>
          </a:p>
          <a:p>
            <a:pPr marL="0" indent="0">
              <a:buNone/>
            </a:pPr>
            <a:r>
              <a:rPr kumimoji="1" lang="ko-KR" altLang="en-US" sz="1300" dirty="0"/>
              <a:t>프로세스는 독립적인 메모리 공간을 가지고 있다</a:t>
            </a:r>
            <a:endParaRPr kumimoji="1" lang="en-US" altLang="ko-KR" sz="1300" dirty="0"/>
          </a:p>
          <a:p>
            <a:pPr marL="0" indent="0">
              <a:buNone/>
            </a:pPr>
            <a:endParaRPr kumimoji="1" lang="en-US" altLang="ko-KR" sz="1300" dirty="0"/>
          </a:p>
          <a:p>
            <a:pPr marL="0" indent="0">
              <a:buNone/>
            </a:pPr>
            <a:r>
              <a:rPr kumimoji="1" lang="en-US" altLang="ko-KR" sz="1300" dirty="0"/>
              <a:t>[</a:t>
            </a:r>
            <a:r>
              <a:rPr kumimoji="1" lang="ko-KR" altLang="en-US" sz="1300" dirty="0"/>
              <a:t>프로세스의 메모리 구성</a:t>
            </a:r>
            <a:r>
              <a:rPr kumimoji="1" lang="en-US" altLang="ko-KR" sz="1300" dirty="0"/>
              <a:t>]</a:t>
            </a:r>
          </a:p>
          <a:p>
            <a:pPr marL="342900" indent="-342900">
              <a:buAutoNum type="arabicPeriod"/>
            </a:pPr>
            <a:r>
              <a:rPr kumimoji="1" lang="ko-KR" altLang="en-US" sz="1300" dirty="0"/>
              <a:t>코드 섹션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실행할 프로그램의 코드가 저장되는 영역</a:t>
            </a:r>
            <a:endParaRPr kumimoji="1" lang="en-US" altLang="ko-KR" sz="1300" dirty="0"/>
          </a:p>
          <a:p>
            <a:pPr marL="342900" indent="-342900">
              <a:buAutoNum type="arabicPeriod"/>
            </a:pPr>
            <a:r>
              <a:rPr kumimoji="1" lang="ko-KR" altLang="en-US" sz="1300" dirty="0"/>
              <a:t>데이터 섹션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전역변수 혹은 정적변수가 저장되는 영역</a:t>
            </a:r>
            <a:endParaRPr kumimoji="1" lang="en-US" altLang="ko-KR" sz="1300" dirty="0"/>
          </a:p>
          <a:p>
            <a:pPr marL="342900" indent="-342900">
              <a:buAutoNum type="arabicPeriod"/>
            </a:pPr>
            <a:r>
              <a:rPr kumimoji="1" lang="ko-KR" altLang="en-US" sz="1300" dirty="0" err="1"/>
              <a:t>힙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동적으로 할당되는 메모리 영역</a:t>
            </a:r>
            <a:endParaRPr kumimoji="1" lang="en-US" altLang="ko-KR" sz="1300" dirty="0"/>
          </a:p>
          <a:p>
            <a:pPr marL="342900" indent="-342900">
              <a:buAutoNum type="arabicPeriod"/>
            </a:pPr>
            <a:r>
              <a:rPr kumimoji="1" lang="ko-KR" altLang="en-US" sz="1300" dirty="0"/>
              <a:t>스택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메소드 </a:t>
            </a:r>
            <a:r>
              <a:rPr kumimoji="1" lang="ko-KR" altLang="en-US" sz="1300" dirty="0" err="1"/>
              <a:t>호출시</a:t>
            </a:r>
            <a:r>
              <a:rPr kumimoji="1" lang="ko-KR" altLang="en-US" sz="1300" dirty="0"/>
              <a:t> 생성되는 지역 변수와 반환주소가 저장되는 영역</a:t>
            </a:r>
            <a:endParaRPr kumimoji="1" lang="en-US" altLang="ko-KR" sz="1300" dirty="0"/>
          </a:p>
          <a:p>
            <a:pPr marL="0" indent="0">
              <a:buNone/>
            </a:pPr>
            <a:endParaRPr kumimoji="1" lang="en-US" altLang="ko-KR" sz="1300" dirty="0"/>
          </a:p>
          <a:p>
            <a:pPr marL="0" indent="0">
              <a:buNone/>
            </a:pPr>
            <a:r>
              <a:rPr kumimoji="1" lang="ko-KR" altLang="en-US" sz="1300" dirty="0"/>
              <a:t>프로세스는 스레드 </a:t>
            </a:r>
            <a:r>
              <a:rPr kumimoji="1" lang="en-US" altLang="ko-KR" sz="1300" dirty="0"/>
              <a:t>1</a:t>
            </a:r>
            <a:r>
              <a:rPr kumimoji="1" lang="ko-KR" altLang="en-US" sz="1300" dirty="0"/>
              <a:t>개 이상을 반드시 포함한다</a:t>
            </a:r>
            <a:endParaRPr kumimoji="1" lang="en-US" altLang="ko-KR" sz="1300" dirty="0"/>
          </a:p>
          <a:p>
            <a:pPr marL="0" indent="0">
              <a:buNone/>
            </a:pPr>
            <a:r>
              <a:rPr kumimoji="1" lang="ko-KR" altLang="en-US" sz="1300" dirty="0"/>
              <a:t>스레드는 생성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관리가 쉽고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작업의 단위이다</a:t>
            </a:r>
            <a:endParaRPr kumimoji="1" lang="en-US" altLang="ko-KR" sz="1300" dirty="0"/>
          </a:p>
          <a:p>
            <a:pPr marL="0" indent="0">
              <a:buNone/>
            </a:pPr>
            <a:endParaRPr kumimoji="1" lang="en-US" altLang="ko-KR" sz="1300" dirty="0"/>
          </a:p>
          <a:p>
            <a:pPr marL="0" indent="0">
              <a:buNone/>
            </a:pPr>
            <a:r>
              <a:rPr kumimoji="1" lang="ko-KR" altLang="en-US" sz="1300" dirty="0"/>
              <a:t>단일 스레드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한 프로세스 내의 스레드</a:t>
            </a:r>
            <a:r>
              <a:rPr kumimoji="1" lang="en-US" altLang="ko-KR" sz="1300" dirty="0"/>
              <a:t>1</a:t>
            </a:r>
            <a:r>
              <a:rPr kumimoji="1" lang="ko-KR" altLang="en-US" sz="1300" dirty="0"/>
              <a:t>개</a:t>
            </a:r>
            <a:endParaRPr kumimoji="1" lang="en-US" altLang="ko-KR" sz="1300" dirty="0"/>
          </a:p>
          <a:p>
            <a:pPr marL="0" indent="0">
              <a:buNone/>
            </a:pPr>
            <a:r>
              <a:rPr kumimoji="1" lang="ko-KR" altLang="en-US" sz="1300" dirty="0"/>
              <a:t>멀티 스레드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한 프로세스 내의 여러 개의 스레드</a:t>
            </a:r>
            <a:endParaRPr kumimoji="1" lang="en-US" altLang="ko-KR" sz="1300" dirty="0"/>
          </a:p>
          <a:p>
            <a:pPr marL="0" indent="0">
              <a:buNone/>
            </a:pPr>
            <a:r>
              <a:rPr lang="ko-KR" altLang="en-US" sz="130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멀티스레드가</a:t>
            </a:r>
            <a:r>
              <a:rPr lang="ko-KR" altLang="en-US" sz="13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필요한 이유</a:t>
            </a:r>
            <a:r>
              <a:rPr lang="en-US" altLang="ko-KR" sz="1300" dirty="0">
                <a:latin typeface=".SFNS"/>
                <a:ea typeface="AppleSDGothicNeo" panose="02000300000000000000" pitchFamily="2" charset="-127"/>
              </a:rPr>
              <a:t>:</a:t>
            </a:r>
            <a:r>
              <a:rPr lang="ko-KR" altLang="en-US" sz="1300" dirty="0">
                <a:latin typeface=".SFNS"/>
                <a:ea typeface="AppleSDGothicNeo" panose="02000300000000000000" pitchFamily="2" charset="-127"/>
              </a:rPr>
              <a:t> </a:t>
            </a:r>
            <a:r>
              <a:rPr lang="ko-KR" altLang="en-US" sz="13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하나의 프로그램도 그 안에서 동시에 여러 작업이 필요하다</a:t>
            </a:r>
            <a:r>
              <a:rPr lang="en-US" altLang="ko-KR" sz="1300" dirty="0">
                <a:effectLst/>
                <a:latin typeface="BearSansUI"/>
              </a:rPr>
              <a:t>. </a:t>
            </a:r>
            <a:endParaRPr lang="ko-KR" altLang="en-US" sz="1300" dirty="0">
              <a:effectLst/>
            </a:endParaRPr>
          </a:p>
          <a:p>
            <a:pPr marL="0" indent="0">
              <a:buNone/>
            </a:pPr>
            <a:endParaRPr kumimoji="1" lang="ko-KR" altLang="en-US" sz="1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288D2F-BAB5-9F17-80AC-9765048C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3" y="1953707"/>
            <a:ext cx="5227763" cy="29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C3CAB-4B4F-373F-0B77-BC580F17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스케줄링과 컨텍스트 스위칭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75DB9-8DD3-0829-2087-2251C372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ko-KR" altLang="en-US" sz="1300" dirty="0">
                <a:effectLst/>
                <a:latin typeface=".SFNS"/>
              </a:rPr>
            </a:br>
            <a:endParaRPr lang="ko-KR" altLang="en-US" sz="1300" dirty="0">
              <a:effectLst/>
            </a:endParaRPr>
          </a:p>
          <a:p>
            <a:pPr marL="0" indent="0">
              <a:buNone/>
            </a:pPr>
            <a:endParaRPr kumimoji="1" lang="ko-KR" alt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1A915-CF06-4D0F-4C3C-237AB9F83957}"/>
              </a:ext>
            </a:extLst>
          </p:cNvPr>
          <p:cNvSpPr txBox="1"/>
          <p:nvPr/>
        </p:nvSpPr>
        <p:spPr>
          <a:xfrm>
            <a:off x="6598577" y="1690688"/>
            <a:ext cx="4684296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/>
              <a:t>OS</a:t>
            </a:r>
            <a:r>
              <a:rPr kumimoji="1" lang="ko-KR" altLang="en-US" sz="1300" dirty="0"/>
              <a:t>는 내부에 스케줄링 큐를 가지고 있고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</a:t>
            </a:r>
            <a:endParaRPr kumimoji="1" lang="en-US" altLang="ko-KR" sz="1300" dirty="0"/>
          </a:p>
          <a:p>
            <a:r>
              <a:rPr kumimoji="1" lang="ko-KR" altLang="en-US" sz="1300" dirty="0"/>
              <a:t>각각의 스레드는 스케줄링 큐에 들어간다</a:t>
            </a:r>
            <a:r>
              <a:rPr kumimoji="1" lang="en-US" altLang="ko-KR" sz="1300" dirty="0"/>
              <a:t>.</a:t>
            </a:r>
            <a:r>
              <a:rPr kumimoji="1" lang="ko-KR" altLang="en-US" sz="1300" dirty="0"/>
              <a:t> </a:t>
            </a:r>
            <a:endParaRPr kumimoji="1" lang="en-US" altLang="ko-KR" sz="1300" dirty="0"/>
          </a:p>
          <a:p>
            <a:r>
              <a:rPr kumimoji="1" lang="en-US" altLang="ko-KR" sz="1300" dirty="0"/>
              <a:t>OS</a:t>
            </a:r>
            <a:r>
              <a:rPr kumimoji="1" lang="ko-KR" altLang="en-US" sz="1300" dirty="0"/>
              <a:t>는 </a:t>
            </a:r>
            <a:r>
              <a:rPr kumimoji="1" lang="ko-KR" altLang="en-US" sz="1300" dirty="0" err="1"/>
              <a:t>스케줄링큐에서</a:t>
            </a:r>
            <a:r>
              <a:rPr kumimoji="1" lang="ko-KR" altLang="en-US" sz="1300" dirty="0"/>
              <a:t> 스레드를 꺼내서 </a:t>
            </a:r>
            <a:r>
              <a:rPr kumimoji="1" lang="en-US" altLang="ko-KR" sz="1300" dirty="0"/>
              <a:t>CPU</a:t>
            </a:r>
            <a:r>
              <a:rPr kumimoji="1" lang="ko-KR" altLang="en-US" sz="1300" dirty="0"/>
              <a:t>코어에서 실행함</a:t>
            </a:r>
            <a:endParaRPr kumimoji="1" lang="en-US" altLang="ko-KR" sz="1300" dirty="0"/>
          </a:p>
          <a:p>
            <a:endParaRPr kumimoji="1" lang="en-US" altLang="ko-KR" sz="1300" dirty="0"/>
          </a:p>
          <a:p>
            <a:r>
              <a:rPr kumimoji="1" lang="ko-KR" altLang="en-US" sz="1300" dirty="0"/>
              <a:t>단일 코어 스케줄링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CPU1</a:t>
            </a:r>
            <a:r>
              <a:rPr kumimoji="1" lang="ko-KR" altLang="en-US" sz="1300" dirty="0"/>
              <a:t>대에 코어가 </a:t>
            </a:r>
            <a:r>
              <a:rPr kumimoji="1" lang="en-US" altLang="ko-KR" sz="1300" dirty="0"/>
              <a:t>1</a:t>
            </a:r>
            <a:r>
              <a:rPr kumimoji="1" lang="ko-KR" altLang="en-US" sz="1300" dirty="0"/>
              <a:t>개</a:t>
            </a:r>
            <a:endParaRPr kumimoji="1" lang="en-US" altLang="ko-KR" sz="1300" dirty="0"/>
          </a:p>
          <a:p>
            <a:r>
              <a:rPr kumimoji="1" lang="ko-KR" altLang="en-US" sz="1300" dirty="0"/>
              <a:t>멀티 코어 스케줄링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CPU1</a:t>
            </a:r>
            <a:r>
              <a:rPr kumimoji="1" lang="ko-KR" altLang="en-US" sz="1300" dirty="0"/>
              <a:t>대에 코어가 여러 개</a:t>
            </a:r>
            <a:endParaRPr kumimoji="1" lang="en-US" altLang="ko-KR" sz="1300" dirty="0"/>
          </a:p>
          <a:p>
            <a:endParaRPr kumimoji="1" lang="ko-KR" altLang="en-US" sz="1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E1A372-D034-BE7A-A7C4-6F5037D0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40" y="1690688"/>
            <a:ext cx="4501911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B0152B-3BED-0FC7-B77E-17DD9E2A236A}"/>
              </a:ext>
            </a:extLst>
          </p:cNvPr>
          <p:cNvSpPr txBox="1"/>
          <p:nvPr/>
        </p:nvSpPr>
        <p:spPr>
          <a:xfrm>
            <a:off x="838200" y="3472665"/>
            <a:ext cx="112325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컴퓨터가 </a:t>
            </a:r>
            <a:r>
              <a:rPr kumimoji="1" lang="ko-KR" altLang="en-US" dirty="0" err="1"/>
              <a:t>멀티태스킹을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할때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어디까지 작업을 했는지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메모리에 저장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그전에 수행한 값들을 불러옴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메모리에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스레드가 하는 일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CPU</a:t>
            </a:r>
            <a:r>
              <a:rPr kumimoji="1" lang="ko-KR" altLang="en-US" dirty="0"/>
              <a:t>바운드 작업</a:t>
            </a:r>
            <a:r>
              <a:rPr kumimoji="1" lang="en-US" altLang="ko-KR" dirty="0"/>
              <a:t>:</a:t>
            </a:r>
            <a:r>
              <a:rPr kumimoji="1" lang="ko-KR" altLang="en-US" dirty="0"/>
              <a:t> 계산이 </a:t>
            </a:r>
            <a:r>
              <a:rPr kumimoji="1" lang="ko-KR" altLang="en-US" dirty="0" err="1"/>
              <a:t>많을시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en-US" altLang="ko-KR" dirty="0"/>
              <a:t>I/O</a:t>
            </a:r>
            <a:r>
              <a:rPr kumimoji="1" lang="ko-KR" altLang="en-US" dirty="0"/>
              <a:t>바운드 작업 </a:t>
            </a:r>
            <a:r>
              <a:rPr kumimoji="1" lang="en-US" altLang="ko-KR" dirty="0"/>
              <a:t>: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디스크</a:t>
            </a:r>
            <a:r>
              <a:rPr lang="en-US" altLang="ko-KR" sz="1800" dirty="0">
                <a:effectLst/>
                <a:latin typeface="BearSansUI"/>
              </a:rPr>
              <a:t>, 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네트워크</a:t>
            </a:r>
            <a:r>
              <a:rPr lang="en-US" altLang="ko-KR" sz="1800" dirty="0">
                <a:effectLst/>
                <a:latin typeface="BearSansUI"/>
              </a:rPr>
              <a:t>, 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파일 시스템 등과 같은 입출력</a:t>
            </a:r>
            <a:r>
              <a:rPr lang="en-US" altLang="ko-KR" sz="1800" dirty="0">
                <a:effectLst/>
                <a:latin typeface="BearSansUI"/>
              </a:rPr>
              <a:t>(</a:t>
            </a:r>
            <a:r>
              <a:rPr lang="es-419" altLang="ko-KR" sz="1800" dirty="0">
                <a:effectLst/>
                <a:latin typeface="BearSansUI"/>
              </a:rPr>
              <a:t>I/O) 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작업을 많이 요구하는 작</a:t>
            </a:r>
            <a:r>
              <a:rPr lang="ko-KR" altLang="en-US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업</a:t>
            </a:r>
            <a:r>
              <a:rPr lang="en-US" altLang="ko-KR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,</a:t>
            </a:r>
            <a:r>
              <a:rPr lang="ko-KR" altLang="en-US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 상대적으로 </a:t>
            </a:r>
            <a:r>
              <a:rPr lang="en-US" altLang="ko-KR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CPU</a:t>
            </a:r>
            <a:r>
              <a:rPr lang="ko-KR" altLang="en-US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의 </a:t>
            </a:r>
            <a:endParaRPr lang="en-US" altLang="ko-KR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lang="ko-KR" altLang="en-US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유휴</a:t>
            </a:r>
            <a:r>
              <a:rPr lang="en-US" altLang="ko-KR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(</a:t>
            </a:r>
            <a:r>
              <a:rPr lang="ko-KR" altLang="en-US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대기</a:t>
            </a:r>
            <a:r>
              <a:rPr lang="en-US" altLang="ko-KR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)</a:t>
            </a:r>
            <a:r>
              <a:rPr lang="ko-KR" altLang="en-US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시간이 많다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298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FF2ED-DA8B-1C25-C9E3-D808346B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스레드 스케줄링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s-419" altLang="ko-KR" b="1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thread scheduling)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6BBD7-D778-8B3F-6B88-9D543679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스레드 개수가 </a:t>
            </a:r>
            <a:r>
              <a:rPr lang="es-419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CPU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코어 개수보다 많으면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스레드에 </a:t>
            </a:r>
            <a:r>
              <a:rPr lang="es-419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CPU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타임슬롯을 어떤 방식으로 배정할지 결정해야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 algn="l">
              <a:buNone/>
            </a:pPr>
            <a:endParaRPr lang="ko-KR" altLang="en-US" sz="16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우선순위 방식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우선순위가 높은 스레드가 </a:t>
            </a:r>
            <a:r>
              <a:rPr lang="es-419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CPU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자원을 더 자주 사용할 수 있도록 하는 것</a:t>
            </a:r>
            <a:endParaRPr lang="en-US" altLang="ko-KR" sz="1600" b="0" i="0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 algn="l">
              <a:buNone/>
            </a:pPr>
            <a:r>
              <a:rPr lang="ko-KR" altLang="en-US" sz="1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낮은 순위부터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1~10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이란 정수 부여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기본 우선순위 값으로 모든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스레드게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부여</a:t>
            </a:r>
            <a:endParaRPr lang="ko-KR" altLang="en-US" sz="16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marL="0" indent="0" algn="l">
              <a:buNone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lang="es-419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Thread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클래스가 제공하는 우선순위 상수</a:t>
            </a:r>
            <a:endParaRPr lang="ko-KR" altLang="en-US" sz="16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419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MAX_PRIORITY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최고 우선순위인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나타내는 상수</a:t>
            </a:r>
            <a:endParaRPr lang="ko-KR" altLang="en-US" sz="16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419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NORM_PRIORITY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중간 우선순위인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나타내는 상수</a:t>
            </a:r>
            <a:endParaRPr lang="ko-KR" altLang="en-US" sz="16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419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MIN_PRIORITY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최저 우선순위인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나타내는 상수</a:t>
            </a:r>
            <a:endParaRPr lang="ko-KR" altLang="en-US" sz="16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marL="0" indent="0" algn="l">
              <a:buNone/>
            </a:pPr>
            <a:endParaRPr lang="en-US" altLang="ko-KR" sz="15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1500" b="0" i="0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 algn="l">
              <a:buNone/>
            </a:pPr>
            <a:endParaRPr lang="ko-KR" altLang="en-US" sz="15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순환할당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s-419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round-robin)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방식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각 스레드가 차례대로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번갈아가면서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s-419" altLang="ko-KR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CPU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자원을 사용하는 것</a:t>
            </a:r>
            <a:endParaRPr lang="ko-KR" altLang="en-US" sz="1600" b="0" i="0" dirty="0">
              <a:solidFill>
                <a:srgbClr val="000000"/>
              </a:solidFill>
              <a:effectLst/>
              <a:latin typeface="Ubuntu Condensed" panose="020F0502020204030204" pitchFamily="34" charset="0"/>
            </a:endParaRPr>
          </a:p>
          <a:p>
            <a:pPr marL="0" indent="0">
              <a:buNone/>
            </a:pPr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7177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27105-E400-2DA4-494F-D381D5B9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스레드 직접 만들어보기 </a:t>
            </a:r>
            <a:r>
              <a:rPr kumimoji="1" lang="en-US" altLang="ko-KR" sz="4400" dirty="0"/>
              <a:t>1.</a:t>
            </a:r>
            <a:r>
              <a:rPr kumimoji="1" lang="ko-KR" altLang="en-US" sz="4400" dirty="0"/>
              <a:t> </a:t>
            </a:r>
            <a:r>
              <a:rPr kumimoji="1" lang="en-US" altLang="ko-KR" sz="4400" dirty="0"/>
              <a:t>Thread </a:t>
            </a:r>
            <a:r>
              <a:rPr kumimoji="1" lang="ko-KR" altLang="en-US" sz="4400" dirty="0"/>
              <a:t>상속받기</a:t>
            </a:r>
            <a:br>
              <a:rPr kumimoji="1" lang="ko-KR" altLang="en-US" sz="4400" dirty="0"/>
            </a:b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219AD-6F12-8E59-7D14-E1A5502B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스레드를 만들 때는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Thread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클래스를 상속 받는 방법과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Runnable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인터페이스를 구현하는 방법 </a:t>
            </a:r>
            <a:endParaRPr lang="en-US" altLang="ko-KR" sz="150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자바가 예외를 객체로 다루듯이</a:t>
            </a:r>
            <a:r>
              <a:rPr lang="en-US" altLang="ko-KR" sz="1500" dirty="0">
                <a:effectLst/>
                <a:latin typeface="BearSansUI"/>
              </a:rPr>
              <a:t>,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스레드도 객체로 다룬다</a:t>
            </a:r>
            <a:r>
              <a:rPr lang="en-US" altLang="ko-KR" sz="1500" dirty="0">
                <a:effectLst/>
                <a:latin typeface="BearSansUI"/>
              </a:rPr>
              <a:t>. </a:t>
            </a:r>
            <a:endParaRPr lang="ko-KR" altLang="en-US" sz="1500" dirty="0">
              <a:effectLst/>
            </a:endParaRPr>
          </a:p>
          <a:p>
            <a:pPr marL="0" indent="0">
              <a:buNone/>
            </a:pPr>
            <a:endParaRPr lang="ko-KR" altLang="en-US" sz="1500" dirty="0">
              <a:effectLst/>
            </a:endParaRPr>
          </a:p>
          <a:p>
            <a:pPr marL="0" indent="0">
              <a:buNone/>
            </a:pPr>
            <a:r>
              <a:rPr kumimoji="1" lang="en-US" altLang="ko-KR" sz="2500" dirty="0"/>
              <a:t>1.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Thread </a:t>
            </a:r>
            <a:r>
              <a:rPr kumimoji="1" lang="ko-KR" altLang="en-US" sz="2500" dirty="0"/>
              <a:t>상속받기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705EE-E23C-F9A9-1E77-2C2671F50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980709" cy="1193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65430-110B-D760-703B-0F12067E073A}"/>
              </a:ext>
            </a:extLst>
          </p:cNvPr>
          <p:cNvSpPr txBox="1"/>
          <p:nvPr/>
        </p:nvSpPr>
        <p:spPr>
          <a:xfrm>
            <a:off x="5923081" y="3179520"/>
            <a:ext cx="60998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altLang="ko-KR" sz="14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400" dirty="0">
                <a:effectLst/>
                <a:latin typeface="RobotoMono"/>
              </a:rPr>
              <a:t>Thread</a:t>
            </a:r>
            <a:r>
              <a:rPr lang="es-419" altLang="ko-KR" sz="14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4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클래스를 상속하고</a:t>
            </a:r>
            <a:r>
              <a:rPr lang="en-US" altLang="ko-KR" sz="1400" dirty="0">
                <a:effectLst/>
                <a:latin typeface="BearSansUI"/>
              </a:rPr>
              <a:t>, </a:t>
            </a:r>
            <a:r>
              <a:rPr lang="ko-KR" altLang="en-US" sz="14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스레드가 실행할 코드를 </a:t>
            </a:r>
            <a:r>
              <a:rPr lang="en-US" altLang="ko-KR" sz="14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400" dirty="0">
                <a:effectLst/>
                <a:latin typeface="RobotoMono"/>
              </a:rPr>
              <a:t>run()</a:t>
            </a:r>
            <a:r>
              <a:rPr lang="es-419" altLang="ko-KR" sz="14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4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메서드에 재정의한다</a:t>
            </a:r>
            <a:r>
              <a:rPr lang="en-US" altLang="ko-KR" sz="1400" dirty="0">
                <a:effectLst/>
                <a:latin typeface="BearSansUI"/>
              </a:rPr>
              <a:t>. </a:t>
            </a:r>
            <a:r>
              <a:rPr lang="en-US" altLang="ko-KR" sz="14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400" dirty="0">
                <a:effectLst/>
                <a:latin typeface="RobotoMono"/>
              </a:rPr>
              <a:t>Thread.currentThread()</a:t>
            </a:r>
            <a:r>
              <a:rPr lang="es-419" altLang="ko-KR" sz="14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40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를</a:t>
            </a:r>
            <a:r>
              <a:rPr lang="ko-KR" altLang="en-US" sz="14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호출하면 해당 코드를 실행하는 스레드 객체를 조회할 수 있다</a:t>
            </a:r>
            <a:r>
              <a:rPr lang="en-US" altLang="ko-KR" sz="1400" dirty="0">
                <a:effectLst/>
                <a:latin typeface="BearSansUI"/>
              </a:rPr>
              <a:t>. </a:t>
            </a:r>
            <a:r>
              <a:rPr lang="en-US" altLang="ko-KR" sz="14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400" dirty="0">
                <a:effectLst/>
                <a:latin typeface="RobotoMono"/>
              </a:rPr>
              <a:t>Thread.currentThread().getName()</a:t>
            </a:r>
            <a:r>
              <a:rPr lang="es-419" altLang="ko-KR" sz="14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es-419" altLang="ko-KR" sz="1400" dirty="0">
                <a:effectLst/>
                <a:latin typeface="BearSansUI"/>
              </a:rPr>
              <a:t>: </a:t>
            </a:r>
            <a:r>
              <a:rPr lang="ko-KR" altLang="en-US" sz="14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실행 중인 스레드의 이름을 조회한다</a:t>
            </a:r>
            <a:r>
              <a:rPr lang="en-US" altLang="ko-KR" sz="1400" dirty="0">
                <a:effectLst/>
                <a:latin typeface="BearSansUI"/>
              </a:rPr>
              <a:t>. </a:t>
            </a:r>
            <a:endParaRPr lang="ko-KR" altLang="en-US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CC164-D4E5-B2EC-43F3-67E24C4336EE}"/>
              </a:ext>
            </a:extLst>
          </p:cNvPr>
          <p:cNvSpPr txBox="1"/>
          <p:nvPr/>
        </p:nvSpPr>
        <p:spPr>
          <a:xfrm>
            <a:off x="5923081" y="4370465"/>
            <a:ext cx="609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altLang="ko-KR" sz="14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400" dirty="0">
                <a:effectLst/>
                <a:latin typeface="RobotoMono"/>
              </a:rPr>
              <a:t>start()</a:t>
            </a:r>
            <a:r>
              <a:rPr lang="es-419" altLang="ko-KR" sz="14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4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메서드는 스레드를 실행하는 아주 특별한 메서드이다</a:t>
            </a:r>
            <a:r>
              <a:rPr lang="en-US" altLang="ko-KR" sz="1400" dirty="0">
                <a:effectLst/>
                <a:latin typeface="BearSansUI"/>
              </a:rPr>
              <a:t>.</a:t>
            </a:r>
            <a:br>
              <a:rPr lang="en-US" altLang="ko-KR" sz="1400" dirty="0">
                <a:effectLst/>
                <a:latin typeface="BearSansUI"/>
              </a:rPr>
            </a:br>
            <a:r>
              <a:rPr lang="en-US" altLang="ko-KR" sz="14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400" dirty="0">
                <a:effectLst/>
                <a:latin typeface="RobotoMono"/>
              </a:rPr>
              <a:t>start()</a:t>
            </a:r>
            <a:r>
              <a:rPr lang="es-419" altLang="ko-KR" sz="14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40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를</a:t>
            </a:r>
            <a:r>
              <a:rPr lang="ko-KR" altLang="en-US" sz="14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호출하면 </a:t>
            </a:r>
            <a:r>
              <a:rPr lang="en-US" altLang="ko-KR" sz="14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400" dirty="0">
                <a:effectLst/>
                <a:latin typeface="RobotoMono"/>
              </a:rPr>
              <a:t>HelloThread</a:t>
            </a:r>
            <a:r>
              <a:rPr lang="es-419" altLang="ko-KR" sz="14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4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스레드가 </a:t>
            </a:r>
            <a:r>
              <a:rPr lang="en-US" altLang="ko-KR" sz="14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400" dirty="0">
                <a:effectLst/>
                <a:latin typeface="RobotoMono"/>
              </a:rPr>
              <a:t>run()</a:t>
            </a:r>
            <a:r>
              <a:rPr lang="es-419" altLang="ko-KR" sz="14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4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메서드를 실행한다</a:t>
            </a:r>
            <a:r>
              <a:rPr lang="en-US" altLang="ko-KR" sz="1400" dirty="0">
                <a:effectLst/>
                <a:latin typeface="BearSansUI"/>
              </a:rPr>
              <a:t>. </a:t>
            </a:r>
            <a:endParaRPr lang="ko-KR" altLang="en-US" sz="14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51995-46B1-42C8-8764-9C98950617F9}"/>
              </a:ext>
            </a:extLst>
          </p:cNvPr>
          <p:cNvSpPr txBox="1"/>
          <p:nvPr/>
        </p:nvSpPr>
        <p:spPr>
          <a:xfrm>
            <a:off x="5923081" y="2559620"/>
            <a:ext cx="6194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자바를 처음 실행하면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main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스레드가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main()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메서드를 호출하면서 시작한다</a:t>
            </a:r>
            <a:r>
              <a:rPr lang="en-US" altLang="ko-KR" sz="1500" dirty="0">
                <a:effectLst/>
                <a:latin typeface="BearSansUI"/>
              </a:rPr>
              <a:t>. </a:t>
            </a:r>
            <a:endParaRPr lang="ko-KR" altLang="en-US" sz="1500" dirty="0">
              <a:effectLst/>
            </a:endParaRPr>
          </a:p>
          <a:p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2723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3E67-7796-13CA-F294-F54C698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23683-B061-39B2-3259-A1BA0F62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7F615-494B-611C-8262-704711F7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10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6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ABD78-1AB2-AC6B-9C98-FCE3A18D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스레드는 순서와 실행 기간을 모두 보장하지 않는다</a:t>
            </a:r>
            <a:r>
              <a:rPr lang="en-US" altLang="ko-KR" sz="1800" dirty="0">
                <a:effectLst/>
                <a:latin typeface="BearSansUI"/>
              </a:rPr>
              <a:t>. </a:t>
            </a:r>
            <a:r>
              <a:rPr lang="ko-KR" altLang="en-US" sz="18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이것이 바로 </a:t>
            </a:r>
            <a:r>
              <a:rPr lang="ko-KR" altLang="en-US" sz="180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멀티스레드다</a:t>
            </a:r>
            <a:r>
              <a:rPr lang="en-US" altLang="ko-KR" sz="1800" dirty="0">
                <a:effectLst/>
                <a:latin typeface="BearSansUI"/>
              </a:rPr>
              <a:t>! 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B4E9F9-7682-3384-FF2F-0A655DEC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08" y="2623969"/>
            <a:ext cx="6222357" cy="3307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1E9E35-A7E2-A3B5-0174-FBEF5E4A941A}"/>
              </a:ext>
            </a:extLst>
          </p:cNvPr>
          <p:cNvSpPr txBox="1"/>
          <p:nvPr/>
        </p:nvSpPr>
        <p:spPr>
          <a:xfrm>
            <a:off x="7060557" y="3006274"/>
            <a:ext cx="49423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D8D8D8"/>
                </a:solidFill>
                <a:latin typeface=".SFNS"/>
              </a:rPr>
              <a:t>1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.</a:t>
            </a:r>
            <a:r>
              <a:rPr lang="ko-KR" altLang="en-US" sz="1500" dirty="0">
                <a:solidFill>
                  <a:srgbClr val="D8D8D8"/>
                </a:solidFill>
                <a:effectLst/>
                <a:latin typeface=".SFNS"/>
              </a:rPr>
              <a:t> </a:t>
            </a:r>
            <a:r>
              <a:rPr lang="es-419" altLang="ko-KR" sz="1500" dirty="0">
                <a:effectLst/>
                <a:latin typeface="RobotoMono"/>
              </a:rPr>
              <a:t>main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스레드가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HelloThread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인스턴스를 생성 </a:t>
            </a:r>
            <a:endParaRPr lang="en-US" altLang="ko-KR" sz="150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lang="en-US" altLang="ko-KR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2.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 `</a:t>
            </a:r>
            <a:r>
              <a:rPr lang="es-419" altLang="ko-KR" sz="1500" dirty="0">
                <a:effectLst/>
                <a:latin typeface="RobotoMono"/>
              </a:rPr>
              <a:t>start()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메서드를 호출하면</a:t>
            </a:r>
            <a:r>
              <a:rPr lang="en-US" altLang="ko-KR" sz="1500" dirty="0">
                <a:effectLst/>
                <a:latin typeface="BearSansUI"/>
              </a:rPr>
              <a:t>,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Thread-0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스레드가 시작되면서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Thread-0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스레드가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run()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메서드를 호출 </a:t>
            </a:r>
            <a:endParaRPr lang="ko-KR" altLang="en-US" sz="1500" dirty="0">
              <a:effectLst/>
            </a:endParaRPr>
          </a:p>
          <a:p>
            <a:r>
              <a:rPr lang="en-US" altLang="ko-KR" sz="1500" dirty="0">
                <a:effectLst/>
              </a:rPr>
              <a:t>3.</a:t>
            </a:r>
            <a:r>
              <a:rPr lang="ko-KR" altLang="en-US" sz="1500" dirty="0">
                <a:effectLst/>
              </a:rPr>
              <a:t> 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main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스레드는 단지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start()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메서드를 통해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Thread-0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스레드에게 실행을 지시 </a:t>
            </a:r>
            <a:endParaRPr lang="ko-KR" altLang="en-US" sz="1500" dirty="0">
              <a:effectLst/>
            </a:endParaRPr>
          </a:p>
          <a:p>
            <a:r>
              <a:rPr lang="en-US" altLang="ko-KR" sz="1500" dirty="0"/>
              <a:t>4.</a:t>
            </a:r>
            <a:r>
              <a:rPr lang="ko-KR" altLang="en-US" sz="1500" dirty="0"/>
              <a:t> 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main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스레드와 </a:t>
            </a:r>
            <a:r>
              <a:rPr lang="en-US" altLang="ko-KR" sz="1500" dirty="0">
                <a:solidFill>
                  <a:srgbClr val="D8D8D8"/>
                </a:solidFill>
                <a:effectLst/>
                <a:latin typeface=".SFNS"/>
              </a:rPr>
              <a:t>`</a:t>
            </a:r>
            <a:r>
              <a:rPr lang="es-419" altLang="ko-KR" sz="1500" dirty="0">
                <a:effectLst/>
                <a:latin typeface="RobotoMono"/>
              </a:rPr>
              <a:t>Thread-0</a:t>
            </a:r>
            <a:r>
              <a:rPr lang="es-419" altLang="ko-KR" sz="1500" dirty="0">
                <a:solidFill>
                  <a:srgbClr val="D8D8D8"/>
                </a:solidFill>
                <a:effectLst/>
                <a:latin typeface=".SFNS"/>
              </a:rPr>
              <a:t>` </a:t>
            </a:r>
            <a: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스레드는 동시에 실행</a:t>
            </a:r>
            <a:br>
              <a:rPr lang="ko-KR" altLang="en-US" sz="150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</a:br>
            <a:endParaRPr lang="ko-KR" altLang="en-US" sz="1500" dirty="0">
              <a:effectLst/>
            </a:endParaRPr>
          </a:p>
          <a:p>
            <a:endParaRPr lang="ko-KR" altLang="en-US" sz="1500" dirty="0">
              <a:effectLst/>
            </a:endParaRPr>
          </a:p>
          <a:p>
            <a:endParaRPr kumimoji="1"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CE600-7301-9F33-949B-F1B44C8EEBA1}"/>
              </a:ext>
            </a:extLst>
          </p:cNvPr>
          <p:cNvSpPr txBox="1"/>
          <p:nvPr/>
        </p:nvSpPr>
        <p:spPr>
          <a:xfrm>
            <a:off x="625033" y="2164466"/>
            <a:ext cx="394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상황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스레드에서 </a:t>
            </a:r>
            <a:r>
              <a:rPr kumimoji="1" lang="en-US" altLang="ko-KR" dirty="0"/>
              <a:t>start()</a:t>
            </a:r>
            <a:r>
              <a:rPr kumimoji="1" lang="ko-KR" altLang="en-US" dirty="0"/>
              <a:t> 호출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4852F25-B9B5-93D8-BBD4-C52AA39650D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스레드 직접 만들어보기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Thread </a:t>
            </a:r>
            <a:r>
              <a:rPr kumimoji="1" lang="ko-KR" altLang="en-US" dirty="0"/>
              <a:t>상속받기</a:t>
            </a:r>
            <a:br>
              <a:rPr kumimoji="1" lang="ko-KR" altLang="en-US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39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1167</Words>
  <Application>Microsoft Macintosh PowerPoint</Application>
  <PresentationFormat>와이드스크린</PresentationFormat>
  <Paragraphs>130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-apple-system</vt:lpstr>
      <vt:lpstr>.SFNS</vt:lpstr>
      <vt:lpstr>NanumGothic</vt:lpstr>
      <vt:lpstr>맑은 고딕</vt:lpstr>
      <vt:lpstr>AppleSDGothicNeo</vt:lpstr>
      <vt:lpstr>applesdgothicneo-ultralight</vt:lpstr>
      <vt:lpstr>BearSansUI</vt:lpstr>
      <vt:lpstr>RobotoMono</vt:lpstr>
      <vt:lpstr>Arial</vt:lpstr>
      <vt:lpstr>Ubuntu Condensed</vt:lpstr>
      <vt:lpstr>Office 테마</vt:lpstr>
      <vt:lpstr>멀티스레드와 동시성</vt:lpstr>
      <vt:lpstr>목차</vt:lpstr>
      <vt:lpstr>멀티 태스킹, 멀티 프로세싱</vt:lpstr>
      <vt:lpstr>프로세스와 스레드</vt:lpstr>
      <vt:lpstr>스케줄링과 컨텍스트 스위칭</vt:lpstr>
      <vt:lpstr>스레드 스케줄링(thread scheduling)</vt:lpstr>
      <vt:lpstr>스레드 직접 만들어보기 1. Thread 상속받기 </vt:lpstr>
      <vt:lpstr>PowerPoint 프레젠테이션</vt:lpstr>
      <vt:lpstr>PowerPoint 프레젠테이션</vt:lpstr>
      <vt:lpstr>Start()</vt:lpstr>
      <vt:lpstr>스레드 직접 만들어보기 1. Thread 상속받기 </vt:lpstr>
      <vt:lpstr>Thread 클래스가 제공하는 상태 제어 메소드 </vt:lpstr>
      <vt:lpstr>1. 쓰레드가 실행 가능한지 검사함 2. 쓰레드를 쓰레드 그룹에 추가함 3. 쓰레드를 JVM이 실행시킴 </vt:lpstr>
      <vt:lpstr>데몬 스레드</vt:lpstr>
      <vt:lpstr>스레드 직접 만들어보기 2. Runnable 인터페이스 구현 </vt:lpstr>
      <vt:lpstr>스레드 직접 만들어보기 2. Runnable 인터페이스 구현 </vt:lpstr>
      <vt:lpstr>Thread와 Runnable 비교</vt:lpstr>
      <vt:lpstr>Thread Life cycle(스레드 생명 주기)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가은 이</dc:creator>
  <cp:lastModifiedBy>가은 이</cp:lastModifiedBy>
  <cp:revision>10</cp:revision>
  <dcterms:created xsi:type="dcterms:W3CDTF">2024-11-07T02:19:16Z</dcterms:created>
  <dcterms:modified xsi:type="dcterms:W3CDTF">2024-11-09T07:28:00Z</dcterms:modified>
</cp:coreProperties>
</file>