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67" r:id="rId3"/>
    <p:sldId id="268" r:id="rId4"/>
    <p:sldId id="269" r:id="rId5"/>
    <p:sldId id="270" r:id="rId6"/>
    <p:sldId id="265" r:id="rId7"/>
    <p:sldId id="271" r:id="rId8"/>
    <p:sldId id="256" r:id="rId9"/>
    <p:sldId id="272" r:id="rId10"/>
    <p:sldId id="273" r:id="rId11"/>
    <p:sldId id="257" r:id="rId12"/>
    <p:sldId id="262" r:id="rId13"/>
    <p:sldId id="261" r:id="rId14"/>
    <p:sldId id="263" r:id="rId15"/>
    <p:sldId id="258" r:id="rId16"/>
    <p:sldId id="291" r:id="rId17"/>
    <p:sldId id="292" r:id="rId18"/>
    <p:sldId id="264" r:id="rId19"/>
    <p:sldId id="266" r:id="rId20"/>
    <p:sldId id="259" r:id="rId21"/>
    <p:sldId id="260" r:id="rId22"/>
    <p:sldId id="275" r:id="rId23"/>
    <p:sldId id="276" r:id="rId24"/>
    <p:sldId id="280" r:id="rId25"/>
    <p:sldId id="281" r:id="rId26"/>
    <p:sldId id="282" r:id="rId27"/>
    <p:sldId id="283" r:id="rId28"/>
    <p:sldId id="284" r:id="rId29"/>
    <p:sldId id="277" r:id="rId30"/>
    <p:sldId id="278" r:id="rId31"/>
    <p:sldId id="279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9"/>
    <p:restoredTop sz="94660"/>
  </p:normalViewPr>
  <p:slideViewPr>
    <p:cSldViewPr snapToGrid="0">
      <p:cViewPr>
        <p:scale>
          <a:sx n="103" d="100"/>
          <a:sy n="103" d="100"/>
        </p:scale>
        <p:origin x="152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C1D2F-FDFB-2D20-4EB4-50F4E5D35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743D48-E40A-E8D4-218C-0B56DEED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A5033-5600-554F-0B4D-1B9B2E5B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CD05C-9390-BEE6-ECA3-544A3685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83E32-5608-00AF-717F-DDE99582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54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4B94D-523B-B09C-8813-30F14D42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5BC2F0-3651-BC06-0E54-C6C350C56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14C20-6F1B-CE1A-DC01-A02F7FD9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B979B-BADD-B495-1EDF-0E8DCBB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414F0-D048-2266-EA5E-10E3EAF7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06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B66E6A-1039-3FC8-AC5F-11DC15A5D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AC243-1D8A-F41F-49A0-37A52B85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6CBF3-D32A-787F-FA4B-07E27752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27599-1A5C-3234-7BEE-C6E34FD1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DE2A5-FF46-2131-EF6D-444BDB08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811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FF4DD-FCED-2D1D-63E5-C05A8810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20A90-8571-8A07-735B-B7F9A029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5E78B-2F02-E8F7-AD84-8F99ECE0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8C8E5-291F-36D2-09F7-660BCD9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496F8-218B-90E3-ED11-71A1271C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959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89C0E-BCBA-F074-7F80-F97D4AEA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F5618-D4FD-2626-636C-3088A9206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8CF6-2A63-640F-B910-6B1C850D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C3032-E8F6-C495-017F-697EA0AC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07663-1932-6C7C-9278-F0C6A13A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186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BFC15-C801-2923-6A6C-33AEDA4F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E1A58-8880-196E-92DD-4C5CE04C8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8650F-A953-0E4D-F234-11967FF92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E8339-5AFE-8D5A-3F0A-1CE9DF3C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5A0F0-4330-E7A6-6C49-0C09CE65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B5C03-25E9-0E33-9CEF-CFF371BE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83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9514D-5B4D-0A71-8A23-AEA30810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2BFCD-B58A-7971-A4A4-CB9FDDD09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F90F5-CCDF-EBF9-591F-D291E442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7B8400-8B18-E533-B807-45CA0D718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C5F2A5-0AE0-C02E-B31E-B55C5D675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928B7-C54F-9E24-737A-6413F2D0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EC1D8A-9CE9-0F16-984A-95BD37D0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E4D26-441A-A3CD-6716-6CA4FD89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563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A562-42CB-D04B-EBF5-07195EA5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8401E7-E144-2781-B228-7C0627F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CF5C59-8CCC-B683-887E-0A2783BB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F58B75-61BE-DAC9-0FDD-ADCED652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74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53FD0-E479-665F-2E1A-9B37978E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6E06EB-7CD7-B31A-4AC9-445B89D8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9527A-ECC1-6B84-856E-BE18D211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773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1799A-50EB-4A71-CEDB-B437AB26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CEB25-0C06-B8C3-5145-4C69B01A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78833-3FE0-DCB2-3147-D5C637B8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259D5-FC08-9A18-D45C-4737D20C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5C7E4-3BC0-E91F-5984-615D2FC1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35923-BAD4-28C0-A7F9-A4879077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00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3784-45B0-79C2-E90B-E201A302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4BDD9A-2B3B-2E09-FFE9-A71EECA21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725C7-5213-4755-285F-4998D8893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CD9D08-C4E3-AFE0-5A2B-93943C8C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D5EDE-71DE-0CA2-9595-6B4D71C1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CE73F-BB0B-63CE-56A1-36C02EE1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39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8E1EC1-FDC6-D55B-B8FC-3FB5BC24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B23E06-AD10-D537-2E94-29FB043B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50524-DCA6-407A-F23C-D197B6A73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DE38C-DA4A-0B45-8618-83C7E916B38D}" type="datetimeFigureOut">
              <a:rPr kumimoji="1" lang="ko-KR" altLang="en-US" smtClean="0"/>
              <a:t>2024. 10. 27.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CD496-26D7-7E5E-A022-E2CA554B7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E0029-05A1-4B35-3718-FD02EEDDC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9D000-E025-6D49-A16C-60EF735F26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53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5.svg"/><Relationship Id="rId4" Type="http://schemas.openxmlformats.org/officeDocument/2006/relationships/image" Target="../media/image11.sv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0763-7A07-DF17-336C-B0864AFD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54" y="365125"/>
            <a:ext cx="8968945" cy="5726756"/>
          </a:xfrm>
        </p:spPr>
        <p:txBody>
          <a:bodyPr/>
          <a:lstStyle/>
          <a:p>
            <a:r>
              <a:rPr kumimoji="1" lang="en-US" altLang="ko-KR" dirty="0"/>
              <a:t>JVM</a:t>
            </a:r>
            <a:r>
              <a:rPr kumimoji="1" lang="ko-KR" altLang="en-US" dirty="0"/>
              <a:t> 공부하기 이전에 </a:t>
            </a:r>
            <a:br>
              <a:rPr kumimoji="1" lang="en-US" altLang="ko-KR" dirty="0"/>
            </a:br>
            <a:r>
              <a:rPr kumimoji="1" lang="ko-KR" altLang="en-US" dirty="0"/>
              <a:t>자바에 대해 잘 알고 있는가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07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3E914-927F-24D6-741E-35AFDF6A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JIT </a:t>
            </a:r>
            <a:r>
              <a:rPr kumimoji="1" lang="ko-KR" altLang="en-US" dirty="0"/>
              <a:t>컴파일러</a:t>
            </a:r>
            <a:r>
              <a:rPr kumimoji="1" lang="en-US" altLang="ko-KR" dirty="0"/>
              <a:t>(Just-In-Time Compiler)</a:t>
            </a:r>
            <a:endParaRPr kumimoji="1" lang="ko-KR" altLang="en-US" dirty="0"/>
          </a:p>
        </p:txBody>
      </p:sp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4BE35B5-08FA-90A2-F0A1-D918ACC4E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92" y="2153774"/>
            <a:ext cx="5319635" cy="2803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2D7E1-1067-F937-F502-5FBE7F8F5232}"/>
              </a:ext>
            </a:extLst>
          </p:cNvPr>
          <p:cNvSpPr txBox="1"/>
          <p:nvPr/>
        </p:nvSpPr>
        <p:spPr>
          <a:xfrm>
            <a:off x="6870357" y="1853514"/>
            <a:ext cx="44834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기존의 자바는 인터프리터 방식으로 명령어를 하나씩 실행하게끔 이루어져 있어</a:t>
            </a:r>
            <a:endParaRPr kumimoji="1" lang="en-US" altLang="ko-KR" dirty="0"/>
          </a:p>
          <a:p>
            <a:r>
              <a:rPr kumimoji="1" lang="ko-KR" altLang="en-US" dirty="0"/>
              <a:t>실행 속도가 </a:t>
            </a:r>
            <a:r>
              <a:rPr kumimoji="1" lang="ko-KR" altLang="en-US" dirty="0" err="1"/>
              <a:t>느렸다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JIT</a:t>
            </a:r>
            <a:r>
              <a:rPr kumimoji="1" lang="ko-KR" altLang="en-US" dirty="0"/>
              <a:t> 컴파일러는 같은 코드를 매번 해석하지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실행할 때 컴파일을 하면서 해당 코드를 </a:t>
            </a:r>
            <a:r>
              <a:rPr kumimoji="1" lang="ko-KR" altLang="en-US" dirty="0" err="1"/>
              <a:t>캐싱한다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이후에는 바뀐 부분만 컴파일하고 나머지는 </a:t>
            </a:r>
            <a:r>
              <a:rPr kumimoji="1" lang="ko-KR" altLang="en-US" dirty="0" err="1"/>
              <a:t>캐싱된</a:t>
            </a:r>
            <a:r>
              <a:rPr kumimoji="1" lang="ko-KR" altLang="en-US" dirty="0"/>
              <a:t> 코드를 사용한다</a:t>
            </a:r>
            <a:endParaRPr kumimoji="1" lang="en-US" altLang="ko-KR" dirty="0"/>
          </a:p>
          <a:p>
            <a:r>
              <a:rPr kumimoji="1" lang="ko-KR" altLang="en-US" dirty="0"/>
              <a:t>이 기법을 동적 번역이라고 부른다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자바 </a:t>
            </a:r>
            <a:r>
              <a:rPr kumimoji="1" lang="ko-KR" altLang="en-US" dirty="0" err="1"/>
              <a:t>컴파이러는</a:t>
            </a:r>
            <a:r>
              <a:rPr kumimoji="1" lang="ko-KR" altLang="en-US" dirty="0"/>
              <a:t> 자바를 설치하면 </a:t>
            </a:r>
            <a:r>
              <a:rPr kumimoji="1" lang="en-US" altLang="ko-KR" dirty="0" err="1"/>
              <a:t>javac.exe</a:t>
            </a:r>
            <a:r>
              <a:rPr kumimoji="1" lang="ko-KR" altLang="en-US" dirty="0"/>
              <a:t>라는 실행 파일 형태로 설치됨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자바 컴파일러에 의해 변환되는 코드의 명령어 크기가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바이트라서 자바 바이트 코드라고 불리고 있음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451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61872-DE7C-B251-A917-1B74791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JVM</a:t>
            </a:r>
            <a:r>
              <a:rPr kumimoji="1" lang="ko-KR" altLang="en-US" dirty="0"/>
              <a:t> 구조를 공부하기 전에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메모리에 대해서 알아보자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C8AB5-36BD-2ADA-9E31-5C204CF8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338" y="2244435"/>
            <a:ext cx="4618462" cy="393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프로그램이 실행되기 위해선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먼저 프로그램이 메모리에 로드되어야 한다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r>
              <a:rPr kumimoji="1" lang="ko-KR" altLang="en-US" sz="1600" dirty="0"/>
              <a:t>컴퓨터의 운영체제는 프로그램의 실행을 위해 다양한 메모리 공간을 제공하고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각각의 메모리 공간은 상호 작용하며 프로그램 실행에 기여함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왼쪽 사진은 프로그램의 정보를 읽어 메모리에 로드되는 과정을 보여주며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프로그램을 실행하게 되면 </a:t>
            </a:r>
            <a:r>
              <a:rPr kumimoji="1" lang="en-US" altLang="ko-KR" sz="1600" dirty="0"/>
              <a:t>OS</a:t>
            </a:r>
            <a:r>
              <a:rPr kumimoji="1" lang="ko-KR" altLang="en-US" sz="1600" dirty="0"/>
              <a:t>는 메모리에 공간을 할당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메모리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프로그램을 실행하기 위한 </a:t>
            </a:r>
            <a:r>
              <a:rPr kumimoji="1" lang="ko-KR" altLang="en-US" sz="1600" b="1" dirty="0"/>
              <a:t>데이터</a:t>
            </a:r>
            <a:r>
              <a:rPr kumimoji="1" lang="ko-KR" altLang="en-US" sz="1600" dirty="0"/>
              <a:t> 및 </a:t>
            </a:r>
            <a:r>
              <a:rPr kumimoji="1" lang="ko-KR" altLang="en-US" sz="1600" b="1" dirty="0"/>
              <a:t>명령어</a:t>
            </a:r>
            <a:r>
              <a:rPr kumimoji="1" lang="ko-KR" altLang="en-US" sz="1600" dirty="0"/>
              <a:t>를 </a:t>
            </a:r>
            <a:r>
              <a:rPr kumimoji="1" lang="ko-KR" altLang="en-US" sz="1600" b="1" dirty="0"/>
              <a:t>저장</a:t>
            </a:r>
            <a:r>
              <a:rPr kumimoji="1" lang="ko-KR" altLang="en-US" sz="1600" dirty="0"/>
              <a:t>하는 공간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endParaRPr kumimoji="1" lang="ko-KR" altLang="en-US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376AB7-348E-05C1-B3D9-D748152D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0802"/>
            <a:ext cx="5897138" cy="408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3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23964-DB1A-1EAE-4266-B8D561155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47C2-ABFA-22F4-7411-B3B68C12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JVM</a:t>
            </a:r>
            <a:r>
              <a:rPr kumimoji="1" lang="ko-KR" altLang="en-US" dirty="0"/>
              <a:t>을 공부하기 전에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메모리에 대해서 알아보자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BEA1D-DC6E-9DC0-64A4-865FD7E5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416" y="2232078"/>
            <a:ext cx="4100384" cy="393252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1600" dirty="0"/>
              <a:t>코드 영역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작성한 소스코드가 기계어 형태</a:t>
            </a:r>
            <a:r>
              <a:rPr kumimoji="1" lang="en-US" altLang="ko-KR" sz="1600" dirty="0"/>
              <a:t>(0,1)</a:t>
            </a:r>
            <a:r>
              <a:rPr kumimoji="1" lang="ko-KR" altLang="en-US" sz="1600" dirty="0"/>
              <a:t> 형태로 저장됨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CPU</a:t>
            </a:r>
            <a:r>
              <a:rPr kumimoji="1" lang="ko-KR" altLang="en-US" sz="1600" dirty="0"/>
              <a:t>는 코드 영역에 저장된 명령어들을 하나씩 가져와서 실행함</a:t>
            </a:r>
            <a:endParaRPr kumimoji="1" lang="en-US" altLang="ko-KR" sz="1600" dirty="0"/>
          </a:p>
          <a:p>
            <a:pPr>
              <a:buFontTx/>
              <a:buChar char="-"/>
            </a:pPr>
            <a:endParaRPr kumimoji="1" lang="en-US" altLang="ko-KR" sz="1600" dirty="0"/>
          </a:p>
          <a:p>
            <a:pPr>
              <a:buFontTx/>
              <a:buChar char="-"/>
            </a:pPr>
            <a:r>
              <a:rPr kumimoji="1" lang="ko-KR" altLang="en-US" sz="1600" dirty="0"/>
              <a:t>데이터 영역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전역 변수와 정적 변수</a:t>
            </a:r>
            <a:r>
              <a:rPr kumimoji="1" lang="en-US" altLang="ko-KR" sz="1600" dirty="0"/>
              <a:t>(static)</a:t>
            </a:r>
            <a:r>
              <a:rPr kumimoji="1" lang="ko-KR" altLang="en-US" sz="1600" dirty="0"/>
              <a:t>가 할당되는 영역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메인 함수 전에 선언되어 프로그램의 시작과 동시에 할당되고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프로그램이 종료돼야 메모리가 소멸됨</a:t>
            </a:r>
            <a:endParaRPr kumimoji="1" lang="en-US" altLang="ko-KR" sz="1600" dirty="0"/>
          </a:p>
          <a:p>
            <a:pPr>
              <a:buFontTx/>
              <a:buChar char="-"/>
            </a:pPr>
            <a:endParaRPr kumimoji="1" lang="en-US" altLang="ko-KR" sz="1600" dirty="0"/>
          </a:p>
          <a:p>
            <a:pPr>
              <a:buFontTx/>
              <a:buChar char="-"/>
            </a:pPr>
            <a:endParaRPr kumimoji="1" lang="ko-KR" altLang="en-US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7A9F412-E8A8-A77A-52BB-19BBC84C2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6" y="2097570"/>
            <a:ext cx="6730066" cy="37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4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D16EB-6478-7C21-8546-C4DE75E5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22CAC-9404-EC85-575B-04C5BFE8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JVM</a:t>
            </a:r>
            <a:r>
              <a:rPr kumimoji="1" lang="ko-KR" altLang="en-US" dirty="0"/>
              <a:t>을 공부하기 전에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메모리에 대해서 알아보자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2716-6769-F05B-CE84-2F47D9A9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744" y="1524552"/>
            <a:ext cx="4618462" cy="4713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-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힙</a:t>
            </a:r>
            <a:r>
              <a:rPr kumimoji="1" lang="ko-KR" altLang="en-US" sz="1600" dirty="0"/>
              <a:t> 영역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런타임 시 크기가 결정됨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사용자에 의해 동적 할당되고 해제</a:t>
            </a:r>
            <a:r>
              <a:rPr kumimoji="1" lang="en-US" altLang="ko-KR" sz="1600" dirty="0"/>
              <a:t>)</a:t>
            </a:r>
          </a:p>
          <a:p>
            <a:pPr marL="0" indent="0">
              <a:buNone/>
            </a:pPr>
            <a:r>
              <a:rPr kumimoji="1" lang="en-US" altLang="ko-KR" sz="1600" dirty="0"/>
              <a:t>(</a:t>
            </a:r>
            <a:r>
              <a:rPr kumimoji="1" lang="ko-KR" altLang="en-US" sz="1600" dirty="0"/>
              <a:t> 런타임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컴파일 과정을 마친 컴퓨터 프로그램이 실행되고 있는 환경 또는 동작되는 동안의 시간</a:t>
            </a:r>
            <a:r>
              <a:rPr kumimoji="1" lang="en-US" altLang="ko-KR" sz="1600" dirty="0"/>
              <a:t>)</a:t>
            </a:r>
          </a:p>
          <a:p>
            <a:pPr marL="0" indent="0">
              <a:buNone/>
            </a:pPr>
            <a:r>
              <a:rPr kumimoji="1" lang="ko-KR" altLang="en-US" sz="1600" dirty="0"/>
              <a:t>응용프로그램이 </a:t>
            </a:r>
            <a:r>
              <a:rPr kumimoji="1" lang="ko-KR" altLang="en-US" sz="1600" dirty="0" err="1"/>
              <a:t>종료될때까지</a:t>
            </a:r>
            <a:r>
              <a:rPr kumimoji="1" lang="ko-KR" altLang="en-US" sz="1600" dirty="0"/>
              <a:t> 메모리가 유지되기 </a:t>
            </a:r>
            <a:r>
              <a:rPr kumimoji="1" lang="ko-KR" altLang="en-US" sz="1600" dirty="0" err="1"/>
              <a:t>떄문에</a:t>
            </a:r>
            <a:r>
              <a:rPr kumimoji="1" lang="ko-KR" altLang="en-US" sz="1600" dirty="0"/>
              <a:t> 사용하고 난 후 반드시 메모리 해제를 </a:t>
            </a:r>
            <a:r>
              <a:rPr kumimoji="1" lang="ko-KR" altLang="en-US" sz="1600" dirty="0" err="1"/>
              <a:t>해줘야함</a:t>
            </a:r>
            <a:r>
              <a:rPr kumimoji="1" lang="en-US" altLang="ko-KR" sz="1600" dirty="0"/>
              <a:t>(memory leak</a:t>
            </a:r>
            <a:r>
              <a:rPr kumimoji="1" lang="ko-KR" altLang="en-US" sz="1600" dirty="0"/>
              <a:t>발생</a:t>
            </a:r>
            <a:r>
              <a:rPr kumimoji="1" lang="en-US" altLang="ko-KR" sz="1600" dirty="0"/>
              <a:t>),</a:t>
            </a:r>
            <a:r>
              <a:rPr kumimoji="1" lang="ko-KR" altLang="en-US" sz="1600" dirty="0"/>
              <a:t> 자바에서는 </a:t>
            </a:r>
            <a:r>
              <a:rPr kumimoji="1" lang="ko-KR" altLang="en-US" sz="1600" dirty="0" err="1"/>
              <a:t>가비지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컬렉터가</a:t>
            </a:r>
            <a:r>
              <a:rPr kumimoji="1" lang="ko-KR" altLang="en-US" sz="1600" dirty="0"/>
              <a:t> 자동으로 해제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참조형 데이터 타입을 갖는 객체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인스턴스</a:t>
            </a:r>
            <a:r>
              <a:rPr kumimoji="1" lang="en-US" altLang="ko-KR" sz="1600" dirty="0"/>
              <a:t>),</a:t>
            </a:r>
            <a:r>
              <a:rPr kumimoji="1" lang="ko-KR" altLang="en-US" sz="1600" dirty="0"/>
              <a:t> 배열 등이 저장되는 공간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선입선출</a:t>
            </a:r>
            <a:r>
              <a:rPr kumimoji="1" lang="en-US" altLang="ko-KR" sz="1600" dirty="0"/>
              <a:t>(FIFIO</a:t>
            </a:r>
            <a:r>
              <a:rPr kumimoji="1" lang="ko-KR" altLang="en-US" sz="1600" dirty="0"/>
              <a:t>구조</a:t>
            </a:r>
            <a:r>
              <a:rPr kumimoji="1" lang="en-US" altLang="ko-KR" sz="1600" dirty="0"/>
              <a:t>)</a:t>
            </a:r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-</a:t>
            </a:r>
            <a:r>
              <a:rPr kumimoji="1" lang="ko-KR" altLang="en-US" sz="1600" dirty="0"/>
              <a:t> 스택 영역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컴파일 타임에 크기가 결정됨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함수 호출 시 생성되는 지역 변수와 매개 변수가 저장되는 영역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함수 호출이 완료되면 저장된 메모리 해제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후입</a:t>
            </a:r>
            <a:r>
              <a:rPr kumimoji="1" lang="ko-KR" altLang="en-US" sz="1600" dirty="0"/>
              <a:t> 선출</a:t>
            </a:r>
            <a:r>
              <a:rPr kumimoji="1" lang="en-US" altLang="ko-KR" sz="1600" dirty="0"/>
              <a:t>(LIFO)</a:t>
            </a:r>
            <a:r>
              <a:rPr kumimoji="1" lang="ko-KR" altLang="en-US" sz="1600" dirty="0"/>
              <a:t>구조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ko-KR" altLang="en-US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C7754AD-FC57-9C2A-5702-279FA6F71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4" y="1757293"/>
            <a:ext cx="7280190" cy="424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61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341EA-6EE0-EF67-BC0D-D7F55C3C2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92F6C-47E0-DE97-4A04-61532FCD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JVM</a:t>
            </a:r>
            <a:r>
              <a:rPr kumimoji="1" lang="ko-KR" altLang="en-US" dirty="0"/>
              <a:t>을 공부하기 전에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메모리에 대해서 알아보자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09725-D30F-45F8-9F80-22151D08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338" y="2679405"/>
            <a:ext cx="4618462" cy="3497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힙영역과</a:t>
            </a:r>
            <a:r>
              <a:rPr kumimoji="1" lang="ko-KR" altLang="en-US" sz="1600" dirty="0"/>
              <a:t> 스택 영역은 같은 공간을 공유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 err="1"/>
              <a:t>힙이</a:t>
            </a:r>
            <a:r>
              <a:rPr kumimoji="1" lang="ko-KR" altLang="en-US" sz="1600" dirty="0"/>
              <a:t> 메모리 위쪽 주소부터 할당되면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스택은 아래쪽부터 할당되는 식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각 영역이 상대 공간을 침범하는 일이 발생할 수 이는데 이를 각각 </a:t>
            </a:r>
            <a:r>
              <a:rPr kumimoji="1" lang="en-US" altLang="ko-KR" sz="1600" dirty="0"/>
              <a:t>heap overflow, stack overflow</a:t>
            </a:r>
            <a:r>
              <a:rPr kumimoji="1" lang="ko-KR" altLang="en-US" sz="1600" dirty="0" err="1"/>
              <a:t>라고</a:t>
            </a:r>
            <a:r>
              <a:rPr kumimoji="1" lang="ko-KR" altLang="en-US" sz="1600" dirty="0"/>
              <a:t> 함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3FA5F30-BCA5-F1AC-F9B3-2DEC9A6C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37" y="2255837"/>
            <a:ext cx="5456663" cy="42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7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81008-27E0-364E-38C7-DBC640A7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768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JVM </a:t>
            </a:r>
            <a:r>
              <a:rPr kumimoji="1" lang="ko-KR" altLang="en-US" dirty="0"/>
              <a:t>메모리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610BE-2500-BE0D-7340-9A5D6D213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061" y="1262743"/>
            <a:ext cx="4337740" cy="50341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자바프로그램을 실행하면 </a:t>
            </a:r>
            <a:r>
              <a:rPr kumimoji="1" lang="en-US" altLang="ko-KR" sz="1600" dirty="0"/>
              <a:t>JVM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OS</a:t>
            </a:r>
            <a:r>
              <a:rPr kumimoji="1" lang="ko-KR" altLang="en-US" sz="1600" dirty="0"/>
              <a:t>로부터 메모리를 </a:t>
            </a:r>
            <a:r>
              <a:rPr kumimoji="1" lang="ko-KR" altLang="en-US" sz="1600" dirty="0" err="1"/>
              <a:t>할당받는다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자바 컴파일러가 자바 소스코드를 자바 바이트코드로 컴파일한다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클래스 </a:t>
            </a:r>
            <a:r>
              <a:rPr kumimoji="1" lang="ko-KR" altLang="en-US" sz="1600" dirty="0" err="1"/>
              <a:t>로더는</a:t>
            </a:r>
            <a:r>
              <a:rPr kumimoji="1" lang="ko-KR" altLang="en-US" sz="1600" dirty="0"/>
              <a:t> 동적 로딩을 통해 필요한 클래스들을 로딩 및 링크하여 </a:t>
            </a:r>
            <a:r>
              <a:rPr kumimoji="1" lang="en-US" altLang="ko-KR" sz="1600" dirty="0"/>
              <a:t>Runtime Data Area</a:t>
            </a:r>
            <a:r>
              <a:rPr kumimoji="1" lang="ko-KR" altLang="en-US" sz="1600" dirty="0" err="1"/>
              <a:t>에</a:t>
            </a:r>
            <a:r>
              <a:rPr kumimoji="1" lang="ko-KR" altLang="en-US" sz="1600" dirty="0"/>
              <a:t> 올린다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Runtime Data Area</a:t>
            </a:r>
            <a:r>
              <a:rPr kumimoji="1" lang="ko-KR" altLang="en-US" sz="1600" dirty="0" err="1"/>
              <a:t>에</a:t>
            </a:r>
            <a:r>
              <a:rPr kumimoji="1" lang="ko-KR" altLang="en-US" sz="1600" dirty="0"/>
              <a:t> 로딩 된 바이트 코드는 </a:t>
            </a:r>
            <a:r>
              <a:rPr kumimoji="1" lang="en-US" altLang="ko-KR" sz="1600" dirty="0"/>
              <a:t>Execution Engine</a:t>
            </a:r>
            <a:r>
              <a:rPr kumimoji="1" lang="ko-KR" altLang="en-US" sz="1600" dirty="0"/>
              <a:t>을 통해 해석된다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이 과정에서 </a:t>
            </a:r>
            <a:r>
              <a:rPr kumimoji="1" lang="en-US" altLang="ko-KR" sz="1600" dirty="0"/>
              <a:t>Execution Engine</a:t>
            </a:r>
            <a:r>
              <a:rPr kumimoji="1" lang="ko-KR" altLang="en-US" sz="1600" dirty="0" err="1"/>
              <a:t>에</a:t>
            </a:r>
            <a:r>
              <a:rPr kumimoji="1" lang="ko-KR" altLang="en-US" sz="1600" dirty="0"/>
              <a:t> 의해 </a:t>
            </a:r>
            <a:r>
              <a:rPr kumimoji="1" lang="en-US" altLang="ko-KR" sz="1600" dirty="0"/>
              <a:t>Garbage Collector</a:t>
            </a:r>
            <a:r>
              <a:rPr kumimoji="1" lang="ko-KR" altLang="en-US" sz="1600" dirty="0"/>
              <a:t>의 작동과 </a:t>
            </a:r>
            <a:r>
              <a:rPr kumimoji="1" lang="en-US" altLang="ko-KR" sz="1600" dirty="0"/>
              <a:t>Thread </a:t>
            </a:r>
            <a:r>
              <a:rPr kumimoji="1" lang="ko-KR" altLang="en-US" sz="1600" dirty="0"/>
              <a:t>동기화가 이루어진다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링크는 클래스 파일을 사용하기 위해 검증하는 과정이다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</p:txBody>
      </p:sp>
      <p:pic>
        <p:nvPicPr>
          <p:cNvPr id="16" name="그림 15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3E432008-6335-E7CE-AEC9-B16C3392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24" y="2007781"/>
            <a:ext cx="5820718" cy="39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61E4-EF50-6F9E-BD82-498B6BB1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쓰레드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7675D-3DD2-8349-290E-B1F9E7EC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72145"/>
            <a:ext cx="5655276" cy="5499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500" dirty="0"/>
              <a:t>프로세스는 자원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데이터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스레드로 구성되어 있다</a:t>
            </a:r>
            <a:endParaRPr kumimoji="1" lang="en-US" altLang="ko-KR" sz="1500" dirty="0"/>
          </a:p>
          <a:p>
            <a:pPr marL="0" indent="0">
              <a:buNone/>
            </a:pPr>
            <a:r>
              <a:rPr kumimoji="1" lang="ko-KR" altLang="en-US" sz="1500" dirty="0"/>
              <a:t>프로세스는 스레드가 운영체제로부터 자원을 </a:t>
            </a:r>
            <a:r>
              <a:rPr kumimoji="1" lang="ko-KR" altLang="en-US" sz="1500" dirty="0" err="1"/>
              <a:t>할당받아</a:t>
            </a:r>
            <a:r>
              <a:rPr kumimoji="1" lang="ko-KR" altLang="en-US" sz="1500" dirty="0"/>
              <a:t> </a:t>
            </a:r>
            <a:endParaRPr kumimoji="1" lang="en-US" altLang="ko-KR" sz="1500" dirty="0"/>
          </a:p>
          <a:p>
            <a:pPr marL="0" indent="0">
              <a:buNone/>
            </a:pPr>
            <a:r>
              <a:rPr kumimoji="1" lang="ko-KR" altLang="en-US" sz="1500" dirty="0"/>
              <a:t>소스 코드를 실행하여 데이터를 처리한다</a:t>
            </a:r>
            <a:endParaRPr kumimoji="1" lang="en-US" altLang="ko-KR" sz="1500" dirty="0"/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r>
              <a:rPr kumimoji="1" lang="ko-KR" altLang="en-US" sz="1500" dirty="0"/>
              <a:t>싱글 스레드 프로세스라면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공유 데이터에 단 하나의 스레드만이 접근하므로 문제가 될 것이 없다</a:t>
            </a:r>
            <a:endParaRPr kumimoji="1" lang="en-US" altLang="ko-KR" sz="1500" dirty="0"/>
          </a:p>
          <a:p>
            <a:pPr marL="0" indent="0">
              <a:buNone/>
            </a:pPr>
            <a:r>
              <a:rPr kumimoji="1" lang="ko-KR" altLang="en-US" sz="1500" dirty="0"/>
              <a:t>멀티 스레드 프로세스의 경우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2</a:t>
            </a:r>
            <a:r>
              <a:rPr kumimoji="1" lang="ko-KR" altLang="en-US" sz="1500" dirty="0"/>
              <a:t>개의 이상의 스레드가 공유 데이터에 동시에 접근하게 되면 문제가 생길 수 있다</a:t>
            </a:r>
            <a:endParaRPr kumimoji="1" lang="en-US" altLang="ko-KR" sz="1500" dirty="0"/>
          </a:p>
          <a:p>
            <a:pPr>
              <a:buFont typeface="Wingdings" pitchFamily="2" charset="2"/>
              <a:buChar char="è"/>
            </a:pPr>
            <a:r>
              <a:rPr kumimoji="1" lang="ko-KR" altLang="en-US" sz="1500" dirty="0"/>
              <a:t>스레드 동기화 방식</a:t>
            </a:r>
            <a:endParaRPr kumimoji="1" lang="en-US" altLang="ko-KR" sz="1500" dirty="0"/>
          </a:p>
          <a:p>
            <a:pPr>
              <a:buFont typeface="Wingdings" pitchFamily="2" charset="2"/>
              <a:buChar char="è"/>
            </a:pPr>
            <a:endParaRPr kumimoji="1" lang="en-US" altLang="ko-KR" sz="1500" dirty="0"/>
          </a:p>
          <a:p>
            <a:pPr marL="0" indent="0">
              <a:buNone/>
            </a:pPr>
            <a:r>
              <a:rPr kumimoji="1" lang="en-US" altLang="ko-KR" sz="1500" dirty="0" err="1"/>
              <a:t>Synchronzied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임계 영역 설정과 </a:t>
            </a:r>
            <a:r>
              <a:rPr kumimoji="1" lang="ko-KR" altLang="en-US" sz="1500" dirty="0" err="1"/>
              <a:t>락</a:t>
            </a:r>
            <a:r>
              <a:rPr kumimoji="1" lang="ko-KR" altLang="en-US" sz="1500" dirty="0"/>
              <a:t> 권한</a:t>
            </a:r>
            <a:r>
              <a:rPr kumimoji="1" lang="en-US" altLang="ko-KR" sz="1500" dirty="0"/>
              <a:t>)</a:t>
            </a:r>
          </a:p>
          <a:p>
            <a:pPr marL="0" indent="0">
              <a:buNone/>
            </a:pPr>
            <a:r>
              <a:rPr kumimoji="1" lang="ko-KR" altLang="en-US" sz="1500" dirty="0"/>
              <a:t>임계 영역</a:t>
            </a:r>
            <a:r>
              <a:rPr kumimoji="1" lang="en-US" altLang="ko-KR" sz="1500" dirty="0"/>
              <a:t>:</a:t>
            </a:r>
            <a:r>
              <a:rPr kumimoji="1" lang="ko-KR" altLang="en-US" sz="1500" dirty="0"/>
              <a:t> 둘 이상의 스레드가 동시에 접근해서는 안되는 코드 영역</a:t>
            </a:r>
            <a:endParaRPr kumimoji="1" lang="en-US" altLang="ko-KR" sz="1500" dirty="0"/>
          </a:p>
          <a:p>
            <a:pPr marL="0" indent="0">
              <a:buNone/>
            </a:pPr>
            <a:r>
              <a:rPr kumimoji="1" lang="ko-KR" altLang="en-US" sz="1500" dirty="0" err="1"/>
              <a:t>락</a:t>
            </a:r>
            <a:r>
              <a:rPr kumimoji="1" lang="en-US" altLang="ko-KR" sz="1500" dirty="0"/>
              <a:t>:</a:t>
            </a:r>
            <a:r>
              <a:rPr kumimoji="1" lang="ko-KR" altLang="en-US" sz="1500" dirty="0"/>
              <a:t> 임계 영역을 포함하고 있는 객체에 접근할 수 있는 권한</a:t>
            </a:r>
            <a:endParaRPr kumimoji="1" lang="en-US" altLang="ko-KR" sz="1500" dirty="0"/>
          </a:p>
          <a:p>
            <a:pPr marL="0" indent="0">
              <a:buNone/>
            </a:pPr>
            <a:endParaRPr kumimoji="1" lang="en-US" altLang="ko-KR" sz="1500" dirty="0"/>
          </a:p>
        </p:txBody>
      </p:sp>
      <p:pic>
        <p:nvPicPr>
          <p:cNvPr id="20482" name="Picture 2" descr="멀티쓰레드 동기화 : 네이버 블로그">
            <a:extLst>
              <a:ext uri="{FF2B5EF4-FFF2-40B4-BE49-F238E27FC236}">
                <a16:creationId xmlns:a16="http://schemas.microsoft.com/office/drawing/2014/main" id="{5D92A5C1-AB23-3A62-7A9D-7D0E1B66C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39355"/>
            <a:ext cx="5448300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8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F8B8A-C26E-3432-8247-00329828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60C4F-7E96-DA9C-A233-A3D8EBE3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쓰레드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DCE50-E2D8-375F-3935-150002A8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5229" y="1932631"/>
            <a:ext cx="4609071" cy="374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500" dirty="0"/>
              <a:t>스레드가 임계 영역에 접근하게 되면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해당 스레드는 </a:t>
            </a:r>
            <a:r>
              <a:rPr kumimoji="1" lang="en-US" altLang="ko-KR" sz="1500" dirty="0"/>
              <a:t>Lock</a:t>
            </a:r>
            <a:r>
              <a:rPr kumimoji="1" lang="ko-KR" altLang="en-US" sz="1500" dirty="0"/>
              <a:t>을 얻게 된다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 이후 해당 스레드가 </a:t>
            </a:r>
            <a:r>
              <a:rPr kumimoji="1" lang="en-US" altLang="ko-KR" sz="1500" dirty="0"/>
              <a:t>Lock</a:t>
            </a:r>
            <a:r>
              <a:rPr kumimoji="1" lang="ko-KR" altLang="en-US" sz="1500" dirty="0"/>
              <a:t>을 반납하기 이전에는 다른 스레드는 해당 임계 영역에 접근하지 못한다</a:t>
            </a:r>
            <a:endParaRPr kumimoji="1" lang="en-US" altLang="ko-KR" sz="1500" dirty="0"/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r>
              <a:rPr kumimoji="1" lang="en-US" altLang="ko-KR" sz="1500" dirty="0" err="1"/>
              <a:t>Sychronized</a:t>
            </a:r>
            <a:r>
              <a:rPr kumimoji="1" lang="ko-KR" altLang="en-US" sz="1500" dirty="0"/>
              <a:t>는 메서드 전체를 임계 영역으로 </a:t>
            </a:r>
            <a:r>
              <a:rPr kumimoji="1" lang="ko-KR" altLang="en-US" sz="1500" dirty="0" err="1"/>
              <a:t>설정한는</a:t>
            </a:r>
            <a:r>
              <a:rPr kumimoji="1" lang="ko-KR" altLang="en-US" sz="1500" dirty="0"/>
              <a:t> 방법과 특정 코드 블록을 임계 영역으로 설정하는 방법이 있다</a:t>
            </a:r>
            <a:endParaRPr kumimoji="1" lang="en-US" altLang="ko-KR" sz="1500" dirty="0"/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endParaRPr kumimoji="1" lang="en-US" altLang="ko-KR" sz="1500" dirty="0"/>
          </a:p>
        </p:txBody>
      </p:sp>
      <p:pic>
        <p:nvPicPr>
          <p:cNvPr id="20482" name="Picture 2" descr="멀티쓰레드 동기화 : 네이버 블로그">
            <a:extLst>
              <a:ext uri="{FF2B5EF4-FFF2-40B4-BE49-F238E27FC236}">
                <a16:creationId xmlns:a16="http://schemas.microsoft.com/office/drawing/2014/main" id="{B2C74D51-158E-1C03-85EF-1B63C77B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39355"/>
            <a:ext cx="5448300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54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3CBC-DD51-B184-934B-BCB331C4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E4FA4-CC9F-7200-438D-E9E26EAC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JVM </a:t>
            </a:r>
            <a:r>
              <a:rPr kumimoji="1" lang="ko-KR" altLang="en-US" dirty="0"/>
              <a:t>메모리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77373-8D73-7842-FCA6-A70AD9B4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061" y="1262743"/>
            <a:ext cx="4337740" cy="5034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크게 </a:t>
            </a:r>
            <a:r>
              <a:rPr kumimoji="1" lang="en-US" altLang="ko-KR" sz="1600" dirty="0"/>
              <a:t>Garbage Collector, Execution Engine, Class Loader, Runtime Data Area 4</a:t>
            </a:r>
            <a:r>
              <a:rPr kumimoji="1" lang="ko-KR" altLang="en-US" sz="1600" dirty="0"/>
              <a:t>가지로 나눌 수 있음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 algn="just">
              <a:buNone/>
            </a:pPr>
            <a:r>
              <a:rPr kumimoji="1" lang="en-US" altLang="ko-KR" sz="1600" dirty="0"/>
              <a:t>1.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Class Loader: </a:t>
            </a:r>
            <a:r>
              <a:rPr kumimoji="1" lang="ko-KR" altLang="en-US" sz="1600" dirty="0"/>
              <a:t>바이트 코드들을 묶어서 </a:t>
            </a:r>
            <a:r>
              <a:rPr kumimoji="1" lang="en-US" altLang="ko-KR" sz="1600" dirty="0"/>
              <a:t>JVM</a:t>
            </a:r>
            <a:r>
              <a:rPr kumimoji="1" lang="ko-KR" altLang="en-US" sz="1600" dirty="0"/>
              <a:t>이 운영체제로부터 </a:t>
            </a:r>
            <a:r>
              <a:rPr kumimoji="1" lang="ko-KR" altLang="en-US" sz="1600" dirty="0" err="1"/>
              <a:t>할당받은</a:t>
            </a:r>
            <a:r>
              <a:rPr kumimoji="1" lang="ko-KR" altLang="en-US" sz="1600" dirty="0"/>
              <a:t> 메모리 영역인 </a:t>
            </a:r>
            <a:r>
              <a:rPr kumimoji="1" lang="en-US" altLang="ko-KR" sz="1600" dirty="0"/>
              <a:t>Runtime Data Area</a:t>
            </a:r>
            <a:r>
              <a:rPr kumimoji="1" lang="ko-KR" altLang="en-US" sz="1600" dirty="0"/>
              <a:t>로 적재하는 역할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2.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Runtime Data Area: JVM</a:t>
            </a:r>
            <a:r>
              <a:rPr kumimoji="1" lang="ko-KR" altLang="en-US" sz="1600" dirty="0"/>
              <a:t>의 메모리 영역으로 자바 애플리케이션을 실행할 때 사용되는 데이터들을 적재하는 영역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</p:txBody>
      </p:sp>
      <p:pic>
        <p:nvPicPr>
          <p:cNvPr id="2054" name="Picture 6" descr="JVM 메모리 구조란? (JAVA) - JVM 메모리 구조">
            <a:extLst>
              <a:ext uri="{FF2B5EF4-FFF2-40B4-BE49-F238E27FC236}">
                <a16:creationId xmlns:a16="http://schemas.microsoft.com/office/drawing/2014/main" id="{245E87F2-4026-6E96-B968-3A7BD3C2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51" y="1663555"/>
            <a:ext cx="5774809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래픽 2" descr="배지 1 단색으로 채워진">
            <a:extLst>
              <a:ext uri="{FF2B5EF4-FFF2-40B4-BE49-F238E27FC236}">
                <a16:creationId xmlns:a16="http://schemas.microsoft.com/office/drawing/2014/main" id="{53F7C8E0-4CF1-5D7B-0751-9FB11B7F5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1671" y="1931772"/>
            <a:ext cx="535459" cy="535459"/>
          </a:xfrm>
          <a:prstGeom prst="rect">
            <a:avLst/>
          </a:prstGeom>
        </p:spPr>
      </p:pic>
      <p:pic>
        <p:nvPicPr>
          <p:cNvPr id="5" name="그래픽 4" descr="배지 단색으로 채워진">
            <a:extLst>
              <a:ext uri="{FF2B5EF4-FFF2-40B4-BE49-F238E27FC236}">
                <a16:creationId xmlns:a16="http://schemas.microsoft.com/office/drawing/2014/main" id="{0C389170-BB80-50DC-5EF8-03FBE25B5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0" y="3804166"/>
            <a:ext cx="473676" cy="473676"/>
          </a:xfrm>
          <a:prstGeom prst="rect">
            <a:avLst/>
          </a:prstGeom>
        </p:spPr>
      </p:pic>
      <p:pic>
        <p:nvPicPr>
          <p:cNvPr id="6" name="그래픽 5" descr="배지 3 단색으로 채워진">
            <a:extLst>
              <a:ext uri="{FF2B5EF4-FFF2-40B4-BE49-F238E27FC236}">
                <a16:creationId xmlns:a16="http://schemas.microsoft.com/office/drawing/2014/main" id="{435E5E56-8122-E634-53F0-9E4CA2356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7870" y="4441816"/>
            <a:ext cx="473676" cy="473676"/>
          </a:xfrm>
          <a:prstGeom prst="rect">
            <a:avLst/>
          </a:prstGeom>
        </p:spPr>
      </p:pic>
      <p:pic>
        <p:nvPicPr>
          <p:cNvPr id="7" name="그래픽 6" descr="배지 4 단색으로 채워진">
            <a:extLst>
              <a:ext uri="{FF2B5EF4-FFF2-40B4-BE49-F238E27FC236}">
                <a16:creationId xmlns:a16="http://schemas.microsoft.com/office/drawing/2014/main" id="{906FDF35-B880-C8CD-1F9B-EA2F1B6B94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4708" y="3804166"/>
            <a:ext cx="473676" cy="4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2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4C808-9445-E35F-BDC9-DA41CB289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9B546-5537-0BD7-81B3-BD72BB29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JVM </a:t>
            </a:r>
            <a:r>
              <a:rPr kumimoji="1" lang="ko-KR" altLang="en-US" dirty="0"/>
              <a:t>메모리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69B4A-944E-B8C7-952D-B813C14E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061" y="1262743"/>
            <a:ext cx="4337740" cy="5034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크게 </a:t>
            </a:r>
            <a:r>
              <a:rPr kumimoji="1" lang="en-US" altLang="ko-KR" sz="1600" dirty="0"/>
              <a:t>Garbage Collector, Execution Engine, Class Loader, Runtime Data Area 4</a:t>
            </a:r>
            <a:r>
              <a:rPr kumimoji="1" lang="ko-KR" altLang="en-US" sz="1600" dirty="0"/>
              <a:t>가지로 나눌 수 있음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3.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Garbage Collector(GC): </a:t>
            </a:r>
            <a:r>
              <a:rPr kumimoji="1" lang="ko-KR" altLang="en-US" sz="1600" dirty="0" err="1"/>
              <a:t>힙</a:t>
            </a:r>
            <a:r>
              <a:rPr kumimoji="1" lang="ko-KR" altLang="en-US" sz="1600" dirty="0"/>
              <a:t> 메모리 영역에 생성된 객체들 중에서 참조되지 않은 객체들을 탐색 후 제거하는 역할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4.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Execution Engine: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클래스로더에</a:t>
            </a:r>
            <a:r>
              <a:rPr kumimoji="1" lang="ko-KR" altLang="en-US" sz="1600" dirty="0"/>
              <a:t> 의해 메모리에 적재된 클래스들을 기계어로 변경해 명령어 단위로 실행하는 역할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명령어를 하나하나 실행하는 인터프리터 방식과 </a:t>
            </a:r>
            <a:r>
              <a:rPr kumimoji="1" lang="en-US" altLang="ko-KR" sz="1600" dirty="0"/>
              <a:t>JIT(Just-In-Time) </a:t>
            </a:r>
            <a:r>
              <a:rPr kumimoji="1" lang="ko-KR" altLang="en-US" sz="1600" dirty="0"/>
              <a:t>컴파일러를 이용하는 방식이 있음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</p:txBody>
      </p:sp>
      <p:pic>
        <p:nvPicPr>
          <p:cNvPr id="2054" name="Picture 6" descr="JVM 메모리 구조란? (JAVA) - JVM 메모리 구조">
            <a:extLst>
              <a:ext uri="{FF2B5EF4-FFF2-40B4-BE49-F238E27FC236}">
                <a16:creationId xmlns:a16="http://schemas.microsoft.com/office/drawing/2014/main" id="{C36321F0-9970-C0AB-ED11-E9E15E53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51" y="1663555"/>
            <a:ext cx="5774809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8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78B2-D637-75E9-F192-4AB816A0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084E7-82DA-82DE-567F-ED8C42BD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14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800" dirty="0"/>
              <a:t>자바를 설치하기 위해 </a:t>
            </a:r>
            <a:r>
              <a:rPr kumimoji="1" lang="en-US" altLang="ko-KR" sz="1800" dirty="0"/>
              <a:t>JDK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설치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오라클 홈페이지에서</a:t>
            </a:r>
            <a:r>
              <a:rPr kumimoji="1" lang="en-US" altLang="ko-KR" sz="1800" dirty="0"/>
              <a:t>)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터미널에 </a:t>
            </a:r>
            <a:r>
              <a:rPr kumimoji="1" lang="en-US" altLang="ko-KR" sz="1800" dirty="0"/>
              <a:t>java –version</a:t>
            </a:r>
            <a:r>
              <a:rPr kumimoji="1" lang="ko-KR" altLang="en-US" sz="1800" dirty="0"/>
              <a:t>을 치면</a:t>
            </a:r>
            <a:r>
              <a:rPr kumimoji="1" lang="en-US" altLang="ko-KR" sz="1800" dirty="0"/>
              <a:t>?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자바 설치 위치 확인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C8537F-762B-22E3-BBAD-71629ACF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1994"/>
            <a:ext cx="7175500" cy="749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7DC22A-A6F9-DBBE-2B6E-A2CDD0919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08128"/>
            <a:ext cx="7175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B951C-D43F-7CAB-84D1-1EB661BDA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2C03F-988B-3402-C0C4-F76BF9C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Runtime Data Area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43B45-F392-BB1E-DF65-F12F3190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345" y="1858949"/>
            <a:ext cx="3290455" cy="393356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ko-KR" sz="1800" dirty="0"/>
              <a:t>Method Area: </a:t>
            </a:r>
            <a:r>
              <a:rPr kumimoji="1" lang="ko-KR" altLang="en-US" sz="1800" dirty="0"/>
              <a:t>모든 쓰레드가 공유하는 메모리 영역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클래스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인터페이스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메소드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필드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static </a:t>
            </a:r>
            <a:r>
              <a:rPr kumimoji="1" lang="ko-KR" altLang="en-US" sz="1800" dirty="0"/>
              <a:t>변수 등의 바이트 코드를 보관</a:t>
            </a:r>
            <a:endParaRPr kumimoji="1" lang="en-US" altLang="ko-KR" sz="1800" dirty="0"/>
          </a:p>
          <a:p>
            <a:pPr marL="342900" indent="-342900">
              <a:buAutoNum type="arabicPeriod"/>
            </a:pPr>
            <a:r>
              <a:rPr kumimoji="1" lang="en-US" altLang="ko-KR" sz="1800" dirty="0"/>
              <a:t>Heap area: new </a:t>
            </a:r>
            <a:r>
              <a:rPr kumimoji="1" lang="ko-KR" altLang="en-US" sz="1800" dirty="0"/>
              <a:t>키워드로 생성된 객체와 배열이 생성되는 공간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메소드 영역에 로드된 클래스만 생성이 가능하고 </a:t>
            </a:r>
            <a:r>
              <a:rPr kumimoji="1" lang="en-US" altLang="ko-KR" sz="1800" dirty="0"/>
              <a:t>Garbage Collector</a:t>
            </a:r>
            <a:r>
              <a:rPr kumimoji="1" lang="ko-KR" altLang="en-US" sz="1800" dirty="0"/>
              <a:t>가 참조되지 않는 메모리를 확인하고 제거하는 영역</a:t>
            </a:r>
            <a:endParaRPr kumimoji="1" lang="en-US" altLang="ko-KR" sz="1800" dirty="0"/>
          </a:p>
        </p:txBody>
      </p:sp>
      <p:pic>
        <p:nvPicPr>
          <p:cNvPr id="4098" name="Picture 2" descr="JVM 메모리 구조란? (JAVA) - JVM 메모리 구조">
            <a:extLst>
              <a:ext uri="{FF2B5EF4-FFF2-40B4-BE49-F238E27FC236}">
                <a16:creationId xmlns:a16="http://schemas.microsoft.com/office/drawing/2014/main" id="{E1CA5D2B-AEBB-29A6-13AC-80E11137B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24" y="2210816"/>
            <a:ext cx="6811264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5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4AA99-E08D-1C63-7C85-041EE5C5C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EDB4E-CBA5-9B85-D36E-07904711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Runtime Data Area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132371-EA2F-D01B-145F-B3E7D495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345" y="1858949"/>
            <a:ext cx="3290455" cy="3933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800" dirty="0"/>
              <a:t>3.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Stack Area: </a:t>
            </a:r>
            <a:r>
              <a:rPr kumimoji="1" lang="ko-KR" altLang="en-US" sz="1800" dirty="0"/>
              <a:t>메소드 호출시마다 각각의 스택 프레임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그 </a:t>
            </a:r>
            <a:r>
              <a:rPr kumimoji="1" lang="ko-KR" altLang="en-US" sz="1800" dirty="0" err="1"/>
              <a:t>메서드만을</a:t>
            </a:r>
            <a:r>
              <a:rPr kumimoji="1" lang="ko-KR" altLang="en-US" sz="1800" dirty="0"/>
              <a:t> 위한 공간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이 생성됨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메서드 안에서 사용되는 값들을 저장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매개변수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지역변수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리턴 값 및 </a:t>
            </a:r>
            <a:r>
              <a:rPr kumimoji="1" lang="ko-KR" altLang="en-US" sz="1800" dirty="0" err="1"/>
              <a:t>연산시</a:t>
            </a:r>
            <a:r>
              <a:rPr kumimoji="1" lang="ko-KR" altLang="en-US" sz="1800" dirty="0"/>
              <a:t> 일어나는 값들</a:t>
            </a:r>
            <a:r>
              <a:rPr kumimoji="1" lang="en-US" altLang="ko-KR" sz="1800" dirty="0"/>
              <a:t>)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4.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PC Register: </a:t>
            </a:r>
            <a:r>
              <a:rPr kumimoji="1" lang="ko-KR" altLang="en-US" sz="1800" dirty="0"/>
              <a:t>쓰레드가 </a:t>
            </a:r>
            <a:r>
              <a:rPr kumimoji="1" lang="ko-KR" altLang="en-US" sz="1800" dirty="0" err="1"/>
              <a:t>시작될때</a:t>
            </a:r>
            <a:r>
              <a:rPr kumimoji="1" lang="ko-KR" altLang="en-US" sz="1800" dirty="0"/>
              <a:t> 생성되며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생성될때마다</a:t>
            </a:r>
            <a:r>
              <a:rPr kumimoji="1" lang="ko-KR" altLang="en-US" sz="1800" dirty="0"/>
              <a:t> 하나씩 존재</a:t>
            </a:r>
            <a:r>
              <a:rPr kumimoji="1" lang="en-US" altLang="ko-KR" sz="1800" dirty="0"/>
              <a:t>.</a:t>
            </a:r>
          </a:p>
          <a:p>
            <a:pPr marL="0" indent="0">
              <a:buNone/>
            </a:pPr>
            <a:r>
              <a:rPr kumimoji="1" lang="en-US" altLang="ko-KR" sz="1800" dirty="0"/>
              <a:t>5.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Native method stack: </a:t>
            </a:r>
            <a:r>
              <a:rPr kumimoji="1" lang="ko-KR" altLang="en-US" sz="1800" dirty="0"/>
              <a:t>자바 외 언어로 작성된 네이티브 코드를 위한 메모리 영역</a:t>
            </a:r>
            <a:endParaRPr kumimoji="1" lang="en-US" altLang="ko-KR" sz="1800" dirty="0"/>
          </a:p>
        </p:txBody>
      </p:sp>
      <p:pic>
        <p:nvPicPr>
          <p:cNvPr id="4098" name="Picture 2" descr="JVM 메모리 구조란? (JAVA) - JVM 메모리 구조">
            <a:extLst>
              <a:ext uri="{FF2B5EF4-FFF2-40B4-BE49-F238E27FC236}">
                <a16:creationId xmlns:a16="http://schemas.microsoft.com/office/drawing/2014/main" id="{DEC77F63-3522-EE25-D4F6-509F8207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24" y="2210816"/>
            <a:ext cx="6811264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238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9D7C-9E6D-7E99-BD19-BDF4FD7C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JVM </a:t>
            </a:r>
            <a:r>
              <a:rPr kumimoji="1" lang="ko-KR" altLang="en-US" dirty="0"/>
              <a:t>밑바닥까지 파헤치기</a:t>
            </a:r>
            <a:r>
              <a:rPr kumimoji="1" lang="en-US" altLang="ko-KR" dirty="0"/>
              <a:t>1-</a:t>
            </a:r>
            <a:r>
              <a:rPr kumimoji="1" lang="ko-KR" altLang="en-US" dirty="0"/>
              <a:t>자동 메모리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E1B96-60BC-015F-4570-A94F68CB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8863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자바 메모리 영역과 메모리 </a:t>
            </a:r>
            <a:r>
              <a:rPr kumimoji="1" lang="ko-KR" altLang="en-US" dirty="0" err="1"/>
              <a:t>오버플로우</a:t>
            </a:r>
            <a:endParaRPr kumimoji="1" lang="en-US" altLang="ko-KR" dirty="0"/>
          </a:p>
          <a:p>
            <a:pPr>
              <a:buFont typeface="Wingdings" pitchFamily="2" charset="2"/>
              <a:buChar char="è"/>
            </a:pPr>
            <a:r>
              <a:rPr kumimoji="1" lang="ko-KR" altLang="en-US" sz="1800" dirty="0"/>
              <a:t>자바 개발자는 </a:t>
            </a:r>
            <a:r>
              <a:rPr kumimoji="1" lang="en-US" altLang="ko-KR" sz="1800" dirty="0"/>
              <a:t>JVM</a:t>
            </a:r>
            <a:r>
              <a:rPr kumimoji="1" lang="ko-KR" altLang="en-US" sz="1800" dirty="0"/>
              <a:t>이 메모리 관리를 다 하기 때문에 문제가 </a:t>
            </a:r>
            <a:r>
              <a:rPr kumimoji="1" lang="ko-KR" altLang="en-US" sz="1800" dirty="0" err="1"/>
              <a:t>생길시</a:t>
            </a:r>
            <a:r>
              <a:rPr kumimoji="1" lang="ko-KR" altLang="en-US" sz="1800" dirty="0"/>
              <a:t> 메모리 관리를 이해하지 못하면 문제가 생겼을 시 대처하기 힘들다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ko-KR" altLang="en-US" sz="1800" dirty="0"/>
          </a:p>
        </p:txBody>
      </p:sp>
      <p:pic>
        <p:nvPicPr>
          <p:cNvPr id="5" name="그림 4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AA96E53C-E954-FE05-A5D0-BFF6FDE5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74" y="3159425"/>
            <a:ext cx="5864482" cy="295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015A8-B218-5B2C-9580-00EF5DB626D3}"/>
              </a:ext>
            </a:extLst>
          </p:cNvPr>
          <p:cNvSpPr txBox="1"/>
          <p:nvPr/>
        </p:nvSpPr>
        <p:spPr>
          <a:xfrm>
            <a:off x="7636476" y="3323968"/>
            <a:ext cx="37173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런타임 데이터 영역</a:t>
            </a:r>
            <a:endParaRPr kumimoji="1" lang="en-US" altLang="ko-KR" dirty="0"/>
          </a:p>
          <a:p>
            <a:r>
              <a:rPr kumimoji="1" lang="en-US" altLang="ko-KR" sz="1600" dirty="0"/>
              <a:t>JVM</a:t>
            </a:r>
            <a:r>
              <a:rPr kumimoji="1" lang="ko-KR" altLang="en-US" sz="1600" dirty="0"/>
              <a:t>은 메모리를 몇 개의 데이터 영역으로 나누어 관리한다</a:t>
            </a:r>
            <a:endParaRPr kumimoji="1" lang="en-US" altLang="ko-KR" sz="1600" dirty="0"/>
          </a:p>
          <a:p>
            <a:r>
              <a:rPr kumimoji="1" lang="en-US" altLang="ko-KR" sz="1600" dirty="0"/>
              <a:t>-&gt;</a:t>
            </a:r>
            <a:r>
              <a:rPr kumimoji="1" lang="ko-KR" altLang="en-US" sz="1600" dirty="0"/>
              <a:t> 쓰레드가 공유하는 데이터 영역 및 </a:t>
            </a:r>
            <a:r>
              <a:rPr kumimoji="1" lang="ko-KR" altLang="en-US" sz="1600" dirty="0" err="1"/>
              <a:t>쓰레드별</a:t>
            </a:r>
            <a:r>
              <a:rPr kumimoji="1" lang="ko-KR" altLang="en-US" sz="1600" dirty="0"/>
              <a:t> 데이터 영역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스레드 </a:t>
            </a:r>
            <a:r>
              <a:rPr kumimoji="1" lang="ko-KR" altLang="en-US" sz="1600" dirty="0" err="1"/>
              <a:t>프라이빗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나뉨</a:t>
            </a:r>
          </a:p>
        </p:txBody>
      </p:sp>
    </p:spTree>
    <p:extLst>
      <p:ext uri="{BB962C8B-B14F-4D97-AF65-F5344CB8AC3E}">
        <p14:creationId xmlns:p14="http://schemas.microsoft.com/office/powerpoint/2010/main" val="99212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86CD-EA20-65F3-8E94-8063A271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PC Register</a:t>
            </a:r>
            <a:endParaRPr kumimoji="1" lang="ko-KR" altLang="en-US" dirty="0"/>
          </a:p>
        </p:txBody>
      </p:sp>
      <p:pic>
        <p:nvPicPr>
          <p:cNvPr id="4" name="내용 개체 틀 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D3320B8C-6C89-E4EA-A6B4-9E073810E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1171"/>
            <a:ext cx="5963336" cy="295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17B88-B2FA-6813-F4DD-74AF27EEE1C3}"/>
              </a:ext>
            </a:extLst>
          </p:cNvPr>
          <p:cNvSpPr txBox="1"/>
          <p:nvPr/>
        </p:nvSpPr>
        <p:spPr>
          <a:xfrm>
            <a:off x="7265773" y="2162432"/>
            <a:ext cx="43742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PC(program counter) register</a:t>
            </a:r>
          </a:p>
          <a:p>
            <a:r>
              <a:rPr kumimoji="1" lang="ko-KR" altLang="en-US" dirty="0"/>
              <a:t>작은 메모리 영역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 실행중인 스레드에 존재하는 다음 실행할 바이트코드 줄 번호 표시기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JVM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멀티스레딩은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코어를 여러 스레드가 교대로 사용하는 방식으로 구현되기에 쓰레드 컨텍스트 스위칭이 일어나게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멈춘 지점을 정확하게 복원하려면 쓰레드 별 각각의 </a:t>
            </a:r>
            <a:r>
              <a:rPr kumimoji="1" lang="en-US" altLang="ko-KR" dirty="0"/>
              <a:t>PC</a:t>
            </a:r>
            <a:r>
              <a:rPr kumimoji="1" lang="ko-KR" altLang="en-US" dirty="0"/>
              <a:t>가 필요하다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이러한 쓰레드 카운터는 서로 영향을 주지 않는 독립된 영역에 저장되며 이를 스레드 </a:t>
            </a:r>
            <a:r>
              <a:rPr kumimoji="1" lang="ko-KR" altLang="en-US" dirty="0" err="1"/>
              <a:t>프라이빗</a:t>
            </a:r>
            <a:r>
              <a:rPr kumimoji="1" lang="ko-KR" altLang="en-US" dirty="0"/>
              <a:t> 메모리라고 한다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401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78FC6-E7B1-2BFE-8736-DFD84CF16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C5E9C-A34C-25B7-8703-84EA607E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스택</a:t>
            </a:r>
            <a:r>
              <a:rPr kumimoji="1" lang="en-US" altLang="ko-KR" dirty="0"/>
              <a:t>(Stack Memory)</a:t>
            </a:r>
            <a:endParaRPr kumimoji="1" lang="ko-KR" altLang="en-US" dirty="0"/>
          </a:p>
        </p:txBody>
      </p:sp>
      <p:pic>
        <p:nvPicPr>
          <p:cNvPr id="4" name="내용 개체 틀 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30F87191-487C-F2AD-4B9F-DDB77B169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1171"/>
            <a:ext cx="5963336" cy="295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263F7-701E-5A6B-A195-1987A9A46B55}"/>
              </a:ext>
            </a:extLst>
          </p:cNvPr>
          <p:cNvSpPr txBox="1"/>
          <p:nvPr/>
        </p:nvSpPr>
        <p:spPr>
          <a:xfrm>
            <a:off x="7265773" y="2162432"/>
            <a:ext cx="43742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 Stack Memory</a:t>
            </a:r>
          </a:p>
          <a:p>
            <a:r>
              <a:rPr kumimoji="1" lang="ko-KR" altLang="en-US" dirty="0"/>
              <a:t>스택도 스레드 </a:t>
            </a:r>
            <a:r>
              <a:rPr kumimoji="1" lang="ko-KR" altLang="en-US" dirty="0" err="1"/>
              <a:t>프라이빗하며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메소드가 </a:t>
            </a:r>
            <a:r>
              <a:rPr kumimoji="1" lang="ko-KR" altLang="en-US" dirty="0" err="1"/>
              <a:t>호출될때마다</a:t>
            </a:r>
            <a:r>
              <a:rPr kumimoji="1" lang="ko-KR" altLang="en-US" dirty="0"/>
              <a:t>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은 스택 프레임을 만들어 지역 변수 테이블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피연산자 스택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동적 링크 정보를 저장함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메소드가 실행되거나 종료되면 </a:t>
            </a:r>
            <a:r>
              <a:rPr kumimoji="1" lang="en-US" altLang="ko-KR" dirty="0"/>
              <a:t>JVM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push,</a:t>
            </a:r>
            <a:r>
              <a:rPr kumimoji="1" lang="ko-KR" altLang="en-US" dirty="0"/>
              <a:t>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을 반복한다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JVM</a:t>
            </a:r>
            <a:r>
              <a:rPr kumimoji="1" lang="ko-KR" altLang="en-US" dirty="0"/>
              <a:t>은 스택 깊이가 허용치를 넘으면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StackOverflow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여유 메모리가 충분하지 않으면 </a:t>
            </a:r>
            <a:r>
              <a:rPr kumimoji="1" lang="en-US" altLang="ko-KR" dirty="0" err="1"/>
              <a:t>OutOfMemoryError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던진다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023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87825-B119-CD6A-25B3-3795EC4B3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88ED6-7D0C-ED6D-A40F-D3ED6110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네이티브 메서드 스택</a:t>
            </a:r>
          </a:p>
        </p:txBody>
      </p:sp>
      <p:pic>
        <p:nvPicPr>
          <p:cNvPr id="4" name="내용 개체 틀 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552BBD17-B37E-2CD9-2938-F7F2281A4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1171"/>
            <a:ext cx="5963336" cy="295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7F978-84C4-215A-00BF-C58C46E58029}"/>
              </a:ext>
            </a:extLst>
          </p:cNvPr>
          <p:cNvSpPr txBox="1"/>
          <p:nvPr/>
        </p:nvSpPr>
        <p:spPr>
          <a:xfrm>
            <a:off x="7265773" y="2162432"/>
            <a:ext cx="43742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네이티브 메서드 스택</a:t>
            </a:r>
            <a:endParaRPr kumimoji="1" lang="en-US" altLang="ko-KR" dirty="0"/>
          </a:p>
          <a:p>
            <a:r>
              <a:rPr kumimoji="1" lang="ko-KR" altLang="en-US" dirty="0"/>
              <a:t>자바 코드가 </a:t>
            </a:r>
            <a:r>
              <a:rPr kumimoji="1" lang="ko-KR" altLang="en-US" dirty="0" err="1"/>
              <a:t>컴파일되어</a:t>
            </a:r>
            <a:r>
              <a:rPr kumimoji="1" lang="ko-KR" altLang="en-US" dirty="0"/>
              <a:t> 생성되는 바이트 코드가 아닌 실제 실행할 수 있는 기계어로 작성된 프로그램을 실행시키는 영역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동일하게 </a:t>
            </a:r>
            <a:r>
              <a:rPr kumimoji="1" lang="en-US" altLang="ko-KR" dirty="0" err="1"/>
              <a:t>StackOverFlow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OutOfMemoryError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유발할 수 있음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220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100F9-2625-FA26-B9CE-0F23ACB5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48C45-6E14-6F2E-92E3-4B022842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자바 </a:t>
            </a:r>
            <a:r>
              <a:rPr kumimoji="1" lang="ko-KR" altLang="en-US" dirty="0" err="1"/>
              <a:t>힙</a:t>
            </a:r>
            <a:endParaRPr kumimoji="1" lang="ko-KR" altLang="en-US" dirty="0"/>
          </a:p>
        </p:txBody>
      </p:sp>
      <p:pic>
        <p:nvPicPr>
          <p:cNvPr id="4" name="내용 개체 틀 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239FCD75-68F6-CF53-C723-276F31429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1171"/>
            <a:ext cx="5963336" cy="295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3B390-0D9E-4486-E359-F02EBD437AED}"/>
              </a:ext>
            </a:extLst>
          </p:cNvPr>
          <p:cNvSpPr txBox="1"/>
          <p:nvPr/>
        </p:nvSpPr>
        <p:spPr>
          <a:xfrm>
            <a:off x="7265773" y="2162432"/>
            <a:ext cx="43742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자바 </a:t>
            </a:r>
            <a:r>
              <a:rPr kumimoji="1" lang="ko-KR" altLang="en-US" dirty="0" err="1"/>
              <a:t>힙</a:t>
            </a:r>
            <a:endParaRPr kumimoji="1" lang="en-US" altLang="ko-KR" dirty="0"/>
          </a:p>
          <a:p>
            <a:r>
              <a:rPr kumimoji="1" lang="ko-KR" altLang="en-US" dirty="0"/>
              <a:t>가장 큰 메모리</a:t>
            </a:r>
            <a:endParaRPr kumimoji="1" lang="en-US" altLang="ko-KR" dirty="0"/>
          </a:p>
          <a:p>
            <a:r>
              <a:rPr kumimoji="1" lang="ko-KR" altLang="en-US" dirty="0"/>
              <a:t>모든 스레드가 공유하며 가상 </a:t>
            </a:r>
            <a:r>
              <a:rPr kumimoji="1" lang="ko-KR" altLang="en-US" dirty="0" err="1"/>
              <a:t>머신이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구동될때</a:t>
            </a:r>
            <a:r>
              <a:rPr kumimoji="1" lang="ko-KR" altLang="en-US" dirty="0"/>
              <a:t> 만들어짐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객체 인스턴스를 저장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자바 </a:t>
            </a:r>
            <a:r>
              <a:rPr kumimoji="1" lang="ko-KR" altLang="en-US" dirty="0" err="1"/>
              <a:t>힙은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컬렉터가</a:t>
            </a:r>
            <a:r>
              <a:rPr kumimoji="1" lang="ko-KR" altLang="en-US" dirty="0"/>
              <a:t> 관리하는 메모리 영역으로 </a:t>
            </a:r>
            <a:r>
              <a:rPr kumimoji="1" lang="en-US" altLang="ko-KR" dirty="0"/>
              <a:t>GC</a:t>
            </a:r>
            <a:r>
              <a:rPr kumimoji="1" lang="ko-KR" altLang="en-US" dirty="0" err="1"/>
              <a:t>힙이라고도</a:t>
            </a:r>
            <a:r>
              <a:rPr kumimoji="1" lang="ko-KR" altLang="en-US" dirty="0"/>
              <a:t> 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힙은</a:t>
            </a:r>
            <a:r>
              <a:rPr kumimoji="1" lang="ko-KR" altLang="en-US" dirty="0"/>
              <a:t> 모든 스레드가 공유하므로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객체 할당 효율을 높이고자 쓰레드 로컬 할당 버퍼 </a:t>
            </a:r>
            <a:r>
              <a:rPr kumimoji="1" lang="ko-KR" altLang="en-US" dirty="0" err="1"/>
              <a:t>여러개로</a:t>
            </a:r>
            <a:r>
              <a:rPr kumimoji="1" lang="ko-KR" altLang="en-US" dirty="0"/>
              <a:t> 나뉜다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메모리 회수와 할당을 더 빠르게 한다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자바 </a:t>
            </a:r>
            <a:r>
              <a:rPr kumimoji="1" lang="ko-KR" altLang="en-US" dirty="0" err="1"/>
              <a:t>힙은</a:t>
            </a:r>
            <a:r>
              <a:rPr kumimoji="1" lang="ko-KR" altLang="en-US" dirty="0"/>
              <a:t> 크기를 고정할 수도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확장할 수도 있게 구현되어 있음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4625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83133-FFC7-72AA-6EBA-11002F20F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BF8E6-DF8E-F505-CFBD-DAE0CC5D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메서드 영역</a:t>
            </a:r>
          </a:p>
        </p:txBody>
      </p:sp>
      <p:pic>
        <p:nvPicPr>
          <p:cNvPr id="4" name="내용 개체 틀 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B965D543-27A9-EFB6-A050-D99AE52AA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1171"/>
            <a:ext cx="5963336" cy="295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F358A-479F-71CD-6A61-71D56E927023}"/>
              </a:ext>
            </a:extLst>
          </p:cNvPr>
          <p:cNvSpPr txBox="1"/>
          <p:nvPr/>
        </p:nvSpPr>
        <p:spPr>
          <a:xfrm>
            <a:off x="7265773" y="2162432"/>
            <a:ext cx="4374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메서드 영역</a:t>
            </a:r>
            <a:endParaRPr kumimoji="1" lang="en-US" altLang="ko-KR" dirty="0"/>
          </a:p>
          <a:p>
            <a:r>
              <a:rPr kumimoji="1" lang="ko-KR" altLang="en-US" dirty="0" err="1"/>
              <a:t>힙</a:t>
            </a:r>
            <a:r>
              <a:rPr kumimoji="1" lang="ko-KR" altLang="en-US" dirty="0"/>
              <a:t> 영역처럼 모든 스레드가 공유됨</a:t>
            </a:r>
            <a:endParaRPr kumimoji="1" lang="en-US" altLang="ko-KR" dirty="0"/>
          </a:p>
          <a:p>
            <a:r>
              <a:rPr kumimoji="1" lang="ko-KR" altLang="en-US" dirty="0"/>
              <a:t>가상 </a:t>
            </a:r>
            <a:r>
              <a:rPr kumimoji="1" lang="ko-KR" altLang="en-US" dirty="0" err="1"/>
              <a:t>머신이</a:t>
            </a:r>
            <a:r>
              <a:rPr kumimoji="1" lang="ko-KR" altLang="en-US" dirty="0"/>
              <a:t> 읽어 들인 타입 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정적 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JIT</a:t>
            </a:r>
            <a:r>
              <a:rPr kumimoji="1" lang="ko-KR" altLang="en-US" dirty="0"/>
              <a:t>컴파일러가 컴파일한 코드 캐시를 저장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018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C5DA3-D8A7-B1FD-1C2B-57C627136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1185-6C6D-CC2D-6E91-73C7041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6.</a:t>
            </a:r>
            <a:r>
              <a:rPr kumimoji="1" lang="ko-KR" altLang="en-US" dirty="0"/>
              <a:t> 런타임 상수 풀</a:t>
            </a:r>
          </a:p>
        </p:txBody>
      </p:sp>
      <p:pic>
        <p:nvPicPr>
          <p:cNvPr id="4" name="내용 개체 틀 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E8D687D8-30C9-653F-B13E-ABE89CEEE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1171"/>
            <a:ext cx="5963336" cy="295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777FE-B88E-772C-D54D-A6B18C84FCF1}"/>
              </a:ext>
            </a:extLst>
          </p:cNvPr>
          <p:cNvSpPr txBox="1"/>
          <p:nvPr/>
        </p:nvSpPr>
        <p:spPr>
          <a:xfrm>
            <a:off x="7265773" y="2162432"/>
            <a:ext cx="4374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6.</a:t>
            </a:r>
            <a:r>
              <a:rPr kumimoji="1" lang="ko-KR" altLang="en-US" dirty="0"/>
              <a:t> 런타임 상수 풀</a:t>
            </a:r>
            <a:endParaRPr kumimoji="1" lang="en-US" altLang="ko-KR" dirty="0"/>
          </a:p>
          <a:p>
            <a:r>
              <a:rPr kumimoji="1" lang="ko-KR" altLang="en-US" dirty="0"/>
              <a:t>메서드 영역의 일부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클래스 버전 및 필드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인터페이스 등 클래스 파일에 포함된 설명 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컴파일타임에 생성되는 </a:t>
            </a:r>
            <a:r>
              <a:rPr kumimoji="1" lang="ko-KR" altLang="en-US" dirty="0" err="1"/>
              <a:t>리터럴과</a:t>
            </a:r>
            <a:r>
              <a:rPr kumimoji="1" lang="ko-KR" altLang="en-US" dirty="0"/>
              <a:t> 심벌 참조가 저장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859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78D9F-1185-EECD-B2DB-8A4FC17E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컴파일</a:t>
            </a:r>
            <a:r>
              <a:rPr kumimoji="1" lang="en-US" altLang="ko-KR" dirty="0"/>
              <a:t>(</a:t>
            </a:r>
            <a:r>
              <a:rPr kumimoji="1" lang="ko-KR" altLang="en-US" dirty="0"/>
              <a:t>컴파일러 </a:t>
            </a:r>
            <a:r>
              <a:rPr kumimoji="1" lang="en-US" altLang="ko-KR" dirty="0"/>
              <a:t>vs</a:t>
            </a:r>
            <a:r>
              <a:rPr kumimoji="1" lang="ko-KR" altLang="en-US" dirty="0"/>
              <a:t> 인터프리터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DD653-88DA-F3C4-5621-C254C7F5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400" dirty="0"/>
              <a:t>어셈블리어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기계어와 일대일 대응이 되는 컴퓨터 프로그래밍의 저급 언어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컴퓨터 구조에 따라 사용하는 기계어가 달라지며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따라서 기계어에 대응되어 만들어지는 어셈블리어도 각각 다르게 된다</a:t>
            </a: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r>
              <a:rPr kumimoji="1" lang="ko-KR" altLang="en-US" sz="1400" dirty="0"/>
              <a:t>초기 컴퓨터들은 모두 어셈블리어로 작성되었고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어셈블리어는 사용하는 컴퓨터의 구조에 따라 달라진다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이 때문에 통일된 언어체계로 작성한 코드의 필요성이 대두되고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고급 프로그래밍 언어가 나온다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컴퓨터는 고급 언어로 작성한 코드를 바로 인식하지 못하기에 이를 번역하는 과정이 필요했음</a:t>
            </a:r>
            <a:endParaRPr kumimoji="1" lang="en-US" altLang="ko-KR" sz="1400" dirty="0"/>
          </a:p>
          <a:p>
            <a:pPr marL="0" indent="0">
              <a:buNone/>
            </a:pPr>
            <a:r>
              <a:rPr kumimoji="1" lang="ko-KR" altLang="en-US" sz="1400" dirty="0"/>
              <a:t>이것이 컴파일러</a:t>
            </a:r>
            <a:r>
              <a:rPr kumimoji="1" lang="en-US" altLang="ko-KR" sz="1400" dirty="0"/>
              <a:t>!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컴파일러와 인터프리터</a:t>
            </a:r>
            <a:endParaRPr kumimoji="1" lang="en-US" altLang="ko-KR" sz="1800" dirty="0"/>
          </a:p>
          <a:p>
            <a:pPr marL="342900" indent="-342900">
              <a:buAutoNum type="arabicPeriod"/>
            </a:pPr>
            <a:r>
              <a:rPr kumimoji="1" lang="ko-KR" altLang="en-US" sz="1400" dirty="0"/>
              <a:t>컴파일러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프로그램 전체를 스캔하여 모두 기계어로 번역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초기 스캔을 마치면 실행파일을 만들어 놓고 다음에 실행할 때 이전에 만들어 놓았던 실행파일을 실행한다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고급언어로 작성된 소스를 기계어로 번역하고 이 과정에서 오브젝트 코드라는 파일을 만드는데 이 오브젝트 코드를 묶어서 하나의 실행 파일로 만드는 </a:t>
            </a:r>
            <a:r>
              <a:rPr kumimoji="1" lang="ko-KR" altLang="en-US" sz="1400" dirty="0" err="1"/>
              <a:t>링킹</a:t>
            </a:r>
            <a:r>
              <a:rPr kumimoji="1" lang="ko-KR" altLang="en-US" sz="1400" dirty="0"/>
              <a:t> 작업을 거친다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이 때문에 인터프리터보다 많은 메모리를 사용한다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컴파일러는 오류 메시지를 생성할 때 전체 코드를 검사한 후에 오류 메시지를 생성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c, </a:t>
            </a:r>
            <a:r>
              <a:rPr kumimoji="1" lang="en-US" altLang="ko-KR" sz="1400" dirty="0" err="1"/>
              <a:t>c++</a:t>
            </a:r>
            <a:r>
              <a:rPr kumimoji="1" lang="en-US" altLang="ko-KR" sz="1400" dirty="0"/>
              <a:t>,java</a:t>
            </a:r>
            <a:r>
              <a:rPr kumimoji="1" lang="ko-KR" altLang="en-US" sz="1400" dirty="0"/>
              <a:t>가 있다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ko-KR" altLang="en-US" sz="1400" dirty="0"/>
              <a:t>인터프리터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프로그램 </a:t>
            </a:r>
            <a:r>
              <a:rPr kumimoji="1" lang="ko-KR" altLang="en-US" sz="1400" dirty="0" err="1"/>
              <a:t>실행시</a:t>
            </a:r>
            <a:r>
              <a:rPr kumimoji="1" lang="ko-KR" altLang="en-US" sz="1400" dirty="0"/>
              <a:t> 한 번에 한 </a:t>
            </a:r>
            <a:r>
              <a:rPr kumimoji="1" lang="ko-KR" altLang="en-US" sz="1400" dirty="0" err="1"/>
              <a:t>문장씩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오래걸리지만</a:t>
            </a:r>
            <a:r>
              <a:rPr kumimoji="1" lang="ko-KR" altLang="en-US" sz="1400" dirty="0"/>
              <a:t> 메모리 효율이 좋다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프로그램을 실행시키고 한 </a:t>
            </a:r>
            <a:r>
              <a:rPr kumimoji="1" lang="ko-KR" altLang="en-US" sz="1400" dirty="0" err="1"/>
              <a:t>문장씩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번역될때</a:t>
            </a:r>
            <a:r>
              <a:rPr kumimoji="1" lang="ko-KR" altLang="en-US" sz="1400" dirty="0"/>
              <a:t> 오류를 만나게 되면 바로 프로그램 중지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파이썬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루비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자바스크립트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7531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0108-074B-4387-B1CA-2790A9EF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JDK(Java Development Kit)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220AB-7349-9044-D960-A35288660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405" y="3817608"/>
            <a:ext cx="3877962" cy="186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자바로 </a:t>
            </a:r>
            <a:r>
              <a:rPr lang="ko-KR" altLang="en-US" sz="1800" dirty="0" err="1"/>
              <a:t>개발시</a:t>
            </a:r>
            <a:r>
              <a:rPr lang="ko-KR" altLang="en-US" sz="1800" dirty="0"/>
              <a:t> 필요한 라이브러리와 </a:t>
            </a:r>
            <a:r>
              <a:rPr lang="en-US" altLang="ko-KR" sz="1800" dirty="0" err="1"/>
              <a:t>javac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javadoc</a:t>
            </a:r>
            <a:r>
              <a:rPr lang="ko-KR" altLang="en-US" sz="1800" dirty="0"/>
              <a:t>등의 개발 </a:t>
            </a:r>
            <a:r>
              <a:rPr lang="ko-KR" altLang="en-US" sz="1800" dirty="0" err="1"/>
              <a:t>도구등이</a:t>
            </a:r>
            <a:r>
              <a:rPr lang="ko-KR" altLang="en-US" sz="1800" dirty="0"/>
              <a:t> 포함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JDK</a:t>
            </a:r>
            <a:r>
              <a:rPr lang="ko-KR" altLang="en-US" sz="1800" dirty="0"/>
              <a:t>는 </a:t>
            </a:r>
            <a:r>
              <a:rPr lang="en-US" altLang="ko-KR" sz="1800" dirty="0"/>
              <a:t>JVM, JRE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모두 포함하고</a:t>
            </a:r>
            <a:r>
              <a:rPr lang="en-US" altLang="ko-KR" sz="1800" dirty="0"/>
              <a:t>,</a:t>
            </a:r>
            <a:r>
              <a:rPr lang="ko-KR" altLang="en-US" sz="1800" dirty="0"/>
              <a:t> 도구 툴들도 포함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F22A9A-94C5-5F54-AFA8-4118CA093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154" y="1931593"/>
            <a:ext cx="4548463" cy="1769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202680-6738-F079-BD6D-E795B28B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0" y="2009311"/>
            <a:ext cx="6515612" cy="39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85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F8965-31DA-B996-65E7-C2B8CC28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JVM </a:t>
            </a:r>
            <a:r>
              <a:rPr kumimoji="1" lang="ko-KR" altLang="en-US" dirty="0"/>
              <a:t>밑바닥까지 파헤치기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도대체 </a:t>
            </a:r>
            <a:r>
              <a:rPr kumimoji="1" lang="en-US" altLang="ko-KR" dirty="0"/>
              <a:t>GC</a:t>
            </a:r>
            <a:r>
              <a:rPr kumimoji="1" lang="ko-KR" altLang="en-US" dirty="0"/>
              <a:t>는 언제 발생할까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45CAF-2FB4-AE4D-6AD6-0F877CB9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GC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많이 하면 할 수록 응답 시간에 많은 영향을 끼치므로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프로그램의 성능을 생각한다면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GC</a:t>
            </a:r>
            <a:r>
              <a:rPr kumimoji="1" lang="ko-KR" altLang="en-US" sz="1600" dirty="0"/>
              <a:t>가 어떻게 처리되는지 </a:t>
            </a:r>
            <a:r>
              <a:rPr kumimoji="1" lang="ko-KR" altLang="en-US" sz="1600" dirty="0" err="1"/>
              <a:t>알아야한다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자바 프로그래밍을 할 때 쓰레기란 어떤 것일까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자바에서 쓰레기는 객체이다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하나의 객체는 메모리를 점유하고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필요하지 않으면 메모리에서 해제되어야 한다</a:t>
            </a:r>
            <a:r>
              <a:rPr kumimoji="1" lang="en-US" altLang="ko-KR" sz="1600" dirty="0"/>
              <a:t>.</a:t>
            </a:r>
          </a:p>
          <a:p>
            <a:pPr marL="0" indent="0">
              <a:buNone/>
            </a:pPr>
            <a:endParaRPr kumimoji="1"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D9FDC1-CE96-9421-FCA2-DB854B7F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07" y="3531394"/>
            <a:ext cx="75565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25F409-43FF-2C38-DE81-CA8AB97C899B}"/>
              </a:ext>
            </a:extLst>
          </p:cNvPr>
          <p:cNvSpPr txBox="1"/>
          <p:nvPr/>
        </p:nvSpPr>
        <p:spPr>
          <a:xfrm>
            <a:off x="958506" y="4136231"/>
            <a:ext cx="779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</a:t>
            </a:r>
            <a:r>
              <a:rPr kumimoji="1" lang="ko-KR" altLang="en-US" dirty="0"/>
              <a:t>라는 객체가 만들어져 메모리 한 부분을 점유함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07092B4-1794-578F-1DBB-4C7FB84B6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06" y="4505563"/>
            <a:ext cx="7556500" cy="124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B437B4-FA16-AE65-14BC-405B76FBCC1A}"/>
              </a:ext>
            </a:extLst>
          </p:cNvPr>
          <p:cNvSpPr txBox="1"/>
          <p:nvPr/>
        </p:nvSpPr>
        <p:spPr>
          <a:xfrm>
            <a:off x="958505" y="5934829"/>
            <a:ext cx="779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queryPre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queryPost</a:t>
            </a:r>
            <a:r>
              <a:rPr kumimoji="1" lang="ko-KR" altLang="en-US" dirty="0"/>
              <a:t>객체는 메서드가 수행되면 더 이상 </a:t>
            </a:r>
            <a:r>
              <a:rPr kumimoji="1" lang="ko-KR" altLang="en-US" dirty="0" err="1"/>
              <a:t>필요없는</a:t>
            </a:r>
            <a:r>
              <a:rPr kumimoji="1" lang="ko-KR" altLang="en-US" dirty="0"/>
              <a:t> 객체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쓰레기가 된다</a:t>
            </a:r>
          </a:p>
        </p:txBody>
      </p:sp>
    </p:spTree>
    <p:extLst>
      <p:ext uri="{BB962C8B-B14F-4D97-AF65-F5344CB8AC3E}">
        <p14:creationId xmlns:p14="http://schemas.microsoft.com/office/powerpoint/2010/main" val="343268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DAA94-5659-E639-30AD-FB12B118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JVM </a:t>
            </a:r>
            <a:r>
              <a:rPr kumimoji="1" lang="ko-KR" altLang="en-US" dirty="0"/>
              <a:t>밑바닥까지 파헤치기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GC</a:t>
            </a:r>
            <a:r>
              <a:rPr kumimoji="1" lang="ko-KR" altLang="en-US" dirty="0"/>
              <a:t>의 원리</a:t>
            </a:r>
          </a:p>
        </p:txBody>
      </p:sp>
      <p:pic>
        <p:nvPicPr>
          <p:cNvPr id="5" name="내용 개체 틀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FF055A3-CBEE-E9EE-6B72-A5C3B2798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825" y="1800912"/>
            <a:ext cx="613650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421EB-C9E6-7790-310D-057D537375A7}"/>
              </a:ext>
            </a:extLst>
          </p:cNvPr>
          <p:cNvSpPr txBox="1"/>
          <p:nvPr/>
        </p:nvSpPr>
        <p:spPr>
          <a:xfrm flipH="1">
            <a:off x="6944497" y="1915297"/>
            <a:ext cx="4641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GC</a:t>
            </a:r>
            <a:r>
              <a:rPr kumimoji="1" lang="ko-KR" altLang="en-US" dirty="0"/>
              <a:t>는 메모리 할당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 중인 메모리 인식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사용하지 않는 메모리 인식을 한다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사용하지 않는 메모리를 인식하는 작업을 수행하지 않으면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할당된 메모리 영역이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꽉차서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JVM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행이 걸리거나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더 많은 메모리를 할당하려는 현상이 발생한다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행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서버가 요청을 처리 못하고 있는 상태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005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AE009-AF49-DA46-C90C-B9E62C5C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GC</a:t>
            </a:r>
            <a:r>
              <a:rPr kumimoji="1" lang="ko-KR" altLang="en-US" dirty="0"/>
              <a:t> 원리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AE941B9-5322-839A-B7CB-4D3EB69ACD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내용 개체 틀 7" descr="텍스트, 스크린샷, 직사각형, 사각형이(가) 표시된 사진&#10;&#10;자동 생성된 설명">
            <a:extLst>
              <a:ext uri="{FF2B5EF4-FFF2-40B4-BE49-F238E27FC236}">
                <a16:creationId xmlns:a16="http://schemas.microsoft.com/office/drawing/2014/main" id="{3D1D4478-E839-9684-1005-DC4067342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2164490"/>
            <a:ext cx="5921686" cy="368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D410E-6E15-5C1F-6FB9-CA34B4340704}"/>
              </a:ext>
            </a:extLst>
          </p:cNvPr>
          <p:cNvSpPr txBox="1"/>
          <p:nvPr/>
        </p:nvSpPr>
        <p:spPr>
          <a:xfrm>
            <a:off x="7010561" y="2026508"/>
            <a:ext cx="4830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Perm</a:t>
            </a:r>
            <a:r>
              <a:rPr kumimoji="1" lang="ko-KR" altLang="en-US" dirty="0"/>
              <a:t>영역은 거의 사용되지 않으므로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JDK8</a:t>
            </a:r>
            <a:r>
              <a:rPr kumimoji="1" lang="ko-KR" altLang="en-US" dirty="0" err="1"/>
              <a:t>부터는</a:t>
            </a:r>
            <a:r>
              <a:rPr kumimoji="1" lang="ko-KR" altLang="en-US" dirty="0"/>
              <a:t> 사라진 영역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고려 안함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Young</a:t>
            </a:r>
            <a:r>
              <a:rPr kumimoji="1" lang="ko-KR" altLang="en-US" dirty="0"/>
              <a:t>영역은 다시 </a:t>
            </a:r>
            <a:r>
              <a:rPr kumimoji="1" lang="en-US" altLang="ko-KR" dirty="0"/>
              <a:t>Eden</a:t>
            </a:r>
            <a:r>
              <a:rPr kumimoji="1" lang="ko-KR" altLang="en-US" dirty="0"/>
              <a:t> 영역 및 두 개의 </a:t>
            </a:r>
            <a:r>
              <a:rPr kumimoji="1" lang="en-US" altLang="ko-KR" dirty="0"/>
              <a:t>Survivor</a:t>
            </a:r>
            <a:r>
              <a:rPr kumimoji="1" lang="ko-KR" altLang="en-US" dirty="0"/>
              <a:t>영역으로 나뉘므로 우리가 </a:t>
            </a:r>
            <a:r>
              <a:rPr kumimoji="1" lang="ko-KR" altLang="en-US" dirty="0" err="1"/>
              <a:t>고려해야할</a:t>
            </a:r>
            <a:r>
              <a:rPr kumimoji="1" lang="ko-KR" altLang="en-US" dirty="0"/>
              <a:t> 영역은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98E7964-FBF1-979C-5ED5-5DA3D19E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814132"/>
            <a:ext cx="42672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6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3FC59106-846A-E937-113A-C3C01990A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935" y="1221024"/>
            <a:ext cx="7670800" cy="1828800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8550C0B8-9686-28F2-10CD-501D1D3FC0F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ko-KR" dirty="0"/>
              <a:t>GC</a:t>
            </a:r>
            <a:r>
              <a:rPr kumimoji="1" lang="ko-KR" altLang="en-US" dirty="0"/>
              <a:t> 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EEEC9-2A63-0146-1029-49B84718178A}"/>
              </a:ext>
            </a:extLst>
          </p:cNvPr>
          <p:cNvSpPr txBox="1"/>
          <p:nvPr/>
        </p:nvSpPr>
        <p:spPr>
          <a:xfrm>
            <a:off x="678935" y="2944252"/>
            <a:ext cx="60244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1.</a:t>
            </a:r>
            <a:r>
              <a:rPr kumimoji="1" lang="ko-KR" altLang="en-US" sz="1500" dirty="0"/>
              <a:t> 메모리에 객체가 생성되면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가장 왼쪽인 </a:t>
            </a:r>
            <a:r>
              <a:rPr kumimoji="1" lang="en-US" altLang="ko-KR" sz="1500" dirty="0"/>
              <a:t>Eden </a:t>
            </a:r>
            <a:r>
              <a:rPr kumimoji="1" lang="ko-KR" altLang="en-US" sz="1500" dirty="0"/>
              <a:t>영역에 객체가 지정</a:t>
            </a:r>
          </a:p>
        </p:txBody>
      </p:sp>
      <p:pic>
        <p:nvPicPr>
          <p:cNvPr id="10" name="그림 9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2988662D-CFBB-3C59-EFB6-82CF6796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35" y="3267416"/>
            <a:ext cx="7670800" cy="2096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2BF957-F2E7-A958-E607-691EDD0FC520}"/>
              </a:ext>
            </a:extLst>
          </p:cNvPr>
          <p:cNvSpPr txBox="1"/>
          <p:nvPr/>
        </p:nvSpPr>
        <p:spPr>
          <a:xfrm>
            <a:off x="678935" y="5475393"/>
            <a:ext cx="107530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2.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Eden</a:t>
            </a:r>
            <a:r>
              <a:rPr kumimoji="1" lang="ko-KR" altLang="en-US" sz="1500" dirty="0"/>
              <a:t> 영역에 객체가 꽉 차면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이 영역에 있던 객체가 </a:t>
            </a:r>
            <a:r>
              <a:rPr kumimoji="1" lang="ko-KR" altLang="en-US" sz="1500" dirty="0" err="1"/>
              <a:t>어디론가</a:t>
            </a:r>
            <a:r>
              <a:rPr kumimoji="1" lang="ko-KR" altLang="en-US" sz="1500" dirty="0"/>
              <a:t> 옮겨지거나 삭제되어야 한다</a:t>
            </a:r>
            <a:endParaRPr kumimoji="1" lang="en-US" altLang="ko-KR" sz="1500" dirty="0"/>
          </a:p>
          <a:p>
            <a:r>
              <a:rPr kumimoji="1" lang="ko-KR" altLang="en-US" sz="1500" dirty="0"/>
              <a:t>이때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옮겨가는 위치가 </a:t>
            </a:r>
            <a:r>
              <a:rPr kumimoji="1" lang="en-US" altLang="ko-KR" sz="1500" dirty="0"/>
              <a:t>Survivor</a:t>
            </a:r>
            <a:r>
              <a:rPr kumimoji="1" lang="ko-KR" altLang="en-US" sz="1500" dirty="0"/>
              <a:t>영역이다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 두 개의 </a:t>
            </a:r>
            <a:r>
              <a:rPr kumimoji="1" lang="en-US" altLang="ko-KR" sz="1500" dirty="0"/>
              <a:t>Survivor</a:t>
            </a:r>
            <a:r>
              <a:rPr kumimoji="1" lang="ko-KR" altLang="en-US" sz="1500" dirty="0"/>
              <a:t> 영역 사이에 우선 순위가 있는 것은 아니다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 그 </a:t>
            </a:r>
            <a:r>
              <a:rPr kumimoji="1" lang="ko-KR" altLang="en-US" sz="1500" dirty="0" err="1"/>
              <a:t>비어있는</a:t>
            </a:r>
            <a:r>
              <a:rPr kumimoji="1" lang="ko-KR" altLang="en-US" sz="1500" dirty="0"/>
              <a:t> 영역에 </a:t>
            </a:r>
            <a:endParaRPr kumimoji="1" lang="en-US" altLang="ko-KR" sz="1500" dirty="0"/>
          </a:p>
          <a:p>
            <a:r>
              <a:rPr kumimoji="1" lang="en-US" altLang="ko-KR" sz="1500" dirty="0"/>
              <a:t>Eden</a:t>
            </a:r>
            <a:r>
              <a:rPr kumimoji="1" lang="ko-KR" altLang="en-US" sz="1500" dirty="0"/>
              <a:t> 영역에 있던 객체 중 </a:t>
            </a:r>
            <a:r>
              <a:rPr kumimoji="1" lang="en-US" altLang="ko-KR" sz="1500" dirty="0"/>
              <a:t>GC</a:t>
            </a:r>
            <a:r>
              <a:rPr kumimoji="1" lang="ko-KR" altLang="en-US" sz="1500" dirty="0"/>
              <a:t> 후에 살아 남는 객체들이 이동한다</a:t>
            </a:r>
          </a:p>
        </p:txBody>
      </p:sp>
    </p:spTree>
    <p:extLst>
      <p:ext uri="{BB962C8B-B14F-4D97-AF65-F5344CB8AC3E}">
        <p14:creationId xmlns:p14="http://schemas.microsoft.com/office/powerpoint/2010/main" val="1057920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1ED-4D95-D0F6-6FFD-659C6035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GC</a:t>
            </a:r>
            <a:r>
              <a:rPr kumimoji="1" lang="ko-KR" altLang="en-US" dirty="0"/>
              <a:t> 원리</a:t>
            </a:r>
          </a:p>
        </p:txBody>
      </p:sp>
      <p:pic>
        <p:nvPicPr>
          <p:cNvPr id="10" name="내용 개체 틀 9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E96C76C5-1B7F-BD32-A8C0-6DEE0D40B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91" y="1690688"/>
            <a:ext cx="4676526" cy="435133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FEC5A5-05B5-B4EB-1DC4-4B669028D71E}"/>
              </a:ext>
            </a:extLst>
          </p:cNvPr>
          <p:cNvSpPr txBox="1"/>
          <p:nvPr/>
        </p:nvSpPr>
        <p:spPr>
          <a:xfrm>
            <a:off x="5869459" y="1915297"/>
            <a:ext cx="60521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이러한 작업들이 반복되면서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survivor1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왔다 갔다</a:t>
            </a:r>
            <a:endParaRPr kumimoji="1" lang="en-US" altLang="ko-KR" dirty="0"/>
          </a:p>
          <a:p>
            <a:r>
              <a:rPr kumimoji="1" lang="ko-KR" altLang="en-US" dirty="0"/>
              <a:t>하던 객체들은 </a:t>
            </a:r>
            <a:r>
              <a:rPr kumimoji="1" lang="en-US" altLang="ko-KR" dirty="0"/>
              <a:t>Old</a:t>
            </a:r>
            <a:r>
              <a:rPr kumimoji="1" lang="ko-KR" altLang="en-US" dirty="0"/>
              <a:t>영역으로 이동함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Young</a:t>
            </a:r>
            <a:r>
              <a:rPr kumimoji="1" lang="ko-KR" altLang="en-US" dirty="0"/>
              <a:t>영역에서 </a:t>
            </a:r>
            <a:r>
              <a:rPr kumimoji="1" lang="en-US" altLang="ko-KR" dirty="0"/>
              <a:t>Old</a:t>
            </a:r>
            <a:r>
              <a:rPr kumimoji="1" lang="ko-KR" altLang="en-US" dirty="0"/>
              <a:t>영역으로 넘어가는 객체 중 </a:t>
            </a:r>
            <a:endParaRPr kumimoji="1" lang="en-US" altLang="ko-KR" dirty="0"/>
          </a:p>
          <a:p>
            <a:r>
              <a:rPr kumimoji="1" lang="en-US" altLang="ko-KR" dirty="0"/>
              <a:t>Survivor</a:t>
            </a:r>
            <a:r>
              <a:rPr kumimoji="1" lang="ko-KR" altLang="en-US" dirty="0"/>
              <a:t>영역을 거치지 않고 바로 </a:t>
            </a:r>
            <a:r>
              <a:rPr kumimoji="1" lang="en-US" altLang="ko-KR" dirty="0"/>
              <a:t>Old</a:t>
            </a:r>
            <a:r>
              <a:rPr kumimoji="1" lang="ko-KR" altLang="en-US" dirty="0"/>
              <a:t>영역으로 이동하는 </a:t>
            </a:r>
            <a:endParaRPr kumimoji="1" lang="en-US" altLang="ko-KR" dirty="0"/>
          </a:p>
          <a:p>
            <a:r>
              <a:rPr kumimoji="1" lang="ko-KR" altLang="en-US" dirty="0"/>
              <a:t>객체가 있을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객체의 크기가 아주 큰 경우이다 </a:t>
            </a:r>
          </a:p>
        </p:txBody>
      </p:sp>
    </p:spTree>
    <p:extLst>
      <p:ext uri="{BB962C8B-B14F-4D97-AF65-F5344CB8AC3E}">
        <p14:creationId xmlns:p14="http://schemas.microsoft.com/office/powerpoint/2010/main" val="1507819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3BFA-A0AE-2F3E-324C-3E390DEB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GC</a:t>
            </a:r>
            <a:r>
              <a:rPr kumimoji="1" lang="ko-KR" altLang="en-US" dirty="0"/>
              <a:t>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B8715-91D4-5FCE-4EDF-D5726309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sz="1500" dirty="0"/>
              <a:t>GC</a:t>
            </a:r>
            <a:r>
              <a:rPr kumimoji="1" lang="ko-KR" altLang="en-US" sz="1500" dirty="0"/>
              <a:t>의 종류</a:t>
            </a:r>
            <a:endParaRPr kumimoji="1" lang="en-US" altLang="ko-KR" sz="1500" dirty="0"/>
          </a:p>
          <a:p>
            <a:pPr marL="0" indent="0">
              <a:buNone/>
            </a:pPr>
            <a:r>
              <a:rPr kumimoji="1" lang="ko-KR" altLang="en-US" sz="1400" dirty="0"/>
              <a:t>크게 마이너</a:t>
            </a:r>
            <a:r>
              <a:rPr kumimoji="1" lang="en-US" altLang="ko-KR" sz="1400" dirty="0"/>
              <a:t>GC</a:t>
            </a:r>
            <a:r>
              <a:rPr kumimoji="1" lang="ko-KR" altLang="en-US" sz="1400" dirty="0"/>
              <a:t>와 메이저</a:t>
            </a:r>
            <a:r>
              <a:rPr kumimoji="1" lang="en-US" altLang="ko-KR" sz="1400" dirty="0"/>
              <a:t>GC</a:t>
            </a:r>
            <a:r>
              <a:rPr kumimoji="1" lang="ko-KR" altLang="en-US" sz="1400" dirty="0"/>
              <a:t>로 나뉜다</a:t>
            </a:r>
            <a:endParaRPr kumimoji="1" lang="en-US" altLang="ko-KR" sz="1400" dirty="0"/>
          </a:p>
          <a:p>
            <a:pPr>
              <a:buFontTx/>
              <a:buChar char="-"/>
            </a:pPr>
            <a:r>
              <a:rPr kumimoji="1" lang="ko-KR" altLang="en-US" sz="1400" dirty="0"/>
              <a:t>마이너 </a:t>
            </a:r>
            <a:r>
              <a:rPr kumimoji="1" lang="en-US" altLang="ko-KR" sz="1400" dirty="0"/>
              <a:t>GC: Young </a:t>
            </a:r>
            <a:r>
              <a:rPr kumimoji="1" lang="ko-KR" altLang="en-US" sz="1400" dirty="0"/>
              <a:t>영역에서 발생하는 </a:t>
            </a:r>
            <a:r>
              <a:rPr kumimoji="1" lang="en-US" altLang="ko-KR" sz="1400" dirty="0"/>
              <a:t>GC</a:t>
            </a:r>
          </a:p>
          <a:p>
            <a:pPr>
              <a:buFontTx/>
              <a:buChar char="-"/>
            </a:pPr>
            <a:r>
              <a:rPr kumimoji="1" lang="ko-KR" altLang="en-US" sz="1400" dirty="0"/>
              <a:t>메이저 </a:t>
            </a:r>
            <a:r>
              <a:rPr kumimoji="1" lang="en-US" altLang="ko-KR" sz="1400" dirty="0"/>
              <a:t>GC: Old</a:t>
            </a:r>
            <a:r>
              <a:rPr kumimoji="1" lang="ko-KR" altLang="en-US" sz="1400" dirty="0"/>
              <a:t> 영역이나 </a:t>
            </a:r>
            <a:r>
              <a:rPr kumimoji="1" lang="en-US" altLang="ko-KR" sz="1400" dirty="0"/>
              <a:t>Perm </a:t>
            </a:r>
            <a:r>
              <a:rPr kumimoji="1" lang="ko-KR" altLang="en-US" sz="1400" dirty="0"/>
              <a:t>영역에서 발생하는 </a:t>
            </a:r>
            <a:r>
              <a:rPr kumimoji="1" lang="en-US" altLang="ko-KR" sz="1400" dirty="0"/>
              <a:t>GC</a:t>
            </a:r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r>
              <a:rPr kumimoji="1" lang="ko-KR" altLang="en-US" sz="1500" dirty="0"/>
              <a:t>이 두가지 </a:t>
            </a:r>
            <a:r>
              <a:rPr kumimoji="1" lang="en-US" altLang="ko-KR" sz="1500" dirty="0"/>
              <a:t>GC</a:t>
            </a:r>
            <a:r>
              <a:rPr kumimoji="1" lang="ko-KR" altLang="en-US" sz="1500" dirty="0"/>
              <a:t>가 어떻게 </a:t>
            </a:r>
            <a:r>
              <a:rPr kumimoji="1" lang="ko-KR" altLang="en-US" sz="1500" dirty="0" err="1"/>
              <a:t>상호작용하느냐에</a:t>
            </a:r>
            <a:r>
              <a:rPr kumimoji="1" lang="ko-KR" altLang="en-US" sz="1500" dirty="0"/>
              <a:t> 따라서 </a:t>
            </a:r>
            <a:r>
              <a:rPr kumimoji="1" lang="en-US" altLang="ko-KR" sz="1500" dirty="0"/>
              <a:t>GC</a:t>
            </a:r>
            <a:r>
              <a:rPr kumimoji="1" lang="ko-KR" altLang="en-US" sz="1500" dirty="0"/>
              <a:t> 방식의 차이가 나며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성능에도 영향을 준다</a:t>
            </a:r>
            <a:endParaRPr kumimoji="1" lang="en-US" altLang="ko-KR" sz="1500" dirty="0"/>
          </a:p>
          <a:p>
            <a:pPr marL="0" indent="0">
              <a:buNone/>
            </a:pPr>
            <a:r>
              <a:rPr kumimoji="1" lang="en-US" altLang="ko-KR" sz="1500" dirty="0"/>
              <a:t>GC</a:t>
            </a:r>
            <a:r>
              <a:rPr kumimoji="1" lang="ko-KR" altLang="en-US" sz="1500" dirty="0"/>
              <a:t>가 발생하거나 객체가 각 영역에서 다른 영역으로 </a:t>
            </a:r>
            <a:r>
              <a:rPr kumimoji="1" lang="ko-KR" altLang="en-US" sz="1500" dirty="0" err="1"/>
              <a:t>이동할때</a:t>
            </a:r>
            <a:r>
              <a:rPr kumimoji="1" lang="ko-KR" altLang="en-US" sz="1500" dirty="0"/>
              <a:t> 애플리케이션의 </a:t>
            </a:r>
            <a:r>
              <a:rPr kumimoji="1" lang="ko-KR" altLang="en-US" sz="1500" dirty="0">
                <a:solidFill>
                  <a:srgbClr val="FF0000"/>
                </a:solidFill>
              </a:rPr>
              <a:t>병목</a:t>
            </a:r>
            <a:r>
              <a:rPr kumimoji="1" lang="ko-KR" altLang="en-US" sz="1500" dirty="0"/>
              <a:t>이 발생하면서 성능에 영향을 주게 된다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 그래서 </a:t>
            </a:r>
            <a:r>
              <a:rPr kumimoji="1" lang="ko-KR" altLang="en-US" sz="1500" dirty="0">
                <a:solidFill>
                  <a:srgbClr val="FF0000"/>
                </a:solidFill>
              </a:rPr>
              <a:t>핫 </a:t>
            </a:r>
            <a:r>
              <a:rPr kumimoji="1" lang="ko-KR" altLang="en-US" sz="1500" dirty="0" err="1">
                <a:solidFill>
                  <a:srgbClr val="FF0000"/>
                </a:solidFill>
              </a:rPr>
              <a:t>스팟</a:t>
            </a:r>
            <a:r>
              <a:rPr kumimoji="1" lang="ko-KR" altLang="en-US" sz="1500" dirty="0">
                <a:solidFill>
                  <a:srgbClr val="FF0000"/>
                </a:solidFill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</a:rPr>
              <a:t>JVM</a:t>
            </a:r>
            <a:r>
              <a:rPr kumimoji="1" lang="ko-KR" altLang="en-US" sz="1500" dirty="0"/>
              <a:t>에서는 </a:t>
            </a:r>
            <a:r>
              <a:rPr kumimoji="1" lang="ko-KR" altLang="en-US" sz="1500" dirty="0">
                <a:solidFill>
                  <a:srgbClr val="FF0000"/>
                </a:solidFill>
              </a:rPr>
              <a:t>스레드 로컬 할당 버퍼</a:t>
            </a:r>
            <a:r>
              <a:rPr kumimoji="1" lang="en-US" altLang="ko-KR" sz="1500" dirty="0">
                <a:solidFill>
                  <a:srgbClr val="FF0000"/>
                </a:solidFill>
              </a:rPr>
              <a:t>(Thread-Local Allocation Buffers)</a:t>
            </a:r>
            <a:r>
              <a:rPr kumimoji="1" lang="ko-KR" altLang="en-US" sz="1500" dirty="0" err="1"/>
              <a:t>를</a:t>
            </a:r>
            <a:r>
              <a:rPr kumimoji="1" lang="ko-KR" altLang="en-US" sz="1500" dirty="0"/>
              <a:t> 사용한다</a:t>
            </a:r>
            <a:endParaRPr kumimoji="1" lang="en-US" altLang="ko-KR" sz="1500" dirty="0"/>
          </a:p>
          <a:p>
            <a:pPr>
              <a:buFont typeface="Wingdings" pitchFamily="2" charset="2"/>
              <a:buChar char="è"/>
            </a:pPr>
            <a:r>
              <a:rPr kumimoji="1" lang="ko-KR" altLang="en-US" sz="1500" dirty="0"/>
              <a:t>각 </a:t>
            </a:r>
            <a:r>
              <a:rPr kumimoji="1" lang="ko-KR" altLang="en-US" sz="1500" dirty="0" err="1"/>
              <a:t>스레드별</a:t>
            </a:r>
            <a:r>
              <a:rPr kumimoji="1" lang="ko-KR" altLang="en-US" sz="1500" dirty="0"/>
              <a:t> 메모리 버퍼를 사용하면 다른 스레드에 영향을 주지 않는 메모리 할당 작업이 가능해짐</a:t>
            </a:r>
            <a:endParaRPr kumimoji="1" lang="en-US" altLang="ko-KR" sz="1500" dirty="0"/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r>
              <a:rPr kumimoji="1" lang="en-US" altLang="ko-KR" sz="1500" dirty="0"/>
              <a:t>JDK7 </a:t>
            </a:r>
            <a:r>
              <a:rPr kumimoji="1" lang="ko-KR" altLang="en-US" sz="1500" dirty="0"/>
              <a:t>이상에서 지원하는 </a:t>
            </a:r>
            <a:r>
              <a:rPr kumimoji="1" lang="en-US" altLang="ko-KR" sz="1500" dirty="0"/>
              <a:t>GC</a:t>
            </a:r>
            <a:r>
              <a:rPr kumimoji="1" lang="ko-KR" altLang="en-US" sz="1500" dirty="0"/>
              <a:t>방식에는 </a:t>
            </a:r>
            <a:r>
              <a:rPr kumimoji="1" lang="en-US" altLang="ko-KR" sz="1500" dirty="0"/>
              <a:t>5</a:t>
            </a:r>
            <a:r>
              <a:rPr kumimoji="1" lang="ko-KR" altLang="en-US" sz="1500" dirty="0"/>
              <a:t>가지가 존재</a:t>
            </a:r>
            <a:endParaRPr kumimoji="1" lang="en-US" altLang="ko-KR" sz="1500" dirty="0"/>
          </a:p>
          <a:p>
            <a:pPr>
              <a:buFontTx/>
              <a:buChar char="-"/>
            </a:pPr>
            <a:r>
              <a:rPr kumimoji="1" lang="en-US" altLang="ko-KR" sz="1500" dirty="0"/>
              <a:t>Serial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Collector</a:t>
            </a:r>
            <a:r>
              <a:rPr kumimoji="1" lang="ko-KR" altLang="en-US" sz="1500" dirty="0"/>
              <a:t> </a:t>
            </a:r>
            <a:endParaRPr kumimoji="1" lang="en-US" altLang="ko-KR" sz="1500" dirty="0"/>
          </a:p>
          <a:p>
            <a:pPr>
              <a:buFontTx/>
              <a:buChar char="-"/>
            </a:pPr>
            <a:r>
              <a:rPr kumimoji="1" lang="en-US" altLang="ko-KR" sz="1500" dirty="0"/>
              <a:t>Parallel Collector</a:t>
            </a:r>
          </a:p>
          <a:p>
            <a:pPr>
              <a:buFontTx/>
              <a:buChar char="-"/>
            </a:pPr>
            <a:r>
              <a:rPr kumimoji="1" lang="en-US" altLang="ko-KR" sz="1500" dirty="0"/>
              <a:t>Parallel Compacting Collector</a:t>
            </a:r>
          </a:p>
          <a:p>
            <a:pPr>
              <a:buFontTx/>
              <a:buChar char="-"/>
            </a:pPr>
            <a:r>
              <a:rPr kumimoji="1" lang="en-US" altLang="ko-KR" sz="1500" dirty="0"/>
              <a:t>Concurrent Mark-Sweep(CMS)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Collector</a:t>
            </a:r>
          </a:p>
          <a:p>
            <a:pPr>
              <a:buFontTx/>
              <a:buChar char="-"/>
            </a:pPr>
            <a:r>
              <a:rPr kumimoji="1" lang="en-US" altLang="ko-KR" sz="1500" dirty="0"/>
              <a:t>Garbage First Collector</a:t>
            </a:r>
          </a:p>
          <a:p>
            <a:pPr marL="0" indent="0">
              <a:buNone/>
            </a:pPr>
            <a:r>
              <a:rPr kumimoji="1" lang="en-US" altLang="ko-KR" sz="1500" dirty="0"/>
              <a:t>-&gt; WAS</a:t>
            </a:r>
            <a:r>
              <a:rPr kumimoji="1" lang="ko-KR" altLang="en-US" sz="1500" dirty="0"/>
              <a:t>나 자바 애플리케이션 수행 시 옵션을 지정하여 선택할 수 있음</a:t>
            </a:r>
            <a:endParaRPr kumimoji="1" lang="en-US" altLang="ko-KR" sz="1500" dirty="0"/>
          </a:p>
          <a:p>
            <a:pPr>
              <a:buFontTx/>
              <a:buChar char="-"/>
            </a:pPr>
            <a:endParaRPr kumimoji="1" lang="en-US" altLang="ko-KR" sz="1500" dirty="0"/>
          </a:p>
          <a:p>
            <a:pPr marL="0" indent="0">
              <a:buNone/>
            </a:pPr>
            <a:endParaRPr kumimoji="1" lang="en-US" altLang="ko-KR" sz="1500" dirty="0"/>
          </a:p>
          <a:p>
            <a:pPr>
              <a:buFont typeface="Wingdings" pitchFamily="2" charset="2"/>
              <a:buChar char="è"/>
            </a:pPr>
            <a:endParaRPr kumimoji="1" lang="en-US" altLang="ko-KR" sz="1500" dirty="0"/>
          </a:p>
          <a:p>
            <a:pPr marL="0" indent="0">
              <a:buNone/>
            </a:pPr>
            <a:endParaRPr kumimoji="1" lang="en-US" altLang="ko-KR" sz="1500" dirty="0"/>
          </a:p>
          <a:p>
            <a:pPr marL="0" indent="0">
              <a:buNone/>
            </a:pPr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5555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F9D3-B5DF-77CF-2356-72897970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JDK</a:t>
            </a:r>
            <a:r>
              <a:rPr lang="ko-KR" altLang="en-US" sz="4400" dirty="0"/>
              <a:t> 디렉토리 구성요소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E8EB2-BABF-FD67-C61F-F3F21D326806}"/>
              </a:ext>
            </a:extLst>
          </p:cNvPr>
          <p:cNvSpPr txBox="1"/>
          <p:nvPr/>
        </p:nvSpPr>
        <p:spPr>
          <a:xfrm>
            <a:off x="838200" y="4286251"/>
            <a:ext cx="7959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Jar: </a:t>
            </a:r>
            <a:r>
              <a:rPr kumimoji="1" lang="ko-KR" altLang="en-US" dirty="0"/>
              <a:t>자바 클래스 파일을 압축한 파일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Javac</a:t>
            </a:r>
            <a:r>
              <a:rPr kumimoji="1" lang="en-US" altLang="ko-KR" dirty="0"/>
              <a:t>: </a:t>
            </a:r>
            <a:r>
              <a:rPr kumimoji="1" lang="ko-KR" altLang="en-US" dirty="0"/>
              <a:t>자바 컴파일러로 자바 소스를 바이트 코드로 컴파일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Java: </a:t>
            </a:r>
            <a:r>
              <a:rPr kumimoji="1" lang="ko-KR" altLang="en-US" dirty="0"/>
              <a:t>자바 인터프리터</a:t>
            </a:r>
            <a:r>
              <a:rPr kumimoji="1" lang="en-US" altLang="ko-KR" dirty="0"/>
              <a:t>.</a:t>
            </a:r>
            <a:r>
              <a:rPr kumimoji="1" lang="ko-KR" altLang="en-US" dirty="0"/>
              <a:t> 컴파일러가 생성한 바이트 코드를 해석하고 실행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Jdb</a:t>
            </a:r>
            <a:r>
              <a:rPr kumimoji="1" lang="en-US" altLang="ko-KR" dirty="0"/>
              <a:t>: </a:t>
            </a:r>
            <a:r>
              <a:rPr kumimoji="1" lang="ko-KR" altLang="en-US" dirty="0"/>
              <a:t>자바 응용프로그램의 실행 중 오류를 찾는데 사용하는 </a:t>
            </a:r>
            <a:r>
              <a:rPr kumimoji="1" lang="ko-KR" altLang="en-US" dirty="0" err="1"/>
              <a:t>디버거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D1C5AC-A06F-92C9-FADA-E4422E1C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3469"/>
            <a:ext cx="7264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6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56A1C-03A2-8A0F-E95B-8323B798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JRE(Java Runtime Environment)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97562-479D-6A0B-E23C-1EFEA4120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66" y="1825625"/>
            <a:ext cx="4376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JRE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JVM</a:t>
            </a:r>
            <a:r>
              <a:rPr kumimoji="1" lang="ko-KR" altLang="en-US" sz="1600" dirty="0"/>
              <a:t>과 자바 프로그램을 실행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동작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시킬 때 필요한 라이브러리 </a:t>
            </a:r>
            <a:r>
              <a:rPr kumimoji="1" lang="en-US" altLang="ko-KR" sz="1600" dirty="0"/>
              <a:t>API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함께 묶어서 배포되는 패키지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런타임 환경에서 사용하는 프로퍼티 세팅이나 리소스 파일</a:t>
            </a:r>
            <a:r>
              <a:rPr kumimoji="1" lang="en-US" altLang="ko-KR" sz="1600" dirty="0"/>
              <a:t>(jar</a:t>
            </a:r>
            <a:r>
              <a:rPr kumimoji="1" lang="ko-KR" altLang="en-US" sz="1600" dirty="0"/>
              <a:t>파일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을 가지고 있음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JDK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설치하면 </a:t>
            </a:r>
            <a:r>
              <a:rPr kumimoji="1" lang="en-US" altLang="ko-KR" sz="1600" dirty="0"/>
              <a:t>JRE(</a:t>
            </a:r>
            <a:r>
              <a:rPr kumimoji="1" lang="ko-KR" altLang="en-US" sz="1600" dirty="0"/>
              <a:t>안의 </a:t>
            </a:r>
            <a:r>
              <a:rPr kumimoji="1" lang="en-US" altLang="ko-KR" sz="1600" dirty="0"/>
              <a:t>JVM, </a:t>
            </a:r>
            <a:r>
              <a:rPr kumimoji="1" lang="ko-KR" altLang="en-US" sz="1600" dirty="0"/>
              <a:t>라이브러리</a:t>
            </a:r>
            <a:r>
              <a:rPr kumimoji="1" lang="en-US" altLang="ko-KR" sz="1600" dirty="0"/>
              <a:t>),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development tools</a:t>
            </a:r>
            <a:r>
              <a:rPr kumimoji="1" lang="ko-KR" altLang="en-US" sz="1600" dirty="0"/>
              <a:t> 함께 설치됨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자바로 프로그램을 직접 개발하려면 </a:t>
            </a:r>
            <a:r>
              <a:rPr kumimoji="1" lang="en-US" altLang="ko-KR" sz="1600" dirty="0"/>
              <a:t>JDK</a:t>
            </a:r>
            <a:r>
              <a:rPr kumimoji="1" lang="ko-KR" altLang="en-US" sz="1600" dirty="0"/>
              <a:t>가 필요하다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r>
              <a:rPr kumimoji="1" lang="ko-KR" altLang="en-US" sz="1600" dirty="0" err="1"/>
              <a:t>컴파일된</a:t>
            </a:r>
            <a:r>
              <a:rPr kumimoji="1" lang="ko-KR" altLang="en-US" sz="1600" dirty="0"/>
              <a:t> 자바 프로그램을 실행시키려면 </a:t>
            </a:r>
            <a:r>
              <a:rPr kumimoji="1" lang="en-US" altLang="ko-KR" sz="1600" dirty="0"/>
              <a:t>JRE</a:t>
            </a:r>
            <a:r>
              <a:rPr kumimoji="1" lang="ko-KR" altLang="en-US" sz="1600" dirty="0"/>
              <a:t>이 필요하다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C9492A-5BE5-B051-B7BE-0B8DC1D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7" y="2133836"/>
            <a:ext cx="6472499" cy="37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E993-55ED-6EF0-C08F-A36C9306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자바와 다른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언어의 실행은 어떻게 될까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A8A17-7F93-13B4-0CEC-B85DC6A9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512" y="1825625"/>
            <a:ext cx="40042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개발자가 소스 코드를 작성하면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기계에 맞춰진 컴파일러가 각 기계어로 변환해주어 실행 프로그램</a:t>
            </a:r>
            <a:r>
              <a:rPr kumimoji="1" lang="en-US" altLang="ko-KR" sz="1600" dirty="0"/>
              <a:t>(exe)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만들어줌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이렇게 </a:t>
            </a:r>
            <a:r>
              <a:rPr kumimoji="1" lang="ko-KR" altLang="en-US" sz="1600" dirty="0" err="1"/>
              <a:t>컴파일된</a:t>
            </a:r>
            <a:r>
              <a:rPr kumimoji="1" lang="ko-KR" altLang="en-US" sz="1600" dirty="0"/>
              <a:t> 코드를</a:t>
            </a:r>
            <a:r>
              <a:rPr kumimoji="1" lang="en-US" altLang="ko-KR" sz="1600" dirty="0"/>
              <a:t> binary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code(</a:t>
            </a:r>
            <a:r>
              <a:rPr kumimoji="1" lang="ko-KR" altLang="en-US" sz="1600" dirty="0"/>
              <a:t>기계어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라고</a:t>
            </a:r>
            <a:r>
              <a:rPr kumimoji="1" lang="ko-KR" altLang="en-US" sz="1600" dirty="0"/>
              <a:t> 함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WOCA(Write Once, Compile Anywhere)</a:t>
            </a:r>
          </a:p>
          <a:p>
            <a:pPr marL="0" indent="0">
              <a:buNone/>
            </a:pPr>
            <a:r>
              <a:rPr kumimoji="1" lang="en-US" altLang="ko-KR" sz="1600" dirty="0"/>
              <a:t>‘</a:t>
            </a:r>
            <a:r>
              <a:rPr kumimoji="1" lang="ko-KR" altLang="en-US" sz="1600" dirty="0"/>
              <a:t>한번만 작성하고 컴파일하면 어디서든 사용 가능하다</a:t>
            </a:r>
            <a:r>
              <a:rPr kumimoji="1" lang="en-US" altLang="ko-KR" sz="1600" dirty="0"/>
              <a:t>’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의미함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그런데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 기계어는 특정 </a:t>
            </a:r>
            <a:r>
              <a:rPr kumimoji="1" lang="en-US" altLang="ko-KR" sz="1600" dirty="0"/>
              <a:t>OS</a:t>
            </a:r>
            <a:r>
              <a:rPr kumimoji="1" lang="ko-KR" altLang="en-US" sz="1600" dirty="0"/>
              <a:t>나 </a:t>
            </a:r>
            <a:r>
              <a:rPr kumimoji="1" lang="en-US" altLang="ko-KR" sz="1600" dirty="0"/>
              <a:t>CPU</a:t>
            </a:r>
            <a:r>
              <a:rPr kumimoji="1" lang="ko-KR" altLang="en-US" sz="1600" dirty="0"/>
              <a:t> 구조에 맞춰진 컴파일러에 의해 다르게 컴파일이 된다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-&gt;</a:t>
            </a:r>
            <a:r>
              <a:rPr kumimoji="1" lang="ko-KR" altLang="en-US" sz="1600" dirty="0"/>
              <a:t> 이식성이 낮다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endParaRPr kumimoji="1"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7C8FB8-E0FB-2D73-7C00-AAAB20EB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53" y="1964723"/>
            <a:ext cx="6858159" cy="36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4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D12E3-8CC9-6361-94A0-DD6394FE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자바의 실행은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5" name="내용 개체 틀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E7E8C5E7-15DA-9084-D2E6-1C1ED1ED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854" y="1690688"/>
            <a:ext cx="6736492" cy="4343400"/>
          </a:xfr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62E287A-BD31-CC4C-126E-4FA356518497}"/>
              </a:ext>
            </a:extLst>
          </p:cNvPr>
          <p:cNvSpPr txBox="1">
            <a:spLocks/>
          </p:cNvSpPr>
          <p:nvPr/>
        </p:nvSpPr>
        <p:spPr>
          <a:xfrm>
            <a:off x="7572633" y="1837982"/>
            <a:ext cx="4004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600" dirty="0"/>
              <a:t>자바 언어로 작성한 소스 파일은 운영체제로 가서 실행하는 것이 아닌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JVM</a:t>
            </a:r>
            <a:r>
              <a:rPr kumimoji="1" lang="ko-KR" altLang="en-US" sz="1600" dirty="0"/>
              <a:t>을 거쳐서 운영체제와 상호작용을 하게 된다</a:t>
            </a:r>
            <a:endParaRPr kumimoji="1"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600" dirty="0"/>
              <a:t>자바는 </a:t>
            </a:r>
            <a:r>
              <a:rPr kumimoji="1" lang="en-US" altLang="ko-KR" sz="1600" dirty="0"/>
              <a:t>WORA(Write Once, Read Anywhere) </a:t>
            </a:r>
            <a:r>
              <a:rPr kumimoji="1" lang="ko-KR" altLang="en-US" sz="1600" dirty="0" err="1"/>
              <a:t>재컴파일할</a:t>
            </a:r>
            <a:r>
              <a:rPr kumimoji="1" lang="ko-KR" altLang="en-US" sz="1600" dirty="0"/>
              <a:t> 필요가 없음</a:t>
            </a:r>
            <a:endParaRPr kumimoji="1"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kumimoji="1" lang="ko-KR" altLang="en-US" sz="1600" dirty="0"/>
              <a:t>자바 컴파일러가 </a:t>
            </a:r>
            <a:r>
              <a:rPr kumimoji="1" lang="en-US" altLang="ko-KR" sz="1600" dirty="0"/>
              <a:t>.java</a:t>
            </a:r>
            <a:r>
              <a:rPr kumimoji="1" lang="ko-KR" altLang="en-US" sz="1600" dirty="0"/>
              <a:t> 파일을 </a:t>
            </a:r>
            <a:r>
              <a:rPr kumimoji="1" lang="en-US" altLang="ko-KR" sz="1600" dirty="0"/>
              <a:t>.class</a:t>
            </a:r>
            <a:r>
              <a:rPr kumimoji="1" lang="ko-KR" altLang="en-US" sz="1600" dirty="0"/>
              <a:t> 파일인 </a:t>
            </a:r>
            <a:r>
              <a:rPr kumimoji="1" lang="en-US" altLang="ko-KR" sz="1600" dirty="0"/>
              <a:t>Byte Code</a:t>
            </a:r>
            <a:r>
              <a:rPr kumimoji="1" lang="ko-KR" altLang="en-US" sz="1600" dirty="0"/>
              <a:t>로 컴파일</a:t>
            </a:r>
            <a:endParaRPr kumimoji="1" lang="en-US" altLang="ko-K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kumimoji="1" lang="en-US" altLang="ko-KR" sz="1600" dirty="0"/>
              <a:t>JVM</a:t>
            </a:r>
            <a:r>
              <a:rPr kumimoji="1" lang="ko-KR" altLang="en-US" sz="1600" dirty="0"/>
              <a:t>이 </a:t>
            </a:r>
            <a:r>
              <a:rPr kumimoji="1" lang="en-US" altLang="ko-KR" sz="1600" dirty="0"/>
              <a:t>Byte code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기계어로 변환시킴</a:t>
            </a:r>
            <a:endParaRPr kumimoji="1" lang="en-US" altLang="ko-K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kumimoji="1" lang="en-US" altLang="ko-KR" sz="1600" dirty="0"/>
              <a:t>JVM</a:t>
            </a:r>
            <a:r>
              <a:rPr kumimoji="1" lang="ko-KR" altLang="en-US" sz="1600" dirty="0" err="1"/>
              <a:t>에</a:t>
            </a:r>
            <a:r>
              <a:rPr kumimoji="1" lang="ko-KR" altLang="en-US" sz="1600" dirty="0"/>
              <a:t> 의해 </a:t>
            </a:r>
            <a:r>
              <a:rPr kumimoji="1" lang="ko-KR" altLang="en-US" sz="1600" dirty="0" err="1"/>
              <a:t>컴파일된</a:t>
            </a:r>
            <a:r>
              <a:rPr kumimoji="1" lang="ko-KR" altLang="en-US" sz="1600" dirty="0"/>
              <a:t> 기계어는 </a:t>
            </a:r>
            <a:r>
              <a:rPr kumimoji="1" lang="en-US" altLang="ko-KR" sz="1600" dirty="0"/>
              <a:t>CPU</a:t>
            </a:r>
            <a:r>
              <a:rPr kumimoji="1" lang="ko-KR" altLang="en-US" sz="1600" dirty="0"/>
              <a:t>에서 실행됨</a:t>
            </a:r>
            <a:endParaRPr kumimoji="1" lang="en-US" altLang="ko-K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369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C18E2-F88B-DBE8-889A-41D764676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3" y="603257"/>
            <a:ext cx="11494539" cy="726780"/>
          </a:xfrm>
        </p:spPr>
        <p:txBody>
          <a:bodyPr>
            <a:normAutofit/>
          </a:bodyPr>
          <a:lstStyle/>
          <a:p>
            <a:r>
              <a:rPr kumimoji="1" lang="ko-KR" altLang="en-US" sz="4400" dirty="0"/>
              <a:t>자바 프로그램의 실행 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45CE3-45AE-6E8F-4528-62C1B0B8D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446" y="1976156"/>
            <a:ext cx="4144936" cy="3314783"/>
          </a:xfrm>
        </p:spPr>
        <p:txBody>
          <a:bodyPr>
            <a:normAutofit/>
          </a:bodyPr>
          <a:lstStyle/>
          <a:p>
            <a:pPr algn="l"/>
            <a:endParaRPr kumimoji="1" lang="en-US" altLang="ko-KR" sz="1800" dirty="0"/>
          </a:p>
          <a:p>
            <a:pPr algn="l"/>
            <a:endParaRPr kumimoji="1" lang="ko-KR" altLang="en-US" sz="1800" dirty="0"/>
          </a:p>
        </p:txBody>
      </p:sp>
      <p:pic>
        <p:nvPicPr>
          <p:cNvPr id="7" name="그림 6" descr="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BD06D14B-9C07-B57B-7E58-E67BFEA1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14" y="1778853"/>
            <a:ext cx="7467600" cy="163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9C408-87BE-3BCB-02B7-BDA100D9C736}"/>
              </a:ext>
            </a:extLst>
          </p:cNvPr>
          <p:cNvSpPr txBox="1"/>
          <p:nvPr/>
        </p:nvSpPr>
        <p:spPr>
          <a:xfrm>
            <a:off x="975394" y="3440848"/>
            <a:ext cx="112166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번의 단계를 거친다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.java</a:t>
            </a:r>
            <a:r>
              <a:rPr kumimoji="1" lang="ko-KR" altLang="en-US" dirty="0"/>
              <a:t>파일을 </a:t>
            </a:r>
            <a:r>
              <a:rPr kumimoji="1" lang="en-US" altLang="ko-KR" dirty="0"/>
              <a:t>.class</a:t>
            </a:r>
            <a:r>
              <a:rPr kumimoji="1" lang="ko-KR" altLang="en-US" dirty="0"/>
              <a:t>파일로 </a:t>
            </a:r>
            <a:r>
              <a:rPr kumimoji="1" lang="ko-KR" altLang="en-US" dirty="0" err="1"/>
              <a:t>바꾸어주는</a:t>
            </a:r>
            <a:r>
              <a:rPr kumimoji="1" lang="ko-KR" altLang="en-US" dirty="0"/>
              <a:t> 컴파일 단계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.class</a:t>
            </a:r>
            <a:r>
              <a:rPr kumimoji="1" lang="ko-KR" altLang="en-US" dirty="0"/>
              <a:t>파일을 바이너리코드로 변환하고 실행하는 단계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r>
              <a:rPr kumimoji="1" lang="en-US" altLang="ko-KR" dirty="0"/>
              <a:t>Compiler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javac.exe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해당되고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java.exe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해당된다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소스코드 작성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컴파일러는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이 인식할 수 있는 클래스 파일</a:t>
            </a:r>
            <a:r>
              <a:rPr kumimoji="1" lang="en-US" altLang="ko-KR" dirty="0"/>
              <a:t>(</a:t>
            </a:r>
            <a:r>
              <a:rPr kumimoji="1" lang="ko-KR" altLang="en-US" dirty="0"/>
              <a:t>바이트 코드 파일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변환</a:t>
            </a:r>
            <a:r>
              <a:rPr kumimoji="1" lang="en-US" altLang="ko-KR" dirty="0"/>
              <a:t>(</a:t>
            </a:r>
            <a:r>
              <a:rPr kumimoji="1" lang="ko-KR" altLang="en-US" dirty="0"/>
              <a:t>명령어로는 </a:t>
            </a:r>
            <a:r>
              <a:rPr kumimoji="1" lang="en-US" altLang="ko-KR" dirty="0" err="1"/>
              <a:t>javac</a:t>
            </a:r>
            <a:r>
              <a:rPr kumimoji="1" lang="en-US" altLang="ko-KR" dirty="0"/>
              <a:t> [</a:t>
            </a:r>
            <a:r>
              <a:rPr kumimoji="1" lang="ko-KR" altLang="en-US" dirty="0"/>
              <a:t>파일 이름</a:t>
            </a:r>
            <a:r>
              <a:rPr kumimoji="1" lang="en-US" altLang="ko-KR" dirty="0"/>
              <a:t>])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JVM</a:t>
            </a:r>
            <a:r>
              <a:rPr kumimoji="1" lang="ko-KR" altLang="en-US" dirty="0"/>
              <a:t>은 바이트 코드를 해석하여 바이너리 코드로 변환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프로그램 수행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명령어로는 </a:t>
            </a:r>
            <a:r>
              <a:rPr kumimoji="1" lang="en-US" altLang="ko-KR" dirty="0"/>
              <a:t>java [</a:t>
            </a:r>
            <a:r>
              <a:rPr kumimoji="1" lang="ko-KR" altLang="en-US" dirty="0"/>
              <a:t>파일 이름</a:t>
            </a:r>
            <a:r>
              <a:rPr kumimoji="1" lang="en-US" altLang="ko-KR" dirty="0"/>
              <a:t>])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OS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인식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ko-KR" altLang="en-US" dirty="0"/>
          </a:p>
        </p:txBody>
      </p:sp>
      <p:pic>
        <p:nvPicPr>
          <p:cNvPr id="12" name="그래픽 11" descr="배지 1 단색으로 채워진">
            <a:extLst>
              <a:ext uri="{FF2B5EF4-FFF2-40B4-BE49-F238E27FC236}">
                <a16:creationId xmlns:a16="http://schemas.microsoft.com/office/drawing/2014/main" id="{F53F051D-88F4-112B-10BB-192600B1C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1725" y="1461176"/>
            <a:ext cx="611659" cy="611659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BDB8C203-D88C-5815-0561-66F0908DA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2786" y="1504934"/>
            <a:ext cx="599303" cy="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1E14F-D518-F1D5-AF04-759AC036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바이너리 코드와 바이트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242AD-36FD-0635-3EBC-1288C7FB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4263"/>
            <a:ext cx="10515600" cy="1212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endParaRPr kumimoji="1" lang="ko-KR" altLang="en-US" sz="1600" dirty="0"/>
          </a:p>
        </p:txBody>
      </p:sp>
      <p:pic>
        <p:nvPicPr>
          <p:cNvPr id="5" name="그림 4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FA019C66-5913-DF49-60A0-59A06C88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5" y="1690688"/>
            <a:ext cx="5893487" cy="3048000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CBBB7E9-C62F-D441-B380-7363CB42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56" y="1465113"/>
            <a:ext cx="5310659" cy="349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64C9D1-3A64-2C6C-4336-AA2746C1E9CB}"/>
              </a:ext>
            </a:extLst>
          </p:cNvPr>
          <p:cNvSpPr txBox="1"/>
          <p:nvPr/>
        </p:nvSpPr>
        <p:spPr>
          <a:xfrm>
            <a:off x="457885" y="4964263"/>
            <a:ext cx="5794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 바이너리 코드 </a:t>
            </a:r>
            <a:r>
              <a:rPr kumimoji="1" lang="en-US" altLang="ko-KR" dirty="0"/>
              <a:t>]</a:t>
            </a:r>
          </a:p>
          <a:p>
            <a:r>
              <a:rPr kumimoji="1" lang="ko-KR" altLang="en-US" dirty="0"/>
              <a:t>컴퓨터가 인식하고 이해할 수 있는 </a:t>
            </a:r>
            <a:r>
              <a:rPr kumimoji="1" lang="en-US" altLang="ko-KR" dirty="0"/>
              <a:t>0,1</a:t>
            </a:r>
            <a:r>
              <a:rPr kumimoji="1" lang="ko-KR" altLang="en-US" dirty="0"/>
              <a:t>로 구성된 코드</a:t>
            </a:r>
            <a:endParaRPr kumimoji="1" lang="en-US" altLang="ko-KR" dirty="0"/>
          </a:p>
          <a:p>
            <a:r>
              <a:rPr kumimoji="1" lang="ko-KR" altLang="en-US" dirty="0"/>
              <a:t>환경에 종속적이며 실행하지 못한다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D6D60-D05A-4C49-B49F-ED99B41231F0}"/>
              </a:ext>
            </a:extLst>
          </p:cNvPr>
          <p:cNvSpPr txBox="1"/>
          <p:nvPr/>
        </p:nvSpPr>
        <p:spPr>
          <a:xfrm>
            <a:off x="6469452" y="4964263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 바이트 코드 </a:t>
            </a:r>
            <a:r>
              <a:rPr kumimoji="1" lang="en-US" altLang="ko-KR" dirty="0"/>
              <a:t>]</a:t>
            </a:r>
          </a:p>
          <a:p>
            <a:r>
              <a:rPr kumimoji="1" lang="ko-KR" altLang="en-US" dirty="0"/>
              <a:t>가상 </a:t>
            </a:r>
            <a:r>
              <a:rPr kumimoji="1" lang="ko-KR" altLang="en-US" dirty="0" err="1"/>
              <a:t>머신이</a:t>
            </a:r>
            <a:r>
              <a:rPr kumimoji="1" lang="ko-KR" altLang="en-US" dirty="0"/>
              <a:t> 이해할 수 있는 중간 레벨로 컴파일 한 것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289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2151</Words>
  <Application>Microsoft Macintosh PowerPoint</Application>
  <PresentationFormat>와이드스크린</PresentationFormat>
  <Paragraphs>247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Wingdings</vt:lpstr>
      <vt:lpstr>Office 테마</vt:lpstr>
      <vt:lpstr>JVM 공부하기 이전에  자바에 대해 잘 알고 있는가?</vt:lpstr>
      <vt:lpstr>자바</vt:lpstr>
      <vt:lpstr>JDK(Java Development Kit)</vt:lpstr>
      <vt:lpstr>JDK 디렉토리 구성요소</vt:lpstr>
      <vt:lpstr>JRE(Java Runtime Environment)</vt:lpstr>
      <vt:lpstr>자바와 다른 C언어의 실행은 어떻게 될까?</vt:lpstr>
      <vt:lpstr>자바의 실행은?</vt:lpstr>
      <vt:lpstr>자바 프로그램의 실행 과정</vt:lpstr>
      <vt:lpstr>바이너리 코드와 바이트 코드</vt:lpstr>
      <vt:lpstr>JIT 컴파일러(Just-In-Time Compiler)</vt:lpstr>
      <vt:lpstr>JVM 구조를 공부하기 전에, 메모리에 대해서 알아보자!</vt:lpstr>
      <vt:lpstr>JVM을 공부하기 전에, 메모리에 대해서 알아보자!</vt:lpstr>
      <vt:lpstr>JVM을 공부하기 전에, 메모리에 대해서 알아보자!</vt:lpstr>
      <vt:lpstr>JVM을 공부하기 전에, 메모리에 대해서 알아보자!</vt:lpstr>
      <vt:lpstr>JVM 메모리 구조</vt:lpstr>
      <vt:lpstr>쓰레드 동기화</vt:lpstr>
      <vt:lpstr>쓰레드 동기화</vt:lpstr>
      <vt:lpstr>JVM 메모리 구조</vt:lpstr>
      <vt:lpstr>JVM 메모리 구조</vt:lpstr>
      <vt:lpstr>Runtime Data Area</vt:lpstr>
      <vt:lpstr>Runtime Data Area</vt:lpstr>
      <vt:lpstr>JVM 밑바닥까지 파헤치기1-자동 메모리 관리</vt:lpstr>
      <vt:lpstr>1. PC Register</vt:lpstr>
      <vt:lpstr>2. 스택(Stack Memory)</vt:lpstr>
      <vt:lpstr>3. 네이티브 메서드 스택</vt:lpstr>
      <vt:lpstr>4. 자바 힙</vt:lpstr>
      <vt:lpstr>5. 메서드 영역</vt:lpstr>
      <vt:lpstr>6. 런타임 상수 풀</vt:lpstr>
      <vt:lpstr>컴파일(컴파일러 vs 인터프리터)</vt:lpstr>
      <vt:lpstr>JVM 밑바닥까지 파헤치기2 – 도대체 GC는 언제 발생할까?</vt:lpstr>
      <vt:lpstr>JVM 밑바닥까지 파헤치기2 – GC의 원리</vt:lpstr>
      <vt:lpstr>GC 원리</vt:lpstr>
      <vt:lpstr>GC 원리</vt:lpstr>
      <vt:lpstr>GC 원리</vt:lpstr>
      <vt:lpstr>GC 원리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가은 이</dc:creator>
  <cp:lastModifiedBy>가은 이</cp:lastModifiedBy>
  <cp:revision>8</cp:revision>
  <dcterms:created xsi:type="dcterms:W3CDTF">2024-10-27T02:46:20Z</dcterms:created>
  <dcterms:modified xsi:type="dcterms:W3CDTF">2024-10-30T06:09:57Z</dcterms:modified>
</cp:coreProperties>
</file>