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9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0" r:id="rId2"/>
    <p:sldId id="351" r:id="rId3"/>
    <p:sldId id="352" r:id="rId4"/>
    <p:sldId id="353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269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313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22" r:id="rId75"/>
    <p:sldId id="323" r:id="rId76"/>
    <p:sldId id="324" r:id="rId77"/>
    <p:sldId id="325" r:id="rId78"/>
    <p:sldId id="326" r:id="rId79"/>
    <p:sldId id="327" r:id="rId80"/>
    <p:sldId id="328" r:id="rId81"/>
    <p:sldId id="329" r:id="rId82"/>
    <p:sldId id="330" r:id="rId83"/>
    <p:sldId id="331" r:id="rId84"/>
    <p:sldId id="332" r:id="rId85"/>
    <p:sldId id="333" r:id="rId86"/>
    <p:sldId id="334" r:id="rId87"/>
    <p:sldId id="335" r:id="rId88"/>
    <p:sldId id="336" r:id="rId89"/>
    <p:sldId id="337" r:id="rId90"/>
    <p:sldId id="338" r:id="rId91"/>
    <p:sldId id="339" r:id="rId92"/>
    <p:sldId id="340" r:id="rId93"/>
    <p:sldId id="341" r:id="rId94"/>
    <p:sldId id="342" r:id="rId95"/>
    <p:sldId id="343" r:id="rId96"/>
    <p:sldId id="344" r:id="rId97"/>
    <p:sldId id="345" r:id="rId98"/>
    <p:sldId id="346" r:id="rId9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402" autoAdjust="0"/>
    <p:restoredTop sz="94660"/>
  </p:normalViewPr>
  <p:slideViewPr>
    <p:cSldViewPr>
      <p:cViewPr>
        <p:scale>
          <a:sx n="80" d="100"/>
          <a:sy n="80" d="100"/>
        </p:scale>
        <p:origin x="-990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Documents and Settings\강성재\바탕 화면\html5 pt\HTML5-표지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0034" y="3571876"/>
            <a:ext cx="4429156" cy="441319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A97656-72B5-4F33-9A3C-31F89D72C180}" type="datetimeFigureOut">
              <a:rPr lang="ko-KR" altLang="en-US" smtClean="0"/>
              <a:pPr/>
              <a:t>2015-10-22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92966A-14A8-47B8-891B-A04825152F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A97656-72B5-4F33-9A3C-31F89D72C180}" type="datetimeFigureOut">
              <a:rPr lang="ko-KR" altLang="en-US" smtClean="0"/>
              <a:pPr/>
              <a:t>2015-10-22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92966A-14A8-47B8-891B-A04825152F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A97656-72B5-4F33-9A3C-31F89D72C180}" type="datetimeFigureOut">
              <a:rPr lang="ko-KR" altLang="en-US" smtClean="0"/>
              <a:pPr/>
              <a:t>2015-10-22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92966A-14A8-47B8-891B-A04825152F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A97656-72B5-4F33-9A3C-31F89D72C180}" type="datetimeFigureOut">
              <a:rPr lang="ko-KR" altLang="en-US" smtClean="0"/>
              <a:pPr/>
              <a:t>2015-10-22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92966A-14A8-47B8-891B-A04825152F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A97656-72B5-4F33-9A3C-31F89D72C180}" type="datetimeFigureOut">
              <a:rPr lang="ko-KR" altLang="en-US" smtClean="0"/>
              <a:pPr/>
              <a:t>2015-10-22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92966A-14A8-47B8-891B-A04825152F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A97656-72B5-4F33-9A3C-31F89D72C180}" type="datetimeFigureOut">
              <a:rPr lang="ko-KR" altLang="en-US" smtClean="0"/>
              <a:pPr/>
              <a:t>2015-10-22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92966A-14A8-47B8-891B-A04825152F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A97656-72B5-4F33-9A3C-31F89D72C180}" type="datetimeFigureOut">
              <a:rPr lang="ko-KR" altLang="en-US" smtClean="0"/>
              <a:pPr/>
              <a:t>2015-10-22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92966A-14A8-47B8-891B-A04825152F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A97656-72B5-4F33-9A3C-31F89D72C180}" type="datetimeFigureOut">
              <a:rPr lang="ko-KR" altLang="en-US" smtClean="0"/>
              <a:pPr/>
              <a:t>2015-10-22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92966A-14A8-47B8-891B-A04825152F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A97656-72B5-4F33-9A3C-31F89D72C180}" type="datetimeFigureOut">
              <a:rPr lang="ko-KR" altLang="en-US" smtClean="0"/>
              <a:pPr/>
              <a:t>2015-10-22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92966A-14A8-47B8-891B-A04825152F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A97656-72B5-4F33-9A3C-31F89D72C180}" type="datetimeFigureOut">
              <a:rPr lang="ko-KR" altLang="en-US" smtClean="0"/>
              <a:pPr/>
              <a:t>2015-10-22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92966A-14A8-47B8-891B-A04825152F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강성재\바탕 화면\html5 pt\HTML5-내지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42876" y="274638"/>
            <a:ext cx="5643570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1. HTML5</a:t>
            </a:r>
            <a:r>
              <a:rPr lang="ko-KR" altLang="en-US" sz="2400" dirty="0" smtClean="0"/>
              <a:t>란</a:t>
            </a:r>
            <a:r>
              <a:rPr lang="en-US" altLang="ko-KR" sz="2400" dirty="0" smtClean="0"/>
              <a:t>?</a:t>
            </a:r>
            <a:endParaRPr lang="ko-KR" altLang="en-US" sz="24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57200" y="1785926"/>
            <a:ext cx="8229600" cy="4656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HTML5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HTML 4.01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XHTML 1.0, XHTML 1.1</a:t>
            </a:r>
            <a:r>
              <a:rPr lang="ko-KR" altLang="en-US" dirty="0" smtClean="0"/>
              <a:t>을 계승하는 차세대 웹 기술로 </a:t>
            </a:r>
            <a:r>
              <a:rPr lang="en-US" altLang="ko-KR" dirty="0" smtClean="0"/>
              <a:t>HTML </a:t>
            </a:r>
            <a:r>
              <a:rPr lang="ko-KR" altLang="en-US" dirty="0" err="1" smtClean="0"/>
              <a:t>마크업이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1990</a:t>
            </a:r>
            <a:r>
              <a:rPr lang="ko-KR" altLang="en-US" dirty="0" smtClean="0"/>
              <a:t>년대 초 인터넷에 소개된 이래로 계속적으로 진화를 거듭해 왔다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기존에 존재하던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의 한계를 극복하고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기존 기술들의 설계를 개선하기 위해 </a:t>
            </a:r>
            <a:r>
              <a:rPr lang="en-US" altLang="ko-KR" dirty="0" smtClean="0"/>
              <a:t>W3C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HTML5</a:t>
            </a:r>
            <a:r>
              <a:rPr lang="ko-KR" altLang="en-US" dirty="0" smtClean="0"/>
              <a:t>라는 새로운 기술이 정의되었다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마이크로소프트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모질라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애플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구글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오페라 등 모든 </a:t>
            </a:r>
            <a:r>
              <a:rPr lang="ko-KR" altLang="en-US" dirty="0" err="1" smtClean="0"/>
              <a:t>웹브라우저</a:t>
            </a:r>
            <a:r>
              <a:rPr lang="ko-KR" altLang="en-US" dirty="0" smtClean="0"/>
              <a:t> 벤더가 참여하고 있는 산업 표준이기도 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 </a:t>
            </a:r>
            <a:r>
              <a:rPr lang="ko-KR" altLang="en-US" dirty="0" err="1" smtClean="0"/>
              <a:t>파이어폭스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크롬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오페라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사파리 등 브라우저의 최신 버전에서 많은 </a:t>
            </a:r>
            <a:r>
              <a:rPr lang="en-US" altLang="ko-KR" dirty="0" smtClean="0"/>
              <a:t>HTML5 </a:t>
            </a:r>
            <a:r>
              <a:rPr lang="ko-KR" altLang="en-US" dirty="0" smtClean="0"/>
              <a:t>태그가 지원되고 있다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3. HTML5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CSS</a:t>
            </a:r>
            <a:r>
              <a:rPr lang="ko-KR" altLang="en-US" sz="2400" dirty="0" smtClean="0"/>
              <a:t>의 브라우저 지원</a:t>
            </a:r>
            <a:endParaRPr lang="ko-KR" altLang="en-US" sz="24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57200" y="1785926"/>
            <a:ext cx="8229600" cy="4656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HTML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CSS</a:t>
            </a:r>
            <a:r>
              <a:rPr lang="ko-KR" altLang="en-US" dirty="0" smtClean="0"/>
              <a:t>로 웹 페이지를 구현할 때 웹 개발자가 주의해야 할 점이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바로 웹 페이지가 모든 사용자들의 환경</a:t>
            </a:r>
            <a:r>
              <a:rPr lang="en-US" altLang="ko-KR" dirty="0" smtClean="0"/>
              <a:t>(OS, </a:t>
            </a:r>
            <a:r>
              <a:rPr lang="ko-KR" altLang="en-US" dirty="0" smtClean="0"/>
              <a:t>브라우저 종류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해상도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완벽하게 지원할 수 없다는 점이다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err="1" smtClean="0"/>
              <a:t>브라우저별</a:t>
            </a:r>
            <a:r>
              <a:rPr lang="ko-KR" altLang="en-US" dirty="0" smtClean="0"/>
              <a:t> 설정 메뉴를 보면 언어 </a:t>
            </a:r>
            <a:r>
              <a:rPr lang="ko-KR" altLang="en-US" dirty="0" err="1" smtClean="0"/>
              <a:t>인코딩</a:t>
            </a:r>
            <a:r>
              <a:rPr lang="ko-KR" altLang="en-US" dirty="0" smtClean="0"/>
              <a:t> 및 글자 크기 등을 조절할 수 있는 옵션을 내장하고 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이것은 개발된 웹 페이지가 보여지는 방식이 서로 다를 수 있다는 것을 보여주는 한 예이다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웹 페이지 개발자는 자신의 컴퓨터에서 최적의 화면으로 완벽하게 보여지는 것으로 작업을 끝내서는 안 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주요 </a:t>
            </a:r>
            <a:r>
              <a:rPr lang="ko-KR" altLang="en-US" dirty="0" err="1" smtClean="0"/>
              <a:t>브라우저별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해상도별로 사용자들에게 최적화된 페이지를 제공해주어야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3. HTML5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CSS</a:t>
            </a:r>
            <a:r>
              <a:rPr lang="ko-KR" altLang="en-US" sz="2400" dirty="0" smtClean="0"/>
              <a:t>의 브라우저 지원</a:t>
            </a:r>
            <a:endParaRPr lang="ko-KR" altLang="en-US" sz="24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57200" y="1928802"/>
            <a:ext cx="8229600" cy="4513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HTML5</a:t>
            </a:r>
            <a:r>
              <a:rPr lang="ko-KR" altLang="en-US" dirty="0" smtClean="0"/>
              <a:t>를 지원하는 브라우저를 정의하는 것은 아무 의미가 없다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err="1" smtClean="0"/>
              <a:t>브라우저별로</a:t>
            </a:r>
            <a:r>
              <a:rPr lang="ko-KR" altLang="en-US" dirty="0" smtClean="0"/>
              <a:t> 지원하는 </a:t>
            </a:r>
            <a:r>
              <a:rPr lang="en-US" altLang="ko-KR" dirty="0" smtClean="0"/>
              <a:t>HTML5 </a:t>
            </a:r>
            <a:r>
              <a:rPr lang="ko-KR" altLang="en-US" dirty="0" smtClean="0"/>
              <a:t>태그 범위가 다르고 그 내부 속성의 지원여부 역시 다르다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따라서 페이지를 로딩하는 동적인 시점에 주요 </a:t>
            </a:r>
            <a:r>
              <a:rPr lang="ko-KR" altLang="en-US" dirty="0" err="1" smtClean="0"/>
              <a:t>태그별로</a:t>
            </a:r>
            <a:r>
              <a:rPr lang="ko-KR" altLang="en-US" dirty="0" smtClean="0"/>
              <a:t> 지원 여부를 확인하고 대체 코드를 삽입하는 것이 정확한 방법이다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내용 개체 틀 5"/>
          <p:cNvSpPr>
            <a:spLocks noGrp="1"/>
          </p:cNvSpPr>
          <p:nvPr>
            <p:ph idx="1"/>
          </p:nvPr>
        </p:nvSpPr>
        <p:spPr>
          <a:xfrm>
            <a:off x="457200" y="1285290"/>
            <a:ext cx="8229600" cy="415518"/>
          </a:xfrm>
        </p:spPr>
        <p:txBody>
          <a:bodyPr/>
          <a:lstStyle/>
          <a:p>
            <a:r>
              <a:rPr lang="en-US" altLang="ko-KR" b="1" dirty="0" smtClean="0"/>
              <a:t>3.1 </a:t>
            </a:r>
            <a:r>
              <a:rPr lang="ko-KR" altLang="en-US" b="1" dirty="0" err="1" smtClean="0"/>
              <a:t>브라우저별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HTML5 </a:t>
            </a:r>
            <a:r>
              <a:rPr lang="ko-KR" altLang="en-US" b="1" dirty="0" smtClean="0"/>
              <a:t>지원 여부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3. HTML5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CSS</a:t>
            </a:r>
            <a:r>
              <a:rPr lang="ko-KR" altLang="en-US" sz="2400" dirty="0" smtClean="0"/>
              <a:t>의 브라우저 지원</a:t>
            </a:r>
            <a:endParaRPr lang="ko-KR" altLang="en-US" sz="24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57200" y="1928802"/>
            <a:ext cx="8229600" cy="4513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현재까지 조사된 </a:t>
            </a:r>
            <a:r>
              <a:rPr lang="ko-KR" altLang="en-US" dirty="0" err="1" smtClean="0"/>
              <a:t>브라우저별</a:t>
            </a:r>
            <a:r>
              <a:rPr lang="ko-KR" altLang="en-US" dirty="0" smtClean="0"/>
              <a:t> 주요 태그 지원 여부 조사 비교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Trident : IE, Windows Internet Explorer</a:t>
            </a:r>
            <a:r>
              <a:rPr lang="ko-KR" altLang="en-US" dirty="0" smtClean="0"/>
              <a:t>에서 사용하는 레이아웃 엔진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Gecko : Firefox, Mozilla</a:t>
            </a:r>
            <a:r>
              <a:rPr lang="ko-KR" altLang="en-US" dirty="0" smtClean="0"/>
              <a:t>에서 사용하는 레이아웃 엔진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err="1" smtClean="0"/>
              <a:t>Webkit</a:t>
            </a:r>
            <a:r>
              <a:rPr lang="en-US" altLang="ko-KR" dirty="0" smtClean="0"/>
              <a:t> : Google Chrome, Safari(Desktop &amp; Mobile),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브라우저에서 사용하는 레이아웃 엔진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Presto : Opera, Opera Mobile, </a:t>
            </a:r>
            <a:r>
              <a:rPr lang="ko-KR" altLang="en-US" dirty="0" err="1" smtClean="0"/>
              <a:t>닌텐도</a:t>
            </a:r>
            <a:r>
              <a:rPr lang="ko-KR" altLang="en-US" dirty="0" smtClean="0"/>
              <a:t> </a:t>
            </a:r>
            <a:r>
              <a:rPr lang="en-US" altLang="ko-KR" dirty="0" smtClean="0"/>
              <a:t>DS </a:t>
            </a:r>
            <a:r>
              <a:rPr lang="ko-KR" altLang="en-US" dirty="0" smtClean="0"/>
              <a:t>등에서 사용하는 레이아웃 엔진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r>
              <a:rPr lang="ko-KR" altLang="en-US" b="1" dirty="0" smtClean="0"/>
              <a:t>세부사항 </a:t>
            </a:r>
            <a:r>
              <a:rPr lang="en-US" altLang="ko-KR" b="1" dirty="0" smtClean="0"/>
              <a:t>20~21</a:t>
            </a:r>
            <a:r>
              <a:rPr lang="ko-KR" altLang="en-US" b="1" dirty="0" smtClean="0"/>
              <a:t>페이지 표 참고</a:t>
            </a:r>
            <a:endParaRPr lang="en-US" altLang="ko-KR" b="1" dirty="0" smtClean="0"/>
          </a:p>
        </p:txBody>
      </p:sp>
      <p:sp>
        <p:nvSpPr>
          <p:cNvPr id="4" name="내용 개체 틀 5"/>
          <p:cNvSpPr>
            <a:spLocks noGrp="1"/>
          </p:cNvSpPr>
          <p:nvPr>
            <p:ph idx="1"/>
          </p:nvPr>
        </p:nvSpPr>
        <p:spPr>
          <a:xfrm>
            <a:off x="457200" y="1285290"/>
            <a:ext cx="8229600" cy="415518"/>
          </a:xfrm>
        </p:spPr>
        <p:txBody>
          <a:bodyPr/>
          <a:lstStyle/>
          <a:p>
            <a:r>
              <a:rPr lang="en-US" altLang="ko-KR" b="1" dirty="0" smtClean="0"/>
              <a:t>3.1 </a:t>
            </a:r>
            <a:r>
              <a:rPr lang="ko-KR" altLang="en-US" b="1" dirty="0" err="1" smtClean="0"/>
              <a:t>브라우저별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HTML5 </a:t>
            </a:r>
            <a:r>
              <a:rPr lang="ko-KR" altLang="en-US" b="1" dirty="0" smtClean="0"/>
              <a:t>지원 여부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3. HTML5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CSS</a:t>
            </a:r>
            <a:r>
              <a:rPr lang="ko-KR" altLang="en-US" sz="2400" dirty="0" smtClean="0"/>
              <a:t>의 브라우저 지원</a:t>
            </a:r>
            <a:endParaRPr lang="ko-KR" altLang="en-US" sz="24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57200" y="1928802"/>
            <a:ext cx="8543956" cy="4513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브라우저별로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HTML5/CSS </a:t>
            </a:r>
            <a:r>
              <a:rPr lang="ko-KR" altLang="en-US" dirty="0" smtClean="0"/>
              <a:t>지원 정도를 </a:t>
            </a:r>
            <a:r>
              <a:rPr lang="en-US" altLang="ko-KR" dirty="0" smtClean="0"/>
              <a:t>%</a:t>
            </a:r>
            <a:r>
              <a:rPr lang="ko-KR" altLang="en-US" dirty="0" smtClean="0"/>
              <a:t>로 나타낸 통계이다</a:t>
            </a:r>
            <a:r>
              <a:rPr lang="en-US" altLang="ko-KR" dirty="0" smtClean="0"/>
              <a:t>.</a:t>
            </a:r>
            <a:endParaRPr lang="en-US" altLang="ko-KR" b="1" dirty="0" smtClean="0"/>
          </a:p>
        </p:txBody>
      </p:sp>
      <p:sp>
        <p:nvSpPr>
          <p:cNvPr id="4" name="내용 개체 틀 5"/>
          <p:cNvSpPr>
            <a:spLocks noGrp="1"/>
          </p:cNvSpPr>
          <p:nvPr>
            <p:ph idx="1"/>
          </p:nvPr>
        </p:nvSpPr>
        <p:spPr>
          <a:xfrm>
            <a:off x="457200" y="1285290"/>
            <a:ext cx="8229600" cy="415518"/>
          </a:xfrm>
        </p:spPr>
        <p:txBody>
          <a:bodyPr/>
          <a:lstStyle/>
          <a:p>
            <a:r>
              <a:rPr lang="en-US" altLang="ko-KR" b="1" dirty="0" smtClean="0"/>
              <a:t>3.1 </a:t>
            </a:r>
            <a:r>
              <a:rPr lang="ko-KR" altLang="en-US" b="1" dirty="0" err="1" smtClean="0"/>
              <a:t>브라우저별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HTML5 </a:t>
            </a:r>
            <a:r>
              <a:rPr lang="ko-KR" altLang="en-US" b="1" dirty="0" smtClean="0"/>
              <a:t>지원 여부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357430"/>
            <a:ext cx="7119958" cy="4157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3. HTML5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CSS</a:t>
            </a:r>
            <a:r>
              <a:rPr lang="ko-KR" altLang="en-US" sz="2400" dirty="0" smtClean="0"/>
              <a:t>의 브라우저 지원</a:t>
            </a:r>
            <a:endParaRPr lang="ko-KR" altLang="en-US" sz="24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57200" y="1928802"/>
            <a:ext cx="8543956" cy="4513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예외 상황을 확인하여 지원하는 대체 </a:t>
            </a:r>
            <a:r>
              <a:rPr lang="ko-KR" altLang="en-US" dirty="0" err="1" smtClean="0"/>
              <a:t>컨텐츠를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폴백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컨텐츠</a:t>
            </a:r>
            <a:r>
              <a:rPr lang="en-US" altLang="ko-KR" dirty="0" smtClean="0"/>
              <a:t>(Fallback Contents)</a:t>
            </a:r>
            <a:r>
              <a:rPr lang="ko-KR" altLang="en-US" dirty="0" smtClean="0"/>
              <a:t>라고 한다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브라우저는 웹 페이지를 로딩한 후 페이지의 </a:t>
            </a:r>
            <a:r>
              <a:rPr lang="en-US" altLang="ko-KR" dirty="0" smtClean="0"/>
              <a:t>HTML </a:t>
            </a:r>
            <a:r>
              <a:rPr lang="ko-KR" altLang="en-US" dirty="0" err="1" smtClean="0"/>
              <a:t>엘리먼트들을</a:t>
            </a:r>
            <a:r>
              <a:rPr lang="ko-KR" altLang="en-US" dirty="0" smtClean="0"/>
              <a:t> 표현한 객체 모음인 </a:t>
            </a:r>
            <a:r>
              <a:rPr lang="en-US" altLang="ko-KR" dirty="0" smtClean="0"/>
              <a:t>DOM(Document Object Model)</a:t>
            </a:r>
            <a:r>
              <a:rPr lang="ko-KR" altLang="en-US" dirty="0" smtClean="0"/>
              <a:t>을 생성한다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모든 </a:t>
            </a:r>
            <a:r>
              <a:rPr lang="ko-KR" altLang="en-US" dirty="0" err="1" smtClean="0"/>
              <a:t>엘리먼트는</a:t>
            </a:r>
            <a:r>
              <a:rPr lang="ko-KR" altLang="en-US" dirty="0" smtClean="0"/>
              <a:t> 다른 객체로 </a:t>
            </a:r>
            <a:r>
              <a:rPr lang="en-US" altLang="ko-KR" dirty="0" smtClean="0"/>
              <a:t>DOM</a:t>
            </a:r>
            <a:r>
              <a:rPr lang="ko-KR" altLang="en-US" dirty="0" smtClean="0"/>
              <a:t>에 표현되고 </a:t>
            </a:r>
            <a:r>
              <a:rPr lang="en-US" altLang="ko-KR" dirty="0" smtClean="0"/>
              <a:t>window, document</a:t>
            </a:r>
            <a:r>
              <a:rPr lang="ko-KR" altLang="en-US" dirty="0" smtClean="0"/>
              <a:t>와 같은 전역 객체들도 포함된다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웹 페이지를 로딩한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페이지 </a:t>
            </a:r>
            <a:r>
              <a:rPr lang="en-US" altLang="ko-KR" dirty="0" smtClean="0"/>
              <a:t>DOM </a:t>
            </a:r>
            <a:r>
              <a:rPr lang="ko-KR" altLang="en-US" dirty="0" smtClean="0"/>
              <a:t>객체에 내가 원하는 태그가 제대로 </a:t>
            </a:r>
            <a:r>
              <a:rPr lang="ko-KR" altLang="en-US" dirty="0" err="1" smtClean="0"/>
              <a:t>파싱되어</a:t>
            </a:r>
            <a:r>
              <a:rPr lang="ko-KR" altLang="en-US" dirty="0" smtClean="0"/>
              <a:t> 포함되어있는지 여부를 확인하면 브라우저가 </a:t>
            </a:r>
            <a:r>
              <a:rPr lang="en-US" altLang="ko-KR" dirty="0" smtClean="0"/>
              <a:t>HTML5</a:t>
            </a:r>
            <a:r>
              <a:rPr lang="ko-KR" altLang="en-US" dirty="0" smtClean="0"/>
              <a:t>의 태그를 지원하는지 여부를 쉽게 확인할 수 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내용 개체 틀 5"/>
          <p:cNvSpPr>
            <a:spLocks noGrp="1"/>
          </p:cNvSpPr>
          <p:nvPr>
            <p:ph idx="1"/>
          </p:nvPr>
        </p:nvSpPr>
        <p:spPr>
          <a:xfrm>
            <a:off x="457200" y="1285290"/>
            <a:ext cx="8229600" cy="415518"/>
          </a:xfrm>
        </p:spPr>
        <p:txBody>
          <a:bodyPr/>
          <a:lstStyle/>
          <a:p>
            <a:r>
              <a:rPr lang="en-US" altLang="ko-KR" b="1" dirty="0" smtClean="0"/>
              <a:t>3.2 </a:t>
            </a:r>
            <a:r>
              <a:rPr lang="ko-KR" altLang="en-US" b="1" dirty="0" err="1" smtClean="0"/>
              <a:t>폴백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컨텐츠</a:t>
            </a:r>
            <a:r>
              <a:rPr lang="en-US" altLang="ko-KR" b="1" dirty="0" smtClean="0"/>
              <a:t>(Fallback Contents) </a:t>
            </a:r>
            <a:r>
              <a:rPr lang="ko-KR" altLang="en-US" b="1" dirty="0" smtClean="0"/>
              <a:t>작성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3. HTML5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CSS</a:t>
            </a:r>
            <a:r>
              <a:rPr lang="ko-KR" altLang="en-US" sz="2400" dirty="0" smtClean="0"/>
              <a:t>의 브라우저 지원</a:t>
            </a:r>
            <a:endParaRPr lang="ko-KR" altLang="en-US" sz="24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957266" y="1785926"/>
            <a:ext cx="8543956" cy="4513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HTML5 </a:t>
            </a:r>
            <a:r>
              <a:rPr lang="ko-KR" altLang="en-US" dirty="0" err="1" smtClean="0"/>
              <a:t>태그별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Modernizr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속성의 </a:t>
            </a:r>
            <a:r>
              <a:rPr lang="ko-KR" altLang="en-US" dirty="0" err="1" smtClean="0"/>
              <a:t>매핑</a:t>
            </a:r>
            <a:r>
              <a:rPr lang="ko-KR" altLang="en-US" dirty="0" smtClean="0"/>
              <a:t> 테이블</a:t>
            </a:r>
            <a:endParaRPr lang="en-US" altLang="ko-KR" dirty="0" smtClean="0"/>
          </a:p>
        </p:txBody>
      </p:sp>
      <p:sp>
        <p:nvSpPr>
          <p:cNvPr id="4" name="내용 개체 틀 5"/>
          <p:cNvSpPr>
            <a:spLocks noGrp="1"/>
          </p:cNvSpPr>
          <p:nvPr>
            <p:ph idx="1"/>
          </p:nvPr>
        </p:nvSpPr>
        <p:spPr>
          <a:xfrm>
            <a:off x="457200" y="1285290"/>
            <a:ext cx="8229600" cy="415518"/>
          </a:xfrm>
        </p:spPr>
        <p:txBody>
          <a:bodyPr/>
          <a:lstStyle/>
          <a:p>
            <a:r>
              <a:rPr lang="en-US" altLang="ko-KR" b="1" dirty="0" smtClean="0"/>
              <a:t>3.2 </a:t>
            </a:r>
            <a:r>
              <a:rPr lang="ko-KR" altLang="en-US" b="1" dirty="0" err="1" smtClean="0"/>
              <a:t>폴백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컨텐츠</a:t>
            </a:r>
            <a:r>
              <a:rPr lang="en-US" altLang="ko-KR" b="1" dirty="0" smtClean="0"/>
              <a:t>(Fallback Contents) </a:t>
            </a:r>
            <a:r>
              <a:rPr lang="ko-KR" altLang="en-US" b="1" dirty="0" smtClean="0"/>
              <a:t>작성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171825"/>
            <a:ext cx="6489717" cy="4471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3. HTML5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CSS</a:t>
            </a:r>
            <a:r>
              <a:rPr lang="ko-KR" altLang="en-US" sz="2400" dirty="0" smtClean="0"/>
              <a:t>의 브라우저 지원</a:t>
            </a:r>
            <a:endParaRPr lang="ko-KR" altLang="en-US" sz="24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57200" y="1928802"/>
            <a:ext cx="8543956" cy="4513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ko-KR" dirty="0" err="1" smtClean="0"/>
              <a:t>Modernizr</a:t>
            </a:r>
            <a:r>
              <a:rPr lang="ko-KR" altLang="en-US" dirty="0" smtClean="0"/>
              <a:t>를 추가한 문서는 </a:t>
            </a:r>
            <a:r>
              <a:rPr lang="en-US" altLang="ko-KR" dirty="0" smtClean="0"/>
              <a:t>HTML5</a:t>
            </a:r>
            <a:r>
              <a:rPr lang="ko-KR" altLang="en-US" dirty="0" smtClean="0"/>
              <a:t>의 지원 사항을 확인할 수 있는 </a:t>
            </a:r>
            <a:r>
              <a:rPr lang="en-US" altLang="ko-KR" dirty="0" err="1" smtClean="0"/>
              <a:t>boolean</a:t>
            </a:r>
            <a:r>
              <a:rPr lang="ko-KR" altLang="en-US" dirty="0" smtClean="0"/>
              <a:t>형 속성들의 집합인 </a:t>
            </a:r>
            <a:r>
              <a:rPr lang="en-US" altLang="ko-KR" dirty="0" err="1" smtClean="0"/>
              <a:t>Modernizr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생성한다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내용 개체 틀 5"/>
          <p:cNvSpPr>
            <a:spLocks noGrp="1"/>
          </p:cNvSpPr>
          <p:nvPr>
            <p:ph idx="1"/>
          </p:nvPr>
        </p:nvSpPr>
        <p:spPr>
          <a:xfrm>
            <a:off x="457200" y="1285290"/>
            <a:ext cx="8229600" cy="415518"/>
          </a:xfrm>
        </p:spPr>
        <p:txBody>
          <a:bodyPr/>
          <a:lstStyle/>
          <a:p>
            <a:r>
              <a:rPr lang="en-US" altLang="ko-KR" b="1" dirty="0" smtClean="0"/>
              <a:t>3.2 </a:t>
            </a:r>
            <a:r>
              <a:rPr lang="ko-KR" altLang="en-US" b="1" dirty="0" err="1" smtClean="0"/>
              <a:t>폴백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컨텐츠</a:t>
            </a:r>
            <a:r>
              <a:rPr lang="en-US" altLang="ko-KR" b="1" dirty="0" smtClean="0"/>
              <a:t>(Fallback Contents) </a:t>
            </a:r>
            <a:r>
              <a:rPr lang="ko-KR" altLang="en-US" b="1" dirty="0" smtClean="0"/>
              <a:t>작성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6725" y="2595563"/>
            <a:ext cx="8208963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3. HTML5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CSS</a:t>
            </a:r>
            <a:r>
              <a:rPr lang="ko-KR" altLang="en-US" sz="2400" dirty="0" smtClean="0"/>
              <a:t>의 브라우저 지원</a:t>
            </a:r>
            <a:endParaRPr lang="ko-KR" altLang="en-US" sz="24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57200" y="1928802"/>
            <a:ext cx="8543956" cy="4513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경우에 따라 태그의 지원 여부 뿐 아니라 한 단계 더 들어가 태그 내부의 속성값을 확인해야 할 때도 있다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예를 들어 캔버스 태그의 경우 텍스트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는 뒤늦게 스펙으로 정의되었기 때문에 캔버스 태그는 지원하더라도 텍스트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는 지원하지 않을 수 있기 때문이다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내용 개체 틀 5"/>
          <p:cNvSpPr>
            <a:spLocks noGrp="1"/>
          </p:cNvSpPr>
          <p:nvPr>
            <p:ph idx="1"/>
          </p:nvPr>
        </p:nvSpPr>
        <p:spPr>
          <a:xfrm>
            <a:off x="457200" y="1285290"/>
            <a:ext cx="8229600" cy="415518"/>
          </a:xfrm>
        </p:spPr>
        <p:txBody>
          <a:bodyPr/>
          <a:lstStyle/>
          <a:p>
            <a:r>
              <a:rPr lang="en-US" altLang="ko-KR" b="1" dirty="0" smtClean="0"/>
              <a:t>3.2 </a:t>
            </a:r>
            <a:r>
              <a:rPr lang="ko-KR" altLang="en-US" b="1" dirty="0" err="1" smtClean="0"/>
              <a:t>폴백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컨텐츠</a:t>
            </a:r>
            <a:r>
              <a:rPr lang="en-US" altLang="ko-KR" b="1" dirty="0" smtClean="0"/>
              <a:t>(Fallback Contents) </a:t>
            </a:r>
            <a:r>
              <a:rPr lang="ko-KR" altLang="en-US" b="1" dirty="0" smtClean="0"/>
              <a:t>작성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6725" y="3671908"/>
            <a:ext cx="8208963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3. HTML5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CSS</a:t>
            </a:r>
            <a:r>
              <a:rPr lang="ko-KR" altLang="en-US" sz="2400" dirty="0" smtClean="0"/>
              <a:t>의 브라우저 지원</a:t>
            </a:r>
            <a:endParaRPr lang="ko-KR" altLang="en-US" sz="24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57200" y="1928802"/>
            <a:ext cx="8543956" cy="4513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어떤 태그는 태그 내부에 타입과 같은 속성이 또 있어서 한 번 더 체크를 요하는 경우도 있다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예를 들면 비디오 태그 같은 것인데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확인하기 위해서는 먼저 사용하는 브라우저에서 비디오 태그 자체의 지원하는지 여부를 확인하고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재생하려는 동영상 타입의 지원 여부도 함께 확인해야 한다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내용 개체 틀 5"/>
          <p:cNvSpPr>
            <a:spLocks noGrp="1"/>
          </p:cNvSpPr>
          <p:nvPr>
            <p:ph idx="1"/>
          </p:nvPr>
        </p:nvSpPr>
        <p:spPr>
          <a:xfrm>
            <a:off x="457200" y="1285290"/>
            <a:ext cx="8229600" cy="415518"/>
          </a:xfrm>
        </p:spPr>
        <p:txBody>
          <a:bodyPr/>
          <a:lstStyle/>
          <a:p>
            <a:r>
              <a:rPr lang="en-US" altLang="ko-KR" b="1" dirty="0" smtClean="0"/>
              <a:t>3.2 </a:t>
            </a:r>
            <a:r>
              <a:rPr lang="ko-KR" altLang="en-US" b="1" dirty="0" err="1" smtClean="0"/>
              <a:t>폴백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컨텐츠</a:t>
            </a:r>
            <a:r>
              <a:rPr lang="en-US" altLang="ko-KR" b="1" dirty="0" smtClean="0"/>
              <a:t>(Fallback Contents) </a:t>
            </a:r>
            <a:r>
              <a:rPr lang="ko-KR" altLang="en-US" b="1" dirty="0" smtClean="0"/>
              <a:t>작성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3857628"/>
            <a:ext cx="7643866" cy="278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3. HTML5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CSS</a:t>
            </a:r>
            <a:r>
              <a:rPr lang="ko-KR" altLang="en-US" sz="2400" dirty="0" smtClean="0"/>
              <a:t>의 브라우저 지원</a:t>
            </a:r>
            <a:endParaRPr lang="ko-KR" altLang="en-US" sz="24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57200" y="1928802"/>
            <a:ext cx="8543956" cy="4513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CSS3</a:t>
            </a:r>
            <a:r>
              <a:rPr lang="ko-KR" altLang="en-US" dirty="0" smtClean="0"/>
              <a:t>의 지원 여부를 확인하는 방법을 알아보자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err="1" smtClean="0"/>
              <a:t>Modernizr</a:t>
            </a:r>
            <a:r>
              <a:rPr lang="ko-KR" altLang="en-US" dirty="0" smtClean="0"/>
              <a:t>의 자바 스크립트 파일을 </a:t>
            </a:r>
            <a:r>
              <a:rPr lang="en-US" altLang="ko-KR" dirty="0" smtClean="0"/>
              <a:t>&lt;script&gt; </a:t>
            </a:r>
            <a:r>
              <a:rPr lang="ko-KR" altLang="en-US" dirty="0" smtClean="0"/>
              <a:t>태그로 추가하는 것은 동일하다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HTML5 </a:t>
            </a:r>
            <a:r>
              <a:rPr lang="ko-KR" altLang="en-US" dirty="0" smtClean="0"/>
              <a:t>태그의 지원 여부를 확인하는 방법과 크게 다르지는 않으나 다만 아래와 같이 </a:t>
            </a:r>
            <a:r>
              <a:rPr lang="en-US" altLang="ko-KR" dirty="0" smtClean="0"/>
              <a:t>&lt;html&gt; </a:t>
            </a:r>
            <a:r>
              <a:rPr lang="ko-KR" altLang="en-US" dirty="0" smtClean="0"/>
              <a:t>태그에 </a:t>
            </a:r>
            <a:r>
              <a:rPr lang="en-US" altLang="ko-KR" dirty="0" smtClean="0"/>
              <a:t>'class="no-</a:t>
            </a:r>
            <a:r>
              <a:rPr lang="en-US" altLang="ko-KR" dirty="0" err="1" smtClean="0"/>
              <a:t>js</a:t>
            </a:r>
            <a:r>
              <a:rPr lang="en-US" altLang="ko-KR" dirty="0" smtClean="0"/>
              <a:t>"'</a:t>
            </a:r>
            <a:r>
              <a:rPr lang="ko-KR" altLang="en-US" dirty="0" smtClean="0"/>
              <a:t>를 추가해야 한다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내용 개체 틀 5"/>
          <p:cNvSpPr>
            <a:spLocks noGrp="1"/>
          </p:cNvSpPr>
          <p:nvPr>
            <p:ph idx="1"/>
          </p:nvPr>
        </p:nvSpPr>
        <p:spPr>
          <a:xfrm>
            <a:off x="457200" y="1285290"/>
            <a:ext cx="8229600" cy="415518"/>
          </a:xfrm>
        </p:spPr>
        <p:txBody>
          <a:bodyPr/>
          <a:lstStyle/>
          <a:p>
            <a:r>
              <a:rPr lang="en-US" altLang="ko-KR" b="1" dirty="0" smtClean="0"/>
              <a:t>3.2 </a:t>
            </a:r>
            <a:r>
              <a:rPr lang="ko-KR" altLang="en-US" b="1" dirty="0" err="1" smtClean="0"/>
              <a:t>폴백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컨텐츠</a:t>
            </a:r>
            <a:r>
              <a:rPr lang="en-US" altLang="ko-KR" b="1" dirty="0" smtClean="0"/>
              <a:t>(Fallback Contents) </a:t>
            </a:r>
            <a:r>
              <a:rPr lang="ko-KR" altLang="en-US" b="1" dirty="0" smtClean="0"/>
              <a:t>작성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7675" y="4071942"/>
            <a:ext cx="8247063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1. HTML5</a:t>
            </a:r>
            <a:r>
              <a:rPr lang="ko-KR" altLang="en-US" sz="2400" dirty="0" smtClean="0"/>
              <a:t>란</a:t>
            </a:r>
            <a:r>
              <a:rPr lang="en-US" altLang="ko-KR" sz="2400" dirty="0" smtClean="0"/>
              <a:t>?</a:t>
            </a:r>
            <a:endParaRPr lang="ko-KR" altLang="en-US" sz="24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57200" y="1928802"/>
            <a:ext cx="8229600" cy="4513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HTML5</a:t>
            </a:r>
            <a:r>
              <a:rPr lang="ko-KR" altLang="en-US" dirty="0" smtClean="0"/>
              <a:t>에 시맨틱 태그가 도입됨으로써 기존 </a:t>
            </a:r>
            <a:r>
              <a:rPr lang="en-US" altLang="ko-KR" dirty="0" smtClean="0"/>
              <a:t>&lt;div&gt; </a:t>
            </a:r>
            <a:r>
              <a:rPr lang="ko-KR" altLang="en-US" dirty="0" smtClean="0"/>
              <a:t>태그를 사용하여 페이지를 구조화 하던 대신 문서 구조에 적합하게 </a:t>
            </a:r>
            <a:r>
              <a:rPr lang="en-US" altLang="ko-KR" dirty="0" smtClean="0"/>
              <a:t>header, footer, </a:t>
            </a:r>
            <a:r>
              <a:rPr lang="en-US" altLang="ko-KR" dirty="0" err="1" smtClean="0"/>
              <a:t>nav</a:t>
            </a:r>
            <a:r>
              <a:rPr lang="en-US" altLang="ko-KR" dirty="0" smtClean="0"/>
              <a:t>, section </a:t>
            </a:r>
            <a:r>
              <a:rPr lang="ko-KR" altLang="en-US" dirty="0" smtClean="0"/>
              <a:t>같은 구조화 </a:t>
            </a:r>
            <a:r>
              <a:rPr lang="ko-KR" altLang="en-US" dirty="0" err="1" smtClean="0"/>
              <a:t>마크업을</a:t>
            </a:r>
            <a:r>
              <a:rPr lang="ko-KR" altLang="en-US" dirty="0" smtClean="0"/>
              <a:t> 사용하여 웹 페이지를 보다 잘 설계할 수 있도록 하였다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웹 개발자들이 구조적으로 웹 페이지를 재사용 가능하게 </a:t>
            </a:r>
            <a:r>
              <a:rPr lang="ko-KR" altLang="en-US" dirty="0" err="1" smtClean="0"/>
              <a:t>만들어준다던지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더 나아가 보이는 화면뿐만 아니라 그 화면을 구성하는데 사용되는 소스 레벨을 재사용할 수 있게 해준다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그림은 </a:t>
            </a:r>
            <a:r>
              <a:rPr lang="en-US" altLang="ko-KR" dirty="0" smtClean="0"/>
              <a:t>HTML5 </a:t>
            </a:r>
            <a:r>
              <a:rPr lang="ko-KR" altLang="en-US" dirty="0" smtClean="0"/>
              <a:t>웹 페이지를 구성하는 영역을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표현한 것이다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기존 </a:t>
            </a:r>
            <a:r>
              <a:rPr lang="en-US" altLang="ko-KR" dirty="0" smtClean="0"/>
              <a:t>HTML4</a:t>
            </a:r>
            <a:r>
              <a:rPr lang="ko-KR" altLang="en-US" dirty="0" smtClean="0"/>
              <a:t>에서는 각 영역들을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&lt;div id="footer"&gt;</a:t>
            </a:r>
            <a:r>
              <a:rPr lang="ko-KR" altLang="en-US" dirty="0" smtClean="0"/>
              <a:t>와 같이 일일이 </a:t>
            </a:r>
            <a:r>
              <a:rPr lang="en-US" altLang="ko-KR" dirty="0" smtClean="0"/>
              <a:t>&lt;div&gt; </a:t>
            </a:r>
            <a:r>
              <a:rPr lang="ko-KR" altLang="en-US" dirty="0" smtClean="0"/>
              <a:t>태그에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id</a:t>
            </a:r>
            <a:r>
              <a:rPr lang="ko-KR" altLang="en-US" dirty="0" smtClean="0"/>
              <a:t>를 부여하여 구현하였지만</a:t>
            </a:r>
            <a:r>
              <a:rPr lang="en-US" altLang="ko-KR" dirty="0" smtClean="0"/>
              <a:t>, HTML5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시맨틱</a:t>
            </a:r>
            <a:r>
              <a:rPr lang="ko-KR" altLang="en-US" dirty="0" smtClean="0"/>
              <a:t> 태그 자체로 정의하여 사용한다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내용 개체 틀 5"/>
          <p:cNvSpPr>
            <a:spLocks noGrp="1"/>
          </p:cNvSpPr>
          <p:nvPr>
            <p:ph idx="1"/>
          </p:nvPr>
        </p:nvSpPr>
        <p:spPr>
          <a:xfrm>
            <a:off x="457200" y="1285290"/>
            <a:ext cx="8229600" cy="415518"/>
          </a:xfrm>
        </p:spPr>
        <p:txBody>
          <a:bodyPr/>
          <a:lstStyle/>
          <a:p>
            <a:r>
              <a:rPr lang="ko-KR" altLang="en-US" b="1" dirty="0" err="1" smtClean="0"/>
              <a:t>시맨틱</a:t>
            </a:r>
            <a:r>
              <a:rPr lang="ko-KR" altLang="en-US" b="1" dirty="0" smtClean="0"/>
              <a:t> 태그 지원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86446" y="4357694"/>
            <a:ext cx="2543175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3. HTML5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CSS</a:t>
            </a:r>
            <a:r>
              <a:rPr lang="ko-KR" altLang="en-US" sz="2400" dirty="0" smtClean="0"/>
              <a:t>의 브라우저 지원</a:t>
            </a:r>
            <a:endParaRPr lang="ko-KR" altLang="en-US" sz="24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57200" y="1928802"/>
            <a:ext cx="8543956" cy="4513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CSS3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Modernizr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 </a:t>
            </a:r>
            <a:r>
              <a:rPr lang="ko-KR" altLang="en-US" dirty="0" err="1" smtClean="0"/>
              <a:t>매핑</a:t>
            </a:r>
            <a:r>
              <a:rPr lang="ko-KR" altLang="en-US" dirty="0" smtClean="0"/>
              <a:t> 테이블은 아래와 같다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내용 개체 틀 5"/>
          <p:cNvSpPr>
            <a:spLocks noGrp="1"/>
          </p:cNvSpPr>
          <p:nvPr>
            <p:ph idx="1"/>
          </p:nvPr>
        </p:nvSpPr>
        <p:spPr>
          <a:xfrm>
            <a:off x="457200" y="1285290"/>
            <a:ext cx="8229600" cy="415518"/>
          </a:xfrm>
        </p:spPr>
        <p:txBody>
          <a:bodyPr/>
          <a:lstStyle/>
          <a:p>
            <a:r>
              <a:rPr lang="en-US" altLang="ko-KR" b="1" dirty="0" smtClean="0"/>
              <a:t>3.2 </a:t>
            </a:r>
            <a:r>
              <a:rPr lang="ko-KR" altLang="en-US" b="1" dirty="0" err="1" smtClean="0"/>
              <a:t>폴백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컨텐츠</a:t>
            </a:r>
            <a:r>
              <a:rPr lang="en-US" altLang="ko-KR" b="1" dirty="0" smtClean="0"/>
              <a:t>(Fallback Contents) </a:t>
            </a:r>
            <a:r>
              <a:rPr lang="ko-KR" altLang="en-US" b="1" dirty="0" smtClean="0"/>
              <a:t>작성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363779"/>
            <a:ext cx="6189677" cy="4279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3. HTML5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CSS</a:t>
            </a:r>
            <a:r>
              <a:rPr lang="ko-KR" altLang="en-US" sz="2400" dirty="0" smtClean="0"/>
              <a:t>의 브라우저 지원</a:t>
            </a:r>
            <a:endParaRPr lang="ko-KR" altLang="en-US" sz="24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57200" y="1928802"/>
            <a:ext cx="8543956" cy="4513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'multi-column layout' </a:t>
            </a:r>
            <a:r>
              <a:rPr lang="ko-KR" altLang="en-US" dirty="0" smtClean="0"/>
              <a:t>태그의 지원 여부를 확인해보자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만약에 해당 속성을 지원하지 않을 때를 대비해 </a:t>
            </a:r>
            <a:r>
              <a:rPr lang="ko-KR" altLang="en-US" dirty="0" err="1" smtClean="0"/>
              <a:t>폴백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컨텐츠를</a:t>
            </a:r>
            <a:r>
              <a:rPr lang="ko-KR" altLang="en-US" dirty="0" smtClean="0"/>
              <a:t> 작성하려면 위 </a:t>
            </a:r>
            <a:r>
              <a:rPr lang="en-US" altLang="ko-KR" dirty="0" err="1" smtClean="0"/>
              <a:t>Modernizr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 앞에 </a:t>
            </a:r>
            <a:r>
              <a:rPr lang="en-US" altLang="ko-KR" dirty="0" smtClean="0"/>
              <a:t>'no-'</a:t>
            </a:r>
            <a:r>
              <a:rPr lang="ko-KR" altLang="en-US" dirty="0" smtClean="0"/>
              <a:t>라는 접두어를 붙이면 된다</a:t>
            </a:r>
            <a:r>
              <a:rPr lang="en-US" altLang="ko-KR" dirty="0" smtClean="0"/>
              <a:t>. </a:t>
            </a:r>
          </a:p>
        </p:txBody>
      </p:sp>
      <p:sp>
        <p:nvSpPr>
          <p:cNvPr id="4" name="내용 개체 틀 5"/>
          <p:cNvSpPr>
            <a:spLocks noGrp="1"/>
          </p:cNvSpPr>
          <p:nvPr>
            <p:ph idx="1"/>
          </p:nvPr>
        </p:nvSpPr>
        <p:spPr>
          <a:xfrm>
            <a:off x="457200" y="1285290"/>
            <a:ext cx="8229600" cy="415518"/>
          </a:xfrm>
        </p:spPr>
        <p:txBody>
          <a:bodyPr/>
          <a:lstStyle/>
          <a:p>
            <a:r>
              <a:rPr lang="en-US" altLang="ko-KR" b="1" dirty="0" smtClean="0"/>
              <a:t>3.2 </a:t>
            </a:r>
            <a:r>
              <a:rPr lang="ko-KR" altLang="en-US" b="1" dirty="0" err="1" smtClean="0"/>
              <a:t>폴백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컨텐츠</a:t>
            </a:r>
            <a:r>
              <a:rPr lang="en-US" altLang="ko-KR" b="1" dirty="0" smtClean="0"/>
              <a:t>(Fallback Contents) </a:t>
            </a:r>
            <a:r>
              <a:rPr lang="ko-KR" altLang="en-US" b="1" dirty="0" smtClean="0"/>
              <a:t>작성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6725" y="3429000"/>
            <a:ext cx="8208963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4. </a:t>
            </a:r>
            <a:r>
              <a:rPr lang="ko-KR" altLang="en-US" sz="2400" dirty="0" smtClean="0"/>
              <a:t>기존 </a:t>
            </a:r>
            <a:r>
              <a:rPr lang="en-US" altLang="ko-KR" sz="2400" dirty="0" smtClean="0"/>
              <a:t>HTML</a:t>
            </a:r>
            <a:r>
              <a:rPr lang="ko-KR" altLang="en-US" sz="2400" dirty="0" smtClean="0"/>
              <a:t>과 </a:t>
            </a:r>
            <a:r>
              <a:rPr lang="en-US" altLang="ko-KR" sz="2400" dirty="0" smtClean="0"/>
              <a:t>HTML5</a:t>
            </a:r>
            <a:r>
              <a:rPr lang="ko-KR" altLang="en-US" sz="2400" dirty="0" smtClean="0"/>
              <a:t>의 차이점</a:t>
            </a:r>
            <a:endParaRPr lang="ko-KR" altLang="en-US" sz="2400" dirty="0"/>
          </a:p>
        </p:txBody>
      </p:sp>
      <p:sp>
        <p:nvSpPr>
          <p:cNvPr id="9" name="내용 개체 틀 5"/>
          <p:cNvSpPr txBox="1">
            <a:spLocks/>
          </p:cNvSpPr>
          <p:nvPr/>
        </p:nvSpPr>
        <p:spPr>
          <a:xfrm>
            <a:off x="457200" y="1428736"/>
            <a:ext cx="8229600" cy="501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HTML5</a:t>
            </a:r>
            <a:r>
              <a:rPr lang="ko-KR" altLang="en-US" dirty="0" smtClean="0"/>
              <a:t>를 간략히 요약해 보면 다음의 그림과 같다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우선 </a:t>
            </a:r>
            <a:r>
              <a:rPr lang="en-US" altLang="ko-KR" dirty="0" smtClean="0"/>
              <a:t>HTML5</a:t>
            </a:r>
            <a:r>
              <a:rPr lang="ko-KR" altLang="en-US" dirty="0" smtClean="0"/>
              <a:t>의 영역 안에 </a:t>
            </a:r>
            <a:r>
              <a:rPr lang="en-US" altLang="ko-KR" dirty="0" smtClean="0"/>
              <a:t>HTML5</a:t>
            </a:r>
            <a:r>
              <a:rPr lang="ko-KR" altLang="en-US" dirty="0" smtClean="0"/>
              <a:t>가 지원하는 기능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특성들이 어떠한 것들이 있는지를 보여주고 그 외부에는 </a:t>
            </a:r>
            <a:r>
              <a:rPr lang="en-US" altLang="ko-KR" dirty="0" smtClean="0"/>
              <a:t>HTML5</a:t>
            </a:r>
            <a:r>
              <a:rPr lang="ko-KR" altLang="en-US" dirty="0" smtClean="0"/>
              <a:t>를 지원하는 최신 버전의 브라우저들과 </a:t>
            </a:r>
            <a:r>
              <a:rPr lang="ko-KR" altLang="en-US" dirty="0" err="1" smtClean="0"/>
              <a:t>아이폰</a:t>
            </a:r>
            <a:r>
              <a:rPr lang="ko-KR" altLang="en-US" dirty="0" smtClean="0"/>
              <a:t> 웹 애플리케이션들이 여기서는 제시되고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3143248"/>
            <a:ext cx="4902985" cy="3338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4. </a:t>
            </a:r>
            <a:r>
              <a:rPr lang="ko-KR" altLang="en-US" sz="2400" dirty="0" smtClean="0"/>
              <a:t>기존 </a:t>
            </a:r>
            <a:r>
              <a:rPr lang="en-US" altLang="ko-KR" sz="2400" dirty="0" smtClean="0"/>
              <a:t>HTML</a:t>
            </a:r>
            <a:r>
              <a:rPr lang="ko-KR" altLang="en-US" sz="2400" dirty="0" smtClean="0"/>
              <a:t>과 </a:t>
            </a:r>
            <a:r>
              <a:rPr lang="en-US" altLang="ko-KR" sz="2400" dirty="0" smtClean="0"/>
              <a:t>HTML5</a:t>
            </a:r>
            <a:r>
              <a:rPr lang="ko-KR" altLang="en-US" sz="2400" dirty="0" smtClean="0"/>
              <a:t>의 차이점</a:t>
            </a:r>
            <a:endParaRPr lang="ko-KR" altLang="en-US" sz="2400" dirty="0"/>
          </a:p>
        </p:txBody>
      </p:sp>
      <p:sp>
        <p:nvSpPr>
          <p:cNvPr id="9" name="내용 개체 틀 5"/>
          <p:cNvSpPr txBox="1">
            <a:spLocks/>
          </p:cNvSpPr>
          <p:nvPr/>
        </p:nvSpPr>
        <p:spPr>
          <a:xfrm>
            <a:off x="457200" y="1428736"/>
            <a:ext cx="8229600" cy="501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HTML5</a:t>
            </a:r>
            <a:r>
              <a:rPr lang="ko-KR" altLang="en-US" dirty="0" smtClean="0"/>
              <a:t>를 지금까지 사용된 </a:t>
            </a:r>
            <a:r>
              <a:rPr lang="en-US" altLang="ko-KR" dirty="0" smtClean="0"/>
              <a:t>HTML4</a:t>
            </a:r>
            <a:r>
              <a:rPr lang="ko-KR" altLang="en-US" dirty="0" smtClean="0"/>
              <a:t>와 비교하여 정리하면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다음의 그림에서 나타낸 것과 같은 부분들이 주로 변경되었다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52563" y="2857496"/>
            <a:ext cx="6238875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4. </a:t>
            </a:r>
            <a:r>
              <a:rPr lang="ko-KR" altLang="en-US" sz="2400" dirty="0" smtClean="0"/>
              <a:t>기존 </a:t>
            </a:r>
            <a:r>
              <a:rPr lang="en-US" altLang="ko-KR" sz="2400" dirty="0" smtClean="0"/>
              <a:t>HTML</a:t>
            </a:r>
            <a:r>
              <a:rPr lang="ko-KR" altLang="en-US" sz="2400" dirty="0" smtClean="0"/>
              <a:t>과 </a:t>
            </a:r>
            <a:r>
              <a:rPr lang="en-US" altLang="ko-KR" sz="2400" dirty="0" smtClean="0"/>
              <a:t>HTML5</a:t>
            </a:r>
            <a:r>
              <a:rPr lang="ko-KR" altLang="en-US" sz="2400" dirty="0" smtClean="0"/>
              <a:t>의 차이점</a:t>
            </a:r>
            <a:endParaRPr lang="ko-KR" altLang="en-US" sz="2400" dirty="0"/>
          </a:p>
        </p:txBody>
      </p:sp>
      <p:sp>
        <p:nvSpPr>
          <p:cNvPr id="9" name="내용 개체 틀 5"/>
          <p:cNvSpPr txBox="1">
            <a:spLocks/>
          </p:cNvSpPr>
          <p:nvPr/>
        </p:nvSpPr>
        <p:spPr>
          <a:xfrm>
            <a:off x="457200" y="1428736"/>
            <a:ext cx="8229600" cy="501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변경된 부분을 좀 더 살펴보면 첫 번째로 표준 </a:t>
            </a:r>
            <a:r>
              <a:rPr lang="ko-KR" altLang="en-US" dirty="0" err="1" smtClean="0"/>
              <a:t>코덱</a:t>
            </a:r>
            <a:r>
              <a:rPr lang="en-US" altLang="ko-KR" dirty="0" smtClean="0"/>
              <a:t>(Codec) </a:t>
            </a:r>
            <a:r>
              <a:rPr lang="ko-KR" altLang="en-US" dirty="0" smtClean="0"/>
              <a:t>기반의 비디오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오디오 재생 환경을 내장하고 있다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기존에는 멀티미디어 재생을 위해서 외부의 플러그</a:t>
            </a:r>
            <a:r>
              <a:rPr lang="en-US" altLang="ko-KR" dirty="0" smtClean="0"/>
              <a:t>-</a:t>
            </a:r>
            <a:r>
              <a:rPr lang="ko-KR" altLang="en-US" dirty="0" smtClean="0"/>
              <a:t>인</a:t>
            </a:r>
            <a:r>
              <a:rPr lang="en-US" altLang="ko-KR" dirty="0" smtClean="0"/>
              <a:t>(Plug-in)</a:t>
            </a:r>
            <a:r>
              <a:rPr lang="ko-KR" altLang="en-US" dirty="0" smtClean="0"/>
              <a:t>을 설치해 재생해야만 했다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HTML5</a:t>
            </a:r>
            <a:r>
              <a:rPr lang="ko-KR" altLang="en-US" dirty="0" smtClean="0"/>
              <a:t>에서는 표준 코덱을 선정해서 브라우저 내에 플레이어를 기본 내장하고 있기 때문에 환경이 많이 개선되었다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각 브라우저마다 지원하는 바가 다음과 같이 각각 다를 수 있다</a:t>
            </a:r>
            <a:r>
              <a:rPr lang="en-US" altLang="ko-KR" dirty="0" smtClean="0"/>
              <a:t>.</a:t>
            </a:r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dirty="0" err="1" smtClean="0"/>
              <a:t>파이어폭스</a:t>
            </a:r>
            <a:r>
              <a:rPr lang="en-US" altLang="ko-KR" dirty="0" smtClean="0"/>
              <a:t>(Firefox), </a:t>
            </a:r>
            <a:r>
              <a:rPr lang="ko-KR" altLang="en-US" dirty="0" smtClean="0"/>
              <a:t>오페라</a:t>
            </a:r>
            <a:r>
              <a:rPr lang="en-US" altLang="ko-KR" dirty="0" smtClean="0"/>
              <a:t>(Opera) : </a:t>
            </a:r>
            <a:r>
              <a:rPr lang="en-US" altLang="ko-KR" dirty="0" err="1" smtClean="0"/>
              <a:t>Ogg</a:t>
            </a: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크롬</a:t>
            </a:r>
            <a:r>
              <a:rPr lang="en-US" altLang="ko-KR" dirty="0" smtClean="0"/>
              <a:t>(Chrome) : H.264, </a:t>
            </a:r>
            <a:r>
              <a:rPr lang="en-US" altLang="ko-KR" dirty="0" err="1" smtClean="0"/>
              <a:t>Ogg</a:t>
            </a: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사파리</a:t>
            </a:r>
            <a:r>
              <a:rPr lang="en-US" altLang="ko-KR" dirty="0" smtClean="0"/>
              <a:t>(Safari) : H.264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4. </a:t>
            </a:r>
            <a:r>
              <a:rPr lang="ko-KR" altLang="en-US" sz="2400" dirty="0" smtClean="0"/>
              <a:t>기존 </a:t>
            </a:r>
            <a:r>
              <a:rPr lang="en-US" altLang="ko-KR" sz="2400" dirty="0" smtClean="0"/>
              <a:t>HTML</a:t>
            </a:r>
            <a:r>
              <a:rPr lang="ko-KR" altLang="en-US" sz="2400" dirty="0" smtClean="0"/>
              <a:t>과 </a:t>
            </a:r>
            <a:r>
              <a:rPr lang="en-US" altLang="ko-KR" sz="2400" dirty="0" smtClean="0"/>
              <a:t>HTML5</a:t>
            </a:r>
            <a:r>
              <a:rPr lang="ko-KR" altLang="en-US" sz="2400" dirty="0" smtClean="0"/>
              <a:t>의 차이점</a:t>
            </a:r>
            <a:endParaRPr lang="ko-KR" altLang="en-US" sz="2400" dirty="0"/>
          </a:p>
        </p:txBody>
      </p:sp>
      <p:sp>
        <p:nvSpPr>
          <p:cNvPr id="9" name="내용 개체 틀 5"/>
          <p:cNvSpPr txBox="1">
            <a:spLocks/>
          </p:cNvSpPr>
          <p:nvPr/>
        </p:nvSpPr>
        <p:spPr>
          <a:xfrm>
            <a:off x="457200" y="1428736"/>
            <a:ext cx="8229600" cy="501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HTML5</a:t>
            </a:r>
            <a:r>
              <a:rPr lang="ko-KR" altLang="en-US" dirty="0" smtClean="0"/>
              <a:t>는 그래픽 지원을 위한 캔버스</a:t>
            </a:r>
            <a:r>
              <a:rPr lang="en-US" altLang="ko-KR" dirty="0" smtClean="0"/>
              <a:t>(Canvas)</a:t>
            </a:r>
            <a:r>
              <a:rPr lang="ko-KR" altLang="en-US" dirty="0" smtClean="0"/>
              <a:t>를 제공한다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HTML5</a:t>
            </a:r>
            <a:r>
              <a:rPr lang="ko-KR" altLang="en-US" dirty="0" smtClean="0"/>
              <a:t>에서는 그리기 영역과 그리기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제공하기 때문에 브라우저에서 다양한 그래픽 구현이 가능해졌다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인터넷 </a:t>
            </a:r>
            <a:r>
              <a:rPr lang="ko-KR" altLang="en-US" dirty="0" err="1" smtClean="0"/>
              <a:t>익스플로러를</a:t>
            </a:r>
            <a:r>
              <a:rPr lang="ko-KR" altLang="en-US" dirty="0" smtClean="0"/>
              <a:t> 제외하고 대부분의 브라우저에서는 </a:t>
            </a:r>
            <a:r>
              <a:rPr lang="en-US" altLang="ko-KR" dirty="0" smtClean="0"/>
              <a:t>2D </a:t>
            </a:r>
            <a:r>
              <a:rPr lang="ko-KR" altLang="en-US" dirty="0" smtClean="0"/>
              <a:t>캔버스는 지원을 하고 있지만</a:t>
            </a:r>
            <a:r>
              <a:rPr lang="en-US" altLang="ko-KR" dirty="0" smtClean="0"/>
              <a:t>, OpenGL ES 2.0 </a:t>
            </a:r>
            <a:r>
              <a:rPr lang="ko-KR" altLang="en-US" dirty="0" smtClean="0"/>
              <a:t>기반의 </a:t>
            </a:r>
            <a:r>
              <a:rPr lang="en-US" altLang="ko-KR" dirty="0" smtClean="0"/>
              <a:t>3D </a:t>
            </a:r>
            <a:r>
              <a:rPr lang="ko-KR" altLang="en-US" dirty="0" smtClean="0"/>
              <a:t>캔버스의 경우에는 최근에 지원이 발표되고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496" y="3786190"/>
            <a:ext cx="4454395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4. </a:t>
            </a:r>
            <a:r>
              <a:rPr lang="ko-KR" altLang="en-US" sz="2400" dirty="0" smtClean="0"/>
              <a:t>기존 </a:t>
            </a:r>
            <a:r>
              <a:rPr lang="en-US" altLang="ko-KR" sz="2400" dirty="0" smtClean="0"/>
              <a:t>HTML</a:t>
            </a:r>
            <a:r>
              <a:rPr lang="ko-KR" altLang="en-US" sz="2400" dirty="0" smtClean="0"/>
              <a:t>과 </a:t>
            </a:r>
            <a:r>
              <a:rPr lang="en-US" altLang="ko-KR" sz="2400" dirty="0" smtClean="0"/>
              <a:t>HTML5</a:t>
            </a:r>
            <a:r>
              <a:rPr lang="ko-KR" altLang="en-US" sz="2400" dirty="0" smtClean="0"/>
              <a:t>의 차이점</a:t>
            </a:r>
            <a:endParaRPr lang="ko-KR" altLang="en-US" sz="2400" dirty="0"/>
          </a:p>
        </p:txBody>
      </p:sp>
      <p:sp>
        <p:nvSpPr>
          <p:cNvPr id="9" name="내용 개체 틀 5"/>
          <p:cNvSpPr txBox="1">
            <a:spLocks/>
          </p:cNvSpPr>
          <p:nvPr/>
        </p:nvSpPr>
        <p:spPr>
          <a:xfrm>
            <a:off x="457200" y="1428736"/>
            <a:ext cx="8229600" cy="501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로컬에서의 저장 기능과 </a:t>
            </a:r>
            <a:r>
              <a:rPr lang="en-US" altLang="ko-KR" dirty="0" smtClean="0"/>
              <a:t>DB</a:t>
            </a:r>
            <a:r>
              <a:rPr lang="ko-KR" altLang="en-US" dirty="0" smtClean="0"/>
              <a:t>가 지원된다</a:t>
            </a:r>
            <a:r>
              <a:rPr lang="en-US" altLang="ko-KR" dirty="0" smtClean="0"/>
              <a:t>. HTML5</a:t>
            </a:r>
            <a:r>
              <a:rPr lang="ko-KR" altLang="en-US" dirty="0" smtClean="0"/>
              <a:t>에 이르러서야 로컬 저장 기능이 표준화되었다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인터넷 </a:t>
            </a:r>
            <a:r>
              <a:rPr lang="ko-KR" altLang="en-US" dirty="0" err="1" smtClean="0"/>
              <a:t>익스플로러에서의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'</a:t>
            </a:r>
            <a:r>
              <a:rPr lang="en-US" altLang="ko-KR" dirty="0" err="1" smtClean="0"/>
              <a:t>userData</a:t>
            </a:r>
            <a:r>
              <a:rPr lang="en-US" altLang="ko-KR" dirty="0" smtClean="0"/>
              <a:t>', </a:t>
            </a:r>
            <a:r>
              <a:rPr lang="ko-KR" altLang="en-US" dirty="0" err="1" smtClean="0"/>
              <a:t>파이어폭스의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'Dom storage', </a:t>
            </a:r>
            <a:r>
              <a:rPr lang="ko-KR" altLang="en-US" dirty="0" err="1" smtClean="0"/>
              <a:t>구글의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기어스</a:t>
            </a:r>
            <a:r>
              <a:rPr lang="en-US" altLang="ko-KR" dirty="0" smtClean="0"/>
              <a:t>(Gears)1)</a:t>
            </a:r>
            <a:r>
              <a:rPr lang="ko-KR" altLang="en-US" dirty="0" smtClean="0"/>
              <a:t>가 이러한 기능을 제공하였지만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이는 </a:t>
            </a:r>
            <a:r>
              <a:rPr lang="en-US" altLang="ko-KR" dirty="0" smtClean="0"/>
              <a:t>HTML5</a:t>
            </a:r>
            <a:r>
              <a:rPr lang="ko-KR" altLang="en-US" dirty="0" smtClean="0"/>
              <a:t>에서 하나의 표준으로 대치되어 제공된다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9058" y="3214686"/>
            <a:ext cx="4262443" cy="3205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4. </a:t>
            </a:r>
            <a:r>
              <a:rPr lang="ko-KR" altLang="en-US" sz="2400" dirty="0" smtClean="0"/>
              <a:t>기존 </a:t>
            </a:r>
            <a:r>
              <a:rPr lang="en-US" altLang="ko-KR" sz="2400" dirty="0" smtClean="0"/>
              <a:t>HTML</a:t>
            </a:r>
            <a:r>
              <a:rPr lang="ko-KR" altLang="en-US" sz="2400" dirty="0" smtClean="0"/>
              <a:t>과 </a:t>
            </a:r>
            <a:r>
              <a:rPr lang="en-US" altLang="ko-KR" sz="2400" dirty="0" smtClean="0"/>
              <a:t>HTML5</a:t>
            </a:r>
            <a:r>
              <a:rPr lang="ko-KR" altLang="en-US" sz="2400" dirty="0" smtClean="0"/>
              <a:t>의 차이점</a:t>
            </a:r>
            <a:endParaRPr lang="ko-KR" altLang="en-US" sz="2400" dirty="0"/>
          </a:p>
        </p:txBody>
      </p:sp>
      <p:sp>
        <p:nvSpPr>
          <p:cNvPr id="9" name="내용 개체 틀 5"/>
          <p:cNvSpPr txBox="1">
            <a:spLocks/>
          </p:cNvSpPr>
          <p:nvPr/>
        </p:nvSpPr>
        <p:spPr>
          <a:xfrm>
            <a:off x="457200" y="1428736"/>
            <a:ext cx="5114932" cy="501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위치 정보 관련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가 제공된다는 것이다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'GPS', '</a:t>
            </a:r>
            <a:r>
              <a:rPr lang="en-US" altLang="ko-KR" dirty="0" err="1" smtClean="0"/>
              <a:t>WiFi</a:t>
            </a:r>
            <a:r>
              <a:rPr lang="en-US" altLang="ko-KR" dirty="0" smtClean="0"/>
              <a:t>', '3G'</a:t>
            </a:r>
            <a:r>
              <a:rPr lang="ko-KR" altLang="en-US" dirty="0" smtClean="0"/>
              <a:t>에서 제공하는 위치 정보들을 브라우저에서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통해서 제공받을 수 있다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위치 정보를 얻기 위한 동작을 </a:t>
            </a:r>
            <a:r>
              <a:rPr lang="en-US" altLang="ko-KR" dirty="0" smtClean="0"/>
              <a:t>1</a:t>
            </a:r>
            <a:r>
              <a:rPr lang="ko-KR" altLang="en-US" dirty="0" smtClean="0"/>
              <a:t>회 이상 할 수 있으며 일반적으로 사용자들이 지도를 볼 때 축척을 변경해서 보는 것과 같이 정확도를 가변적으로 설정할 수도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1500174"/>
            <a:ext cx="2771777" cy="4619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4. </a:t>
            </a:r>
            <a:r>
              <a:rPr lang="ko-KR" altLang="en-US" sz="2400" dirty="0" smtClean="0"/>
              <a:t>기존 </a:t>
            </a:r>
            <a:r>
              <a:rPr lang="en-US" altLang="ko-KR" sz="2400" dirty="0" smtClean="0"/>
              <a:t>HTML</a:t>
            </a:r>
            <a:r>
              <a:rPr lang="ko-KR" altLang="en-US" sz="2400" dirty="0" smtClean="0"/>
              <a:t>과 </a:t>
            </a:r>
            <a:r>
              <a:rPr lang="en-US" altLang="ko-KR" sz="2400" dirty="0" smtClean="0"/>
              <a:t>HTML5</a:t>
            </a:r>
            <a:r>
              <a:rPr lang="ko-KR" altLang="en-US" sz="2400" dirty="0" smtClean="0"/>
              <a:t>의 차이점</a:t>
            </a:r>
            <a:endParaRPr lang="ko-KR" altLang="en-US" sz="2400" dirty="0"/>
          </a:p>
        </p:txBody>
      </p:sp>
      <p:sp>
        <p:nvSpPr>
          <p:cNvPr id="9" name="내용 개체 틀 5"/>
          <p:cNvSpPr txBox="1">
            <a:spLocks/>
          </p:cNvSpPr>
          <p:nvPr/>
        </p:nvSpPr>
        <p:spPr>
          <a:xfrm>
            <a:off x="457200" y="1428736"/>
            <a:ext cx="8229600" cy="501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HTML5</a:t>
            </a:r>
            <a:r>
              <a:rPr lang="ko-KR" altLang="en-US" dirty="0" smtClean="0"/>
              <a:t>에서는 웹 워커</a:t>
            </a:r>
            <a:r>
              <a:rPr lang="en-US" altLang="ko-KR" dirty="0" smtClean="0"/>
              <a:t>(Web Worker)</a:t>
            </a:r>
            <a:r>
              <a:rPr lang="ko-KR" altLang="en-US" dirty="0" smtClean="0"/>
              <a:t>라는 기능을 통해 백그라운드 프로세스를 지원할 수 있다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HTML5</a:t>
            </a:r>
            <a:r>
              <a:rPr lang="ko-KR" altLang="en-US" dirty="0" smtClean="0"/>
              <a:t>에 오면서 웹 워커라는 기능을 도입하여 멀티 프로세스 지원이 가능하게 되었다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단일시간에서의 다양한 일에 대한 효율적인 처리가 가능해졌기 때문에 시각적으로 빠르게 반응이 이루어질 수 있도록 하는 기능 제공이 가능해졌다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2100" y="4500570"/>
            <a:ext cx="60198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5</a:t>
            </a:r>
            <a:r>
              <a:rPr lang="en-US" altLang="ko-KR" sz="2400" dirty="0" smtClean="0"/>
              <a:t>.1 </a:t>
            </a:r>
            <a:r>
              <a:rPr lang="en-US" altLang="ko-KR" sz="2400" dirty="0" smtClean="0"/>
              <a:t>HTML5</a:t>
            </a:r>
            <a:r>
              <a:rPr lang="ko-KR" altLang="en-US" sz="2400" dirty="0" smtClean="0"/>
              <a:t>의 기본 규칙</a:t>
            </a:r>
            <a:endParaRPr lang="ko-KR" altLang="en-US" sz="2400" dirty="0"/>
          </a:p>
        </p:txBody>
      </p:sp>
      <p:sp>
        <p:nvSpPr>
          <p:cNvPr id="9" name="내용 개체 틀 5"/>
          <p:cNvSpPr txBox="1">
            <a:spLocks/>
          </p:cNvSpPr>
          <p:nvPr/>
        </p:nvSpPr>
        <p:spPr>
          <a:xfrm>
            <a:off x="457200" y="1428736"/>
            <a:ext cx="8229600" cy="501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HTML5</a:t>
            </a:r>
            <a:r>
              <a:rPr lang="ko-KR" altLang="en-US" dirty="0" smtClean="0"/>
              <a:t>는 기존의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와 동일한 마크업 언어이다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기본 골격은 기존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과 다르지 않다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짝이 있는 태그는 항상 쌍으로 존재해야 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열리고 닫히는 태그의 순서가 순서대로 이루어져야 한다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err="1" smtClean="0"/>
              <a:t>독타입</a:t>
            </a:r>
            <a:r>
              <a:rPr lang="en-US" altLang="ko-KR" dirty="0" smtClean="0"/>
              <a:t>(DOCTYPE)</a:t>
            </a:r>
            <a:r>
              <a:rPr lang="ko-KR" altLang="en-US" dirty="0" smtClean="0"/>
              <a:t>은 빠지지 않고 반드시 넣어주어야 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태그 이름은 대소문자를 가리지 않는다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HTML5</a:t>
            </a:r>
            <a:r>
              <a:rPr lang="ko-KR" altLang="en-US" dirty="0" smtClean="0"/>
              <a:t>에서 무엇보다 중요시 봐야 할 것은 문서가 구조를 중요시 한다는 것이다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이를 고려하여 트리 구조를 사용하고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1. HTML5</a:t>
            </a:r>
            <a:r>
              <a:rPr lang="ko-KR" altLang="en-US" sz="2400" dirty="0" smtClean="0"/>
              <a:t>란</a:t>
            </a:r>
            <a:r>
              <a:rPr lang="en-US" altLang="ko-KR" sz="2400" dirty="0" smtClean="0"/>
              <a:t>?</a:t>
            </a:r>
            <a:endParaRPr lang="ko-KR" altLang="en-US" sz="24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57200" y="1928802"/>
            <a:ext cx="8229600" cy="451399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&lt;header&gt; </a:t>
            </a:r>
            <a:r>
              <a:rPr lang="ko-KR" altLang="en-US" dirty="0" smtClean="0"/>
              <a:t>요소는 웹 페이지의 머리글을 정의하며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전체 페이지에서도 사용되지만 일부 </a:t>
            </a:r>
            <a:r>
              <a:rPr lang="en-US" altLang="ko-KR" dirty="0" smtClean="0"/>
              <a:t>&lt;article&gt;,&lt;aside&gt; </a:t>
            </a:r>
            <a:r>
              <a:rPr lang="ko-KR" altLang="en-US" dirty="0" smtClean="0"/>
              <a:t>태그의 머리말로도 정의 가능하다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nav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요소는 웹 페이지의 탐색 링크를 위해 문서 전체 혹은 섹션의 </a:t>
            </a:r>
            <a:r>
              <a:rPr lang="ko-KR" altLang="en-US" dirty="0" err="1" smtClean="0"/>
              <a:t>네비게이션</a:t>
            </a:r>
            <a:r>
              <a:rPr lang="ko-KR" altLang="en-US" dirty="0" smtClean="0"/>
              <a:t> 영역을 표현하는 웹 페이지의 기본 탐색 링크를 위한 영역이다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&lt;section&gt; </a:t>
            </a:r>
            <a:r>
              <a:rPr lang="ko-KR" altLang="en-US" dirty="0" smtClean="0"/>
              <a:t>요소는 실제 문서 내용을 담은 문서의 주요 영역을 정의한다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&lt;article&gt; </a:t>
            </a:r>
            <a:r>
              <a:rPr lang="ko-KR" altLang="en-US" dirty="0" smtClean="0"/>
              <a:t>요소는 문서에서 독립적으로 하나의 </a:t>
            </a:r>
            <a:r>
              <a:rPr lang="ko-KR" altLang="en-US" dirty="0" err="1" smtClean="0"/>
              <a:t>컨텐츠로</a:t>
            </a:r>
            <a:r>
              <a:rPr lang="ko-KR" altLang="en-US" dirty="0" smtClean="0"/>
              <a:t> 구분되어 독립적으로 배치된 내용을 담는 영역이다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&lt;aside&gt; </a:t>
            </a:r>
            <a:r>
              <a:rPr lang="ko-KR" altLang="en-US" dirty="0" smtClean="0"/>
              <a:t>요소는 주로 페이지 내용보다는 관련된 링크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광고 배너와 같은 보조 </a:t>
            </a:r>
            <a:r>
              <a:rPr lang="ko-KR" altLang="en-US" dirty="0" err="1" smtClean="0"/>
              <a:t>컨텐츠를</a:t>
            </a:r>
            <a:r>
              <a:rPr lang="ko-KR" altLang="en-US" dirty="0" smtClean="0"/>
              <a:t> 위해 배치된 영역이다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&lt;footer&gt; </a:t>
            </a:r>
            <a:r>
              <a:rPr lang="ko-KR" altLang="en-US" dirty="0" smtClean="0"/>
              <a:t>요소는 웹 페이지의 바닥글을 정의한다</a:t>
            </a:r>
            <a:r>
              <a:rPr lang="en-US" altLang="ko-KR" dirty="0" smtClean="0"/>
              <a:t>. </a:t>
            </a:r>
          </a:p>
        </p:txBody>
      </p:sp>
      <p:sp>
        <p:nvSpPr>
          <p:cNvPr id="4" name="내용 개체 틀 5"/>
          <p:cNvSpPr>
            <a:spLocks noGrp="1"/>
          </p:cNvSpPr>
          <p:nvPr>
            <p:ph idx="1"/>
          </p:nvPr>
        </p:nvSpPr>
        <p:spPr>
          <a:xfrm>
            <a:off x="457200" y="1285290"/>
            <a:ext cx="8229600" cy="415518"/>
          </a:xfrm>
        </p:spPr>
        <p:txBody>
          <a:bodyPr/>
          <a:lstStyle/>
          <a:p>
            <a:r>
              <a:rPr lang="en-US" altLang="ko-KR" b="1" dirty="0" smtClean="0"/>
              <a:t>HTML5 </a:t>
            </a:r>
            <a:r>
              <a:rPr lang="ko-KR" altLang="en-US" b="1" dirty="0" smtClean="0"/>
              <a:t>웹 페이지를 구성하는 각 영역 요소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5.1 </a:t>
            </a:r>
            <a:r>
              <a:rPr lang="en-US" altLang="ko-KR" sz="2400" dirty="0" smtClean="0"/>
              <a:t>HTML5</a:t>
            </a:r>
            <a:r>
              <a:rPr lang="ko-KR" altLang="en-US" sz="2400" dirty="0" smtClean="0"/>
              <a:t>의 기본 규칙</a:t>
            </a:r>
            <a:endParaRPr lang="ko-KR" alt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8" y="1714488"/>
            <a:ext cx="8199437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5.2 </a:t>
            </a:r>
            <a:r>
              <a:rPr lang="en-US" altLang="ko-KR" sz="2400" dirty="0" smtClean="0"/>
              <a:t>HTML5 </a:t>
            </a:r>
            <a:r>
              <a:rPr lang="ko-KR" altLang="en-US" sz="2400" dirty="0" smtClean="0"/>
              <a:t>호환성 및 사용 가능한 형식</a:t>
            </a:r>
            <a:endParaRPr lang="ko-KR" altLang="en-US" sz="2400" dirty="0"/>
          </a:p>
        </p:txBody>
      </p:sp>
      <p:sp>
        <p:nvSpPr>
          <p:cNvPr id="9" name="내용 개체 틀 5"/>
          <p:cNvSpPr txBox="1">
            <a:spLocks/>
          </p:cNvSpPr>
          <p:nvPr/>
        </p:nvSpPr>
        <p:spPr>
          <a:xfrm>
            <a:off x="457200" y="1928802"/>
            <a:ext cx="5329246" cy="4929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① </a:t>
            </a:r>
            <a:r>
              <a:rPr lang="en-US" altLang="ko-KR" dirty="0" smtClean="0"/>
              <a:t>&lt;header&gt;</a:t>
            </a:r>
            <a:r>
              <a:rPr lang="ko-KR" altLang="en-US" dirty="0" smtClean="0"/>
              <a:t>는 문서 내 머리말 부분을 표시할 때 사용한다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② &lt;</a:t>
            </a:r>
            <a:r>
              <a:rPr lang="en-US" altLang="ko-KR" dirty="0" err="1" smtClean="0"/>
              <a:t>nav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는 문서 내의 네비게이션 요소들을 표시하기 위한 영역이다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③ &lt;section&gt;</a:t>
            </a:r>
            <a:r>
              <a:rPr lang="ko-KR" altLang="en-US" dirty="0" smtClean="0"/>
              <a:t>은 태그는 일반적인 문서 및 어플리케이션 영역을 표시할 때 사용한다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④ &lt;aside&gt;</a:t>
            </a:r>
            <a:r>
              <a:rPr lang="ko-KR" altLang="en-US" dirty="0" smtClean="0"/>
              <a:t>는 문서의 주요 부분을 표시하고 남은 부분의 컨텐츠를 표시할 때 사용한다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⑤ &lt;footer&gt;</a:t>
            </a:r>
            <a:r>
              <a:rPr lang="ko-KR" altLang="en-US" dirty="0" smtClean="0"/>
              <a:t>는 문서 내 꼬리말 부분을 표시할 때 사용하며 문서 저자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저작권 정보 같은 것을 표시할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내용 개체 틀 5"/>
          <p:cNvSpPr>
            <a:spLocks noGrp="1"/>
          </p:cNvSpPr>
          <p:nvPr>
            <p:ph idx="1"/>
          </p:nvPr>
        </p:nvSpPr>
        <p:spPr>
          <a:xfrm>
            <a:off x="457200" y="1285290"/>
            <a:ext cx="8229600" cy="415518"/>
          </a:xfrm>
        </p:spPr>
        <p:txBody>
          <a:bodyPr/>
          <a:lstStyle/>
          <a:p>
            <a:r>
              <a:rPr lang="en-US" altLang="ko-KR" b="1" dirty="0" smtClean="0"/>
              <a:t>HTML5 </a:t>
            </a:r>
            <a:r>
              <a:rPr lang="ko-KR" altLang="en-US" b="1" dirty="0" smtClean="0"/>
              <a:t>호환성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84" y="1428736"/>
            <a:ext cx="3031824" cy="5119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5.2 </a:t>
            </a:r>
            <a:r>
              <a:rPr lang="en-US" altLang="ko-KR" sz="2400" dirty="0" smtClean="0"/>
              <a:t>HTML5 </a:t>
            </a:r>
            <a:r>
              <a:rPr lang="ko-KR" altLang="en-US" sz="2400" dirty="0" smtClean="0"/>
              <a:t>호환성 및 사용 가능한 형식</a:t>
            </a:r>
            <a:endParaRPr lang="ko-KR" altLang="en-US" sz="2400" dirty="0"/>
          </a:p>
        </p:txBody>
      </p:sp>
      <p:sp>
        <p:nvSpPr>
          <p:cNvPr id="9" name="내용 개체 틀 5"/>
          <p:cNvSpPr txBox="1">
            <a:spLocks/>
          </p:cNvSpPr>
          <p:nvPr/>
        </p:nvSpPr>
        <p:spPr>
          <a:xfrm>
            <a:off x="457200" y="1928802"/>
            <a:ext cx="8258204" cy="457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HTML5 </a:t>
            </a:r>
            <a:r>
              <a:rPr lang="ko-KR" altLang="en-US" dirty="0" smtClean="0"/>
              <a:t>언어는 </a:t>
            </a:r>
            <a:r>
              <a:rPr lang="en-US" altLang="ko-KR" dirty="0" smtClean="0"/>
              <a:t>HTML4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XHTML1 </a:t>
            </a:r>
            <a:r>
              <a:rPr lang="ko-KR" altLang="en-US" dirty="0" smtClean="0"/>
              <a:t>문법과 호환되지만</a:t>
            </a:r>
            <a:r>
              <a:rPr lang="en-US" altLang="ko-KR" dirty="0" smtClean="0"/>
              <a:t>, HTML4 </a:t>
            </a:r>
            <a:r>
              <a:rPr lang="ko-KR" altLang="en-US" dirty="0" smtClean="0"/>
              <a:t>내의 일부 </a:t>
            </a:r>
            <a:r>
              <a:rPr lang="en-US" altLang="ko-KR" dirty="0" smtClean="0"/>
              <a:t>SGML(Standard Generalized Markup Language) </a:t>
            </a:r>
            <a:r>
              <a:rPr lang="ko-KR" altLang="en-US" dirty="0" smtClean="0"/>
              <a:t>문법과는 호환되지 않는 특성을 가지고 있다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호환되지 않는 문법으로는 처리 명령어</a:t>
            </a:r>
            <a:r>
              <a:rPr lang="en-US" altLang="ko-KR" dirty="0" smtClean="0"/>
              <a:t>(Processing instructions)</a:t>
            </a:r>
            <a:r>
              <a:rPr lang="ko-KR" altLang="en-US" dirty="0" smtClean="0"/>
              <a:t>와 약식 마크업</a:t>
            </a:r>
            <a:r>
              <a:rPr lang="en-US" altLang="ko-KR" dirty="0" smtClean="0"/>
              <a:t>(Shorthand markup)</a:t>
            </a:r>
            <a:r>
              <a:rPr lang="ko-KR" altLang="en-US" dirty="0" smtClean="0"/>
              <a:t>이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내용 개체 틀 5"/>
          <p:cNvSpPr>
            <a:spLocks noGrp="1"/>
          </p:cNvSpPr>
          <p:nvPr>
            <p:ph idx="1"/>
          </p:nvPr>
        </p:nvSpPr>
        <p:spPr>
          <a:xfrm>
            <a:off x="457200" y="1285290"/>
            <a:ext cx="8229600" cy="415518"/>
          </a:xfrm>
        </p:spPr>
        <p:txBody>
          <a:bodyPr/>
          <a:lstStyle/>
          <a:p>
            <a:r>
              <a:rPr lang="en-US" altLang="ko-KR" b="1" dirty="0" smtClean="0"/>
              <a:t>HTML5 </a:t>
            </a:r>
            <a:r>
              <a:rPr lang="ko-KR" altLang="en-US" b="1" dirty="0" smtClean="0"/>
              <a:t>호환성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5050" y="4143380"/>
            <a:ext cx="45339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5.2 </a:t>
            </a:r>
            <a:r>
              <a:rPr lang="en-US" altLang="ko-KR" sz="2400" dirty="0" smtClean="0"/>
              <a:t>HTML5 </a:t>
            </a:r>
            <a:r>
              <a:rPr lang="ko-KR" altLang="en-US" sz="2400" dirty="0" smtClean="0"/>
              <a:t>호환성 및 사용 가능한 형식</a:t>
            </a:r>
            <a:endParaRPr lang="ko-KR" altLang="en-US" sz="2400" dirty="0"/>
          </a:p>
        </p:txBody>
      </p:sp>
      <p:sp>
        <p:nvSpPr>
          <p:cNvPr id="9" name="내용 개체 틀 5"/>
          <p:cNvSpPr txBox="1">
            <a:spLocks/>
          </p:cNvSpPr>
          <p:nvPr/>
        </p:nvSpPr>
        <p:spPr>
          <a:xfrm>
            <a:off x="457200" y="1928802"/>
            <a:ext cx="8258204" cy="457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XML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1996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W3C</a:t>
            </a:r>
            <a:r>
              <a:rPr lang="ko-KR" altLang="en-US" dirty="0" smtClean="0"/>
              <a:t>에서 제안한 것으로서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웹상에서</a:t>
            </a:r>
            <a:r>
              <a:rPr lang="ko-KR" altLang="en-US" dirty="0" smtClean="0"/>
              <a:t> 구조화된 문서를 전송 가능하도록 설계된 표준화된 텍스트 형식이다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인터넷에서 기존에 사용하던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의 한계를 극복하고 </a:t>
            </a:r>
            <a:r>
              <a:rPr lang="en-US" altLang="ko-KR" dirty="0" smtClean="0"/>
              <a:t>SGML</a:t>
            </a:r>
            <a:r>
              <a:rPr lang="ko-KR" altLang="en-US" dirty="0" smtClean="0"/>
              <a:t>의 복잡함을 해결하는 방안으로 제안되었다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XML</a:t>
            </a:r>
            <a:r>
              <a:rPr lang="ko-KR" altLang="en-US" dirty="0" smtClean="0"/>
              <a:t>은 현재 </a:t>
            </a:r>
            <a:r>
              <a:rPr lang="en-US" altLang="ko-KR" dirty="0" smtClean="0"/>
              <a:t>W3C</a:t>
            </a:r>
            <a:r>
              <a:rPr lang="ko-KR" altLang="en-US" dirty="0" smtClean="0"/>
              <a:t>로부터 웹을 좀 더 다양한 목적으로 이용할 수 있도록 하기 위한 도구로서 공식 추천되고 있다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HTML5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을 모두 사용해서 작성될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내용 개체 틀 5"/>
          <p:cNvSpPr>
            <a:spLocks noGrp="1"/>
          </p:cNvSpPr>
          <p:nvPr>
            <p:ph idx="1"/>
          </p:nvPr>
        </p:nvSpPr>
        <p:spPr>
          <a:xfrm>
            <a:off x="457200" y="1285290"/>
            <a:ext cx="8229600" cy="415518"/>
          </a:xfrm>
        </p:spPr>
        <p:txBody>
          <a:bodyPr/>
          <a:lstStyle/>
          <a:p>
            <a:r>
              <a:rPr lang="en-US" altLang="ko-KR" b="1" dirty="0" smtClean="0"/>
              <a:t>XML </a:t>
            </a:r>
            <a:r>
              <a:rPr lang="ko-KR" altLang="en-US" b="1" dirty="0" smtClean="0"/>
              <a:t>형식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5.2 </a:t>
            </a:r>
            <a:r>
              <a:rPr lang="en-US" altLang="ko-KR" sz="2400" dirty="0" smtClean="0"/>
              <a:t>HTML5 </a:t>
            </a:r>
            <a:r>
              <a:rPr lang="ko-KR" altLang="en-US" sz="2400" dirty="0" smtClean="0"/>
              <a:t>호환성 및 사용 가능한 형식</a:t>
            </a:r>
            <a:endParaRPr lang="ko-KR" altLang="en-US" sz="2400" dirty="0"/>
          </a:p>
        </p:txBody>
      </p:sp>
      <p:sp>
        <p:nvSpPr>
          <p:cNvPr id="9" name="내용 개체 틀 5"/>
          <p:cNvSpPr txBox="1">
            <a:spLocks/>
          </p:cNvSpPr>
          <p:nvPr/>
        </p:nvSpPr>
        <p:spPr>
          <a:xfrm>
            <a:off x="457200" y="1928802"/>
            <a:ext cx="8543956" cy="45720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문자 </a:t>
            </a:r>
            <a:r>
              <a:rPr lang="ko-KR" altLang="en-US" dirty="0" err="1" smtClean="0"/>
              <a:t>인코딩은</a:t>
            </a:r>
            <a:r>
              <a:rPr lang="ko-KR" altLang="en-US" dirty="0" smtClean="0"/>
              <a:t> 문자들의 집합을 부호화하는 방법이다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웹 페이지를 구성하는 언어가 국가별로 다르기 때문에 각 국가의 언어별로 맞는 문자 </a:t>
            </a:r>
            <a:r>
              <a:rPr lang="ko-KR" altLang="en-US" dirty="0" err="1" smtClean="0"/>
              <a:t>인코딩</a:t>
            </a:r>
            <a:r>
              <a:rPr lang="ko-KR" altLang="en-US" dirty="0" smtClean="0"/>
              <a:t> 방식을 지정해야만 화면이 깨짐을 방지할 수 있다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HTML5 </a:t>
            </a:r>
            <a:r>
              <a:rPr lang="ko-KR" altLang="en-US" dirty="0" smtClean="0"/>
              <a:t>웹 페이지를 제작하기 위해서는 문자 </a:t>
            </a:r>
            <a:r>
              <a:rPr lang="ko-KR" altLang="en-US" dirty="0" err="1" smtClean="0"/>
              <a:t>인코딩에</a:t>
            </a:r>
            <a:r>
              <a:rPr lang="ko-KR" altLang="en-US" dirty="0" smtClean="0"/>
              <a:t> 관련해서 다음의 세 가지 중 하나가 설정되어야 한다</a:t>
            </a:r>
            <a:r>
              <a:rPr lang="en-US" altLang="ko-KR" dirty="0" smtClean="0"/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전송 단계 </a:t>
            </a:r>
            <a:r>
              <a:rPr lang="en-US" altLang="ko-KR" dirty="0" smtClean="0"/>
              <a:t>: HTTP </a:t>
            </a:r>
            <a:r>
              <a:rPr lang="ko-KR" altLang="en-US" dirty="0" smtClean="0"/>
              <a:t>헤더에 </a:t>
            </a:r>
            <a:r>
              <a:rPr lang="en-US" altLang="ko-KR" dirty="0" smtClean="0"/>
              <a:t>'Content-Type' </a:t>
            </a:r>
            <a:r>
              <a:rPr lang="ko-KR" altLang="en-US" dirty="0" smtClean="0"/>
              <a:t>표시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문서 앞부분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특수 유니코드 </a:t>
            </a:r>
            <a:r>
              <a:rPr lang="en-US" altLang="ko-KR" dirty="0" smtClean="0"/>
              <a:t>BOM(Byte Order Mark) </a:t>
            </a:r>
            <a:r>
              <a:rPr lang="ko-KR" altLang="en-US" dirty="0" smtClean="0"/>
              <a:t>문자 표시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인코딩</a:t>
            </a:r>
            <a:r>
              <a:rPr lang="ko-KR" altLang="en-US" dirty="0" smtClean="0"/>
              <a:t> 방법에 대한 정보를 제공</a:t>
            </a:r>
            <a:r>
              <a:rPr lang="en-US" altLang="ko-KR" dirty="0" smtClean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파일 초기</a:t>
            </a:r>
            <a:r>
              <a:rPr lang="en-US" altLang="ko-KR" dirty="0" smtClean="0"/>
              <a:t>(512 </a:t>
            </a:r>
            <a:r>
              <a:rPr lang="ko-KR" altLang="en-US" dirty="0" smtClean="0"/>
              <a:t>바이트 크기 내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메타</a:t>
            </a:r>
            <a:r>
              <a:rPr lang="en-US" altLang="ko-KR" dirty="0" smtClean="0"/>
              <a:t>(Meta) </a:t>
            </a:r>
            <a:r>
              <a:rPr lang="ko-KR" altLang="en-US" dirty="0" smtClean="0"/>
              <a:t>요소 내 </a:t>
            </a:r>
            <a:r>
              <a:rPr lang="en-US" altLang="ko-KR" dirty="0" smtClean="0"/>
              <a:t>'</a:t>
            </a:r>
            <a:r>
              <a:rPr lang="en-US" altLang="ko-KR" dirty="0" err="1" smtClean="0"/>
              <a:t>charset</a:t>
            </a:r>
            <a:r>
              <a:rPr lang="en-US" altLang="ko-KR" dirty="0" smtClean="0"/>
              <a:t>' </a:t>
            </a:r>
            <a:r>
              <a:rPr lang="ko-KR" altLang="en-US" dirty="0" smtClean="0"/>
              <a:t>속성에 표시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문서에 사용된 문자 </a:t>
            </a:r>
            <a:r>
              <a:rPr lang="ko-KR" altLang="en-US" dirty="0" err="1" smtClean="0"/>
              <a:t>인코딩의</a:t>
            </a:r>
            <a:r>
              <a:rPr lang="ko-KR" altLang="en-US" dirty="0" smtClean="0"/>
              <a:t> 인식은 다음의 우선순위에 따라서 결정된다</a:t>
            </a:r>
            <a:r>
              <a:rPr lang="en-US" altLang="ko-KR" dirty="0" smtClean="0"/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순위 </a:t>
            </a:r>
            <a:r>
              <a:rPr lang="en-US" altLang="ko-KR" dirty="0" smtClean="0"/>
              <a:t>1) HTTP </a:t>
            </a:r>
            <a:r>
              <a:rPr lang="ko-KR" altLang="en-US" dirty="0" smtClean="0"/>
              <a:t>헤더에서 선언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순위 </a:t>
            </a:r>
            <a:r>
              <a:rPr lang="en-US" altLang="ko-KR" dirty="0" smtClean="0"/>
              <a:t>2) </a:t>
            </a:r>
            <a:r>
              <a:rPr lang="ko-KR" altLang="en-US" dirty="0" smtClean="0"/>
              <a:t>유니코드 </a:t>
            </a:r>
            <a:r>
              <a:rPr lang="en-US" altLang="ko-KR" dirty="0" smtClean="0"/>
              <a:t>BOM</a:t>
            </a:r>
            <a:r>
              <a:rPr lang="ko-KR" altLang="en-US" dirty="0" smtClean="0"/>
              <a:t>에서 선언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순위 </a:t>
            </a:r>
            <a:r>
              <a:rPr lang="en-US" altLang="ko-KR" dirty="0" smtClean="0"/>
              <a:t>3) </a:t>
            </a:r>
            <a:r>
              <a:rPr lang="ko-KR" altLang="en-US" dirty="0" smtClean="0"/>
              <a:t>메타</a:t>
            </a:r>
            <a:r>
              <a:rPr lang="en-US" altLang="ko-KR" dirty="0" smtClean="0"/>
              <a:t>(Meta) </a:t>
            </a:r>
            <a:r>
              <a:rPr lang="ko-KR" altLang="en-US" dirty="0" smtClean="0"/>
              <a:t>태그 사용</a:t>
            </a:r>
            <a:endParaRPr lang="ko-KR" altLang="en-US" dirty="0"/>
          </a:p>
        </p:txBody>
      </p:sp>
      <p:sp>
        <p:nvSpPr>
          <p:cNvPr id="4" name="내용 개체 틀 5"/>
          <p:cNvSpPr>
            <a:spLocks noGrp="1"/>
          </p:cNvSpPr>
          <p:nvPr>
            <p:ph idx="1"/>
          </p:nvPr>
        </p:nvSpPr>
        <p:spPr>
          <a:xfrm>
            <a:off x="457200" y="1285290"/>
            <a:ext cx="8229600" cy="415518"/>
          </a:xfrm>
        </p:spPr>
        <p:txBody>
          <a:bodyPr/>
          <a:lstStyle/>
          <a:p>
            <a:r>
              <a:rPr lang="ko-KR" altLang="en-US" b="1" dirty="0" smtClean="0"/>
              <a:t>문자 </a:t>
            </a:r>
            <a:r>
              <a:rPr lang="ko-KR" altLang="en-US" b="1" dirty="0" err="1" smtClean="0"/>
              <a:t>인코딩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5.3 </a:t>
            </a:r>
            <a:r>
              <a:rPr lang="en-US" altLang="ko-KR" sz="2400" dirty="0" smtClean="0"/>
              <a:t>HTML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XHTML</a:t>
            </a:r>
            <a:r>
              <a:rPr lang="ko-KR" altLang="en-US" sz="2400" dirty="0" smtClean="0"/>
              <a:t>의 차이</a:t>
            </a:r>
            <a:endParaRPr lang="ko-KR" altLang="en-US" sz="2400" dirty="0"/>
          </a:p>
        </p:txBody>
      </p:sp>
      <p:sp>
        <p:nvSpPr>
          <p:cNvPr id="9" name="내용 개체 틀 5"/>
          <p:cNvSpPr txBox="1">
            <a:spLocks/>
          </p:cNvSpPr>
          <p:nvPr/>
        </p:nvSpPr>
        <p:spPr>
          <a:xfrm>
            <a:off x="457200" y="1428736"/>
            <a:ext cx="8229600" cy="501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HTML5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XHTML</a:t>
            </a:r>
            <a:r>
              <a:rPr lang="ko-KR" altLang="en-US" dirty="0" smtClean="0"/>
              <a:t>에서 발전된 버전이다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HTML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XHTML </a:t>
            </a:r>
            <a:r>
              <a:rPr lang="ko-KR" altLang="en-US" dirty="0" smtClean="0"/>
              <a:t>이 두 개는 모두 의미론적으로 보았을 때 동일한 요소와 속성을 가지기 때문에 차이가 없지만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문법의 적용을 보았을 때에는 </a:t>
            </a:r>
            <a:r>
              <a:rPr lang="en-US" altLang="ko-KR" dirty="0" smtClean="0"/>
              <a:t>XHTML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보다 엄격한 특성을 가지고 있다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err="1" smtClean="0"/>
              <a:t>위키피디아</a:t>
            </a:r>
            <a:r>
              <a:rPr lang="en-US" altLang="ko-KR" dirty="0" smtClean="0"/>
              <a:t>(http://www.wikipedia.org)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을 다음과 같이 정의하고 있다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“HTML(</a:t>
            </a:r>
            <a:r>
              <a:rPr lang="en-US" altLang="ko-KR" dirty="0" err="1" smtClean="0"/>
              <a:t>HyperText</a:t>
            </a:r>
            <a:r>
              <a:rPr lang="en-US" altLang="ko-KR" dirty="0" smtClean="0"/>
              <a:t> Markup Language)</a:t>
            </a:r>
            <a:r>
              <a:rPr lang="ko-KR" altLang="en-US" dirty="0" smtClean="0"/>
              <a:t>은 웹 페이지를 위한 마크</a:t>
            </a:r>
            <a:r>
              <a:rPr lang="en-US" altLang="ko-KR" dirty="0" smtClean="0"/>
              <a:t>-</a:t>
            </a:r>
            <a:r>
              <a:rPr lang="ko-KR" altLang="en-US" dirty="0" smtClean="0"/>
              <a:t>업</a:t>
            </a:r>
            <a:r>
              <a:rPr lang="en-US" altLang="ko-KR" dirty="0" smtClean="0"/>
              <a:t>(Mark-up) </a:t>
            </a:r>
            <a:r>
              <a:rPr lang="ko-KR" altLang="en-US" dirty="0" smtClean="0"/>
              <a:t>언어로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페이지 구성의 중요 빌딩 블록을 구성하는데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태그로 구성된 </a:t>
            </a:r>
            <a:r>
              <a:rPr lang="en-US" altLang="ko-KR" dirty="0" smtClean="0"/>
              <a:t>HTML </a:t>
            </a:r>
            <a:r>
              <a:rPr lang="ko-KR" altLang="en-US" dirty="0" err="1" smtClean="0"/>
              <a:t>엘리먼트들을</a:t>
            </a:r>
            <a:r>
              <a:rPr lang="ko-KR" altLang="en-US" dirty="0" smtClean="0"/>
              <a:t> 사용하여 만든다</a:t>
            </a:r>
            <a:r>
              <a:rPr lang="en-US" altLang="ko-KR" dirty="0" smtClean="0"/>
              <a:t>.”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5.3 </a:t>
            </a:r>
            <a:r>
              <a:rPr lang="en-US" altLang="ko-KR" sz="2400" dirty="0" smtClean="0"/>
              <a:t>HTML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XHTML</a:t>
            </a:r>
            <a:r>
              <a:rPr lang="ko-KR" altLang="en-US" sz="2400" dirty="0" smtClean="0"/>
              <a:t>의 차이</a:t>
            </a:r>
            <a:endParaRPr lang="ko-KR" altLang="en-US" sz="2400" dirty="0"/>
          </a:p>
        </p:txBody>
      </p:sp>
      <p:sp>
        <p:nvSpPr>
          <p:cNvPr id="9" name="내용 개체 틀 5"/>
          <p:cNvSpPr txBox="1">
            <a:spLocks/>
          </p:cNvSpPr>
          <p:nvPr/>
        </p:nvSpPr>
        <p:spPr>
          <a:xfrm>
            <a:off x="457200" y="1428736"/>
            <a:ext cx="8229600" cy="501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XHTML(</a:t>
            </a:r>
            <a:r>
              <a:rPr lang="en-US" altLang="ko-KR" dirty="0" err="1" smtClean="0"/>
              <a:t>eXtensible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HyperText</a:t>
            </a:r>
            <a:r>
              <a:rPr lang="en-US" altLang="ko-KR" dirty="0" smtClean="0"/>
              <a:t> Markup Language)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은 현재 가장 널리 사용되는 웹 문서 규격이다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XHTML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의 확장된 버전 또는 동등한 역할을 수행하는 또 하나의 버전이다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HTML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바탕으로 새롭게 구성</a:t>
            </a:r>
            <a:r>
              <a:rPr lang="en-US" altLang="ko-KR" dirty="0" smtClean="0"/>
              <a:t>(Reformulation)</a:t>
            </a:r>
            <a:r>
              <a:rPr lang="ko-KR" altLang="en-US" dirty="0" smtClean="0"/>
              <a:t>한 </a:t>
            </a:r>
            <a:r>
              <a:rPr lang="en-US" altLang="ko-KR" dirty="0" smtClean="0"/>
              <a:t>XHTML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CSS</a:t>
            </a:r>
            <a:r>
              <a:rPr lang="ko-KR" altLang="en-US" dirty="0" smtClean="0"/>
              <a:t>와 함께 최근에 많은 관심을 받고 있는 </a:t>
            </a:r>
            <a:r>
              <a:rPr lang="en-US" altLang="ko-KR" dirty="0" smtClean="0"/>
              <a:t>'</a:t>
            </a:r>
            <a:r>
              <a:rPr lang="ko-KR" altLang="en-US" dirty="0" smtClean="0"/>
              <a:t>웹 표준</a:t>
            </a:r>
            <a:r>
              <a:rPr lang="en-US" altLang="ko-KR" dirty="0" smtClean="0"/>
              <a:t>'</a:t>
            </a:r>
            <a:r>
              <a:rPr lang="ko-KR" altLang="en-US" dirty="0" smtClean="0"/>
              <a:t>의 중요한 요소이다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XHTML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을 기반으로 만들어졌지만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기존에 사용되던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규격이 가진 문제점을 극복하고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보다 다양한 분야에 응용될 수 있도록 해주는 다양한 확장된 기능을 포함하고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5.3 </a:t>
            </a:r>
            <a:r>
              <a:rPr lang="en-US" altLang="ko-KR" sz="2400" dirty="0" smtClean="0"/>
              <a:t>HTML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XHTML</a:t>
            </a:r>
            <a:r>
              <a:rPr lang="ko-KR" altLang="en-US" sz="2400" dirty="0" smtClean="0"/>
              <a:t>의 차이</a:t>
            </a:r>
            <a:endParaRPr lang="ko-KR" altLang="en-US" sz="2400" dirty="0"/>
          </a:p>
        </p:txBody>
      </p:sp>
      <p:sp>
        <p:nvSpPr>
          <p:cNvPr id="9" name="내용 개체 틀 5"/>
          <p:cNvSpPr txBox="1">
            <a:spLocks/>
          </p:cNvSpPr>
          <p:nvPr/>
        </p:nvSpPr>
        <p:spPr>
          <a:xfrm>
            <a:off x="457200" y="1428736"/>
            <a:ext cx="8229600" cy="501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XHTML 1.0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2000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26</a:t>
            </a:r>
            <a:r>
              <a:rPr lang="ko-KR" altLang="en-US" dirty="0" smtClean="0"/>
              <a:t>일에 </a:t>
            </a:r>
            <a:r>
              <a:rPr lang="en-US" altLang="ko-KR" dirty="0" smtClean="0"/>
              <a:t>W3C(World Wide Web Consortium)</a:t>
            </a:r>
            <a:r>
              <a:rPr lang="ko-KR" altLang="en-US" dirty="0" smtClean="0"/>
              <a:t>의 표준안이 되었고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이후 버전인 </a:t>
            </a:r>
            <a:r>
              <a:rPr lang="en-US" altLang="ko-KR" dirty="0" smtClean="0"/>
              <a:t>XHTML 1.1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2001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5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31</a:t>
            </a:r>
            <a:r>
              <a:rPr lang="ko-KR" altLang="en-US" dirty="0" smtClean="0"/>
              <a:t>일에 제출되었다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HTML5</a:t>
            </a:r>
            <a:r>
              <a:rPr lang="ko-KR" altLang="en-US" dirty="0" smtClean="0"/>
              <a:t>의 일부가 된 </a:t>
            </a:r>
            <a:r>
              <a:rPr lang="en-US" altLang="ko-KR" dirty="0" smtClean="0"/>
              <a:t>XHTML5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2009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9</a:t>
            </a:r>
            <a:r>
              <a:rPr lang="ko-KR" altLang="en-US" dirty="0" smtClean="0"/>
              <a:t>월부터 개발이 진행되었었다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웹 페이지가 </a:t>
            </a:r>
            <a:r>
              <a:rPr lang="en-US" altLang="ko-KR" dirty="0" smtClean="0"/>
              <a:t>XHTML</a:t>
            </a:r>
            <a:r>
              <a:rPr lang="ko-KR" altLang="en-US" dirty="0" smtClean="0"/>
              <a:t>로 만들어짐은 맨 처음 라인의 </a:t>
            </a:r>
            <a:r>
              <a:rPr lang="en-US" altLang="ko-KR" dirty="0" smtClean="0"/>
              <a:t>'DOCTYPE'</a:t>
            </a:r>
            <a:r>
              <a:rPr lang="ko-KR" altLang="en-US" dirty="0" smtClean="0"/>
              <a:t>을 통해서 구분할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 r="15972"/>
          <a:stretch>
            <a:fillRect/>
          </a:stretch>
        </p:blipFill>
        <p:spPr bwMode="auto">
          <a:xfrm>
            <a:off x="1285852" y="3857628"/>
            <a:ext cx="6881832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5.3 </a:t>
            </a:r>
            <a:r>
              <a:rPr lang="en-US" altLang="ko-KR" sz="2400" dirty="0" smtClean="0"/>
              <a:t>HTML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XHTML</a:t>
            </a:r>
            <a:r>
              <a:rPr lang="ko-KR" altLang="en-US" sz="2400" dirty="0" smtClean="0"/>
              <a:t>의 차이</a:t>
            </a:r>
            <a:endParaRPr lang="ko-KR" altLang="en-US" sz="2400" dirty="0"/>
          </a:p>
        </p:txBody>
      </p:sp>
      <p:sp>
        <p:nvSpPr>
          <p:cNvPr id="9" name="내용 개체 틀 5"/>
          <p:cNvSpPr txBox="1">
            <a:spLocks/>
          </p:cNvSpPr>
          <p:nvPr/>
        </p:nvSpPr>
        <p:spPr>
          <a:xfrm>
            <a:off x="457200" y="1428736"/>
            <a:ext cx="8229600" cy="501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HTML5 </a:t>
            </a:r>
            <a:r>
              <a:rPr lang="ko-KR" altLang="en-US" dirty="0" smtClean="0"/>
              <a:t>이전에 사용된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SGML(Standard Generalized Markup Language)</a:t>
            </a:r>
            <a:r>
              <a:rPr lang="ko-KR" altLang="en-US" dirty="0" smtClean="0"/>
              <a:t>의 어플리케이션 형태를 가지지만</a:t>
            </a:r>
            <a:r>
              <a:rPr lang="en-US" altLang="ko-KR" dirty="0" smtClean="0"/>
              <a:t>, XHTML</a:t>
            </a:r>
            <a:r>
              <a:rPr lang="ko-KR" altLang="en-US" dirty="0" smtClean="0"/>
              <a:t>은 보다 제한적인 </a:t>
            </a:r>
            <a:r>
              <a:rPr lang="en-US" altLang="ko-KR" dirty="0" smtClean="0"/>
              <a:t>SGML</a:t>
            </a:r>
            <a:r>
              <a:rPr lang="ko-KR" altLang="en-US" dirty="0" smtClean="0"/>
              <a:t>의 서브셋인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어플리케이션 형태를 가진다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XHTML</a:t>
            </a:r>
            <a:r>
              <a:rPr lang="ko-KR" altLang="en-US" dirty="0" smtClean="0"/>
              <a:t>은 파싱하기 까다로운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과 달리 표준 </a:t>
            </a:r>
            <a:r>
              <a:rPr lang="en-US" altLang="ko-KR" dirty="0" smtClean="0"/>
              <a:t>XML </a:t>
            </a:r>
            <a:r>
              <a:rPr lang="ko-KR" altLang="en-US" dirty="0" err="1" smtClean="0"/>
              <a:t>파서를</a:t>
            </a:r>
            <a:r>
              <a:rPr lang="ko-KR" altLang="en-US" dirty="0" smtClean="0"/>
              <a:t> 사용하여 </a:t>
            </a:r>
            <a:r>
              <a:rPr lang="ko-KR" altLang="en-US" dirty="0" err="1" smtClean="0"/>
              <a:t>파싱한다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XHTML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문법을 따르므로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과 문법 규칙이 약간 다르며</a:t>
            </a:r>
            <a:r>
              <a:rPr lang="en-US" altLang="ko-KR" dirty="0" smtClean="0"/>
              <a:t>, XHTML</a:t>
            </a:r>
            <a:r>
              <a:rPr lang="ko-KR" altLang="en-US" dirty="0" smtClean="0"/>
              <a:t>을 사용하면 가능하지만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로는 불가능한 일이 존재한다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또한</a:t>
            </a:r>
            <a:r>
              <a:rPr lang="en-US" altLang="ko-KR" dirty="0" smtClean="0"/>
              <a:t>, CSS</a:t>
            </a:r>
            <a:r>
              <a:rPr lang="ko-KR" altLang="en-US" dirty="0" smtClean="0"/>
              <a:t>와 클라이언트 쪽의 스크립트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자바 스크립트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다루는 방식에 차이가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5.3 </a:t>
            </a:r>
            <a:r>
              <a:rPr lang="en-US" altLang="ko-KR" sz="2400" dirty="0" smtClean="0"/>
              <a:t>HTML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XHTML</a:t>
            </a:r>
            <a:r>
              <a:rPr lang="ko-KR" altLang="en-US" sz="2400" dirty="0" smtClean="0"/>
              <a:t>의 차이</a:t>
            </a:r>
            <a:endParaRPr lang="ko-KR" altLang="en-US" sz="2400" dirty="0"/>
          </a:p>
        </p:txBody>
      </p:sp>
      <p:sp>
        <p:nvSpPr>
          <p:cNvPr id="9" name="내용 개체 틀 5"/>
          <p:cNvSpPr txBox="1">
            <a:spLocks/>
          </p:cNvSpPr>
          <p:nvPr/>
        </p:nvSpPr>
        <p:spPr>
          <a:xfrm>
            <a:off x="457200" y="1428736"/>
            <a:ext cx="8229600" cy="501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XHTML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CDATA </a:t>
            </a:r>
            <a:r>
              <a:rPr lang="ko-KR" altLang="en-US" dirty="0" smtClean="0"/>
              <a:t>섹션</a:t>
            </a:r>
            <a:r>
              <a:rPr lang="en-US" altLang="ko-KR" dirty="0" smtClean="0"/>
              <a:t>(&lt;![CDATA[ … ]]&gt;)</a:t>
            </a:r>
            <a:r>
              <a:rPr lang="ko-KR" altLang="en-US" dirty="0" smtClean="0"/>
              <a:t>을 사용할 수 있다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이 섹션 안의 문자들은 태그로 처리되지 않기 때문에 별도로 이스케이프</a:t>
            </a:r>
            <a:r>
              <a:rPr lang="en-US" altLang="ko-KR" dirty="0" smtClean="0"/>
              <a:t>(escape)</a:t>
            </a:r>
            <a:r>
              <a:rPr lang="ko-KR" altLang="en-US" dirty="0" smtClean="0"/>
              <a:t>해 줄 필요가 없다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HTML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'script'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'style' </a:t>
            </a:r>
            <a:r>
              <a:rPr lang="ko-KR" altLang="en-US" dirty="0" err="1" smtClean="0"/>
              <a:t>엘리먼트들은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'CDATA' </a:t>
            </a:r>
            <a:r>
              <a:rPr lang="ko-KR" altLang="en-US" dirty="0" err="1" smtClean="0"/>
              <a:t>엘리먼트로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파싱된다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XML </a:t>
            </a:r>
            <a:r>
              <a:rPr lang="ko-KR" altLang="en-US" dirty="0" smtClean="0"/>
              <a:t>문서에 스타일 시트를 연결시킬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6725" y="4357694"/>
            <a:ext cx="8208963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1. HTML5</a:t>
            </a:r>
            <a:r>
              <a:rPr lang="ko-KR" altLang="en-US" sz="2400" dirty="0" smtClean="0"/>
              <a:t>란</a:t>
            </a:r>
            <a:r>
              <a:rPr lang="en-US" altLang="ko-KR" sz="2400" dirty="0" smtClean="0"/>
              <a:t>?</a:t>
            </a:r>
            <a:endParaRPr lang="ko-KR" altLang="en-US" sz="24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57200" y="1928802"/>
            <a:ext cx="8229600" cy="4513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HTML5</a:t>
            </a:r>
            <a:r>
              <a:rPr lang="ko-KR" altLang="en-US" dirty="0" smtClean="0"/>
              <a:t>에서는 사용자의 입력 정보를 받기 위한 보다 손쉬운 웹 폼 기능을 지원한다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웹 폼 기능은 기존 </a:t>
            </a:r>
            <a:r>
              <a:rPr lang="en-US" altLang="ko-KR" dirty="0" smtClean="0"/>
              <a:t>HTML4</a:t>
            </a:r>
            <a:r>
              <a:rPr lang="ko-KR" altLang="en-US" dirty="0" smtClean="0"/>
              <a:t>에 이미 존재했던 </a:t>
            </a:r>
            <a:r>
              <a:rPr lang="en-US" altLang="ko-KR" dirty="0" smtClean="0"/>
              <a:t>&lt;input&gt; </a:t>
            </a:r>
            <a:r>
              <a:rPr lang="ko-KR" altLang="en-US" dirty="0" smtClean="0"/>
              <a:t>태그를 통해 구현할 수 있는데</a:t>
            </a:r>
            <a:r>
              <a:rPr lang="en-US" altLang="ko-KR" dirty="0" smtClean="0"/>
              <a:t>, HTML5</a:t>
            </a:r>
            <a:r>
              <a:rPr lang="ko-KR" altLang="en-US" dirty="0" smtClean="0"/>
              <a:t>에서는 여기에 각종 타입 속성들을 새로 추가하여 </a:t>
            </a:r>
            <a:r>
              <a:rPr lang="en-US" altLang="ko-KR" dirty="0" smtClean="0"/>
              <a:t>range, number, date, search, </a:t>
            </a:r>
            <a:r>
              <a:rPr lang="en-US" altLang="ko-KR" dirty="0" err="1" smtClean="0"/>
              <a:t>tel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, color </a:t>
            </a:r>
            <a:r>
              <a:rPr lang="ko-KR" altLang="en-US" dirty="0" smtClean="0"/>
              <a:t>등의 기능을 지원한다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현재 </a:t>
            </a:r>
            <a:r>
              <a:rPr lang="en-US" altLang="ko-KR" dirty="0" smtClean="0"/>
              <a:t>&lt;input&gt; </a:t>
            </a:r>
            <a:r>
              <a:rPr lang="ko-KR" altLang="en-US" dirty="0" smtClean="0"/>
              <a:t>태그의 속성으로 총 </a:t>
            </a:r>
            <a:r>
              <a:rPr lang="en-US" altLang="ko-KR" dirty="0" smtClean="0"/>
              <a:t>12</a:t>
            </a:r>
            <a:r>
              <a:rPr lang="ko-KR" altLang="en-US" dirty="0" smtClean="0"/>
              <a:t>가지 형태의 각종 타입이 제공되고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개발자는 해당 기능을 속성으로 정의하기만 하면 브라우저는 기능별 데이터 타입의 유효성까지 검증 해준다</a:t>
            </a:r>
            <a:r>
              <a:rPr lang="en-US" altLang="ko-KR" dirty="0" smtClean="0"/>
              <a:t>. </a:t>
            </a:r>
          </a:p>
        </p:txBody>
      </p:sp>
      <p:sp>
        <p:nvSpPr>
          <p:cNvPr id="4" name="내용 개체 틀 5"/>
          <p:cNvSpPr>
            <a:spLocks noGrp="1"/>
          </p:cNvSpPr>
          <p:nvPr>
            <p:ph idx="1"/>
          </p:nvPr>
        </p:nvSpPr>
        <p:spPr>
          <a:xfrm>
            <a:off x="457200" y="1285290"/>
            <a:ext cx="8229600" cy="415518"/>
          </a:xfrm>
        </p:spPr>
        <p:txBody>
          <a:bodyPr/>
          <a:lstStyle/>
          <a:p>
            <a:r>
              <a:rPr lang="ko-KR" altLang="en-US" b="1" dirty="0" smtClean="0"/>
              <a:t>웹 폼 기능 지원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5.3 </a:t>
            </a:r>
            <a:r>
              <a:rPr lang="en-US" altLang="ko-KR" sz="2400" dirty="0" smtClean="0"/>
              <a:t>HTML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XHTML</a:t>
            </a:r>
            <a:r>
              <a:rPr lang="ko-KR" altLang="en-US" sz="2400" dirty="0" smtClean="0"/>
              <a:t>의 차이</a:t>
            </a:r>
            <a:endParaRPr lang="ko-KR" altLang="en-US" sz="2400" dirty="0"/>
          </a:p>
        </p:txBody>
      </p:sp>
      <p:sp>
        <p:nvSpPr>
          <p:cNvPr id="9" name="내용 개체 틀 5"/>
          <p:cNvSpPr txBox="1">
            <a:spLocks/>
          </p:cNvSpPr>
          <p:nvPr/>
        </p:nvSpPr>
        <p:spPr>
          <a:xfrm>
            <a:off x="457200" y="1428736"/>
            <a:ext cx="8229600" cy="501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XML </a:t>
            </a:r>
            <a:r>
              <a:rPr lang="ko-KR" altLang="en-US" dirty="0" smtClean="0"/>
              <a:t>이름 영역</a:t>
            </a:r>
            <a:r>
              <a:rPr lang="en-US" altLang="ko-KR" dirty="0" smtClean="0"/>
              <a:t>(Namespace)</a:t>
            </a:r>
            <a:r>
              <a:rPr lang="ko-KR" altLang="en-US" dirty="0" smtClean="0"/>
              <a:t>에 있는 요소</a:t>
            </a:r>
            <a:r>
              <a:rPr lang="en-US" altLang="ko-KR" dirty="0" smtClean="0"/>
              <a:t>(Element)</a:t>
            </a:r>
            <a:r>
              <a:rPr lang="ko-KR" altLang="en-US" dirty="0" smtClean="0"/>
              <a:t>들을 포함시킬 수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캐릭터 </a:t>
            </a:r>
            <a:r>
              <a:rPr lang="ko-KR" altLang="en-US" dirty="0" err="1" smtClean="0"/>
              <a:t>엔티티</a:t>
            </a:r>
            <a:r>
              <a:rPr lang="en-US" altLang="ko-KR" dirty="0" smtClean="0"/>
              <a:t>(Character entity)</a:t>
            </a:r>
            <a:r>
              <a:rPr lang="ko-KR" altLang="en-US" dirty="0" smtClean="0"/>
              <a:t>를 사용할 수 있다는 점이다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HTML/XHTML</a:t>
            </a:r>
            <a:r>
              <a:rPr lang="ko-KR" altLang="en-US" dirty="0" smtClean="0"/>
              <a:t>는 종료 태그의 비허용</a:t>
            </a:r>
            <a:r>
              <a:rPr lang="en-US" altLang="ko-KR" dirty="0" smtClean="0"/>
              <a:t>/</a:t>
            </a:r>
            <a:r>
              <a:rPr lang="ko-KR" altLang="en-US" dirty="0" smtClean="0"/>
              <a:t>허용으로 구분되며</a:t>
            </a:r>
            <a:r>
              <a:rPr lang="en-US" altLang="ko-KR" dirty="0" smtClean="0"/>
              <a:t>, HTML</a:t>
            </a:r>
            <a:r>
              <a:rPr lang="ko-KR" altLang="en-US" dirty="0" smtClean="0"/>
              <a:t>은 태그의 중첩이 잘못된 것을 허용하였으나 </a:t>
            </a:r>
            <a:r>
              <a:rPr lang="en-US" altLang="ko-KR" dirty="0" smtClean="0"/>
              <a:t>XHTML</a:t>
            </a:r>
            <a:r>
              <a:rPr lang="ko-KR" altLang="en-US" dirty="0" smtClean="0"/>
              <a:t>은 잘못된 중첩을 허용하지 않는다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HTML</a:t>
            </a:r>
            <a:r>
              <a:rPr lang="ko-KR" altLang="en-US" dirty="0" smtClean="0"/>
              <a:t>의 경우 </a:t>
            </a:r>
            <a:r>
              <a:rPr lang="en-US" altLang="ko-KR" dirty="0" smtClean="0"/>
              <a:t>&lt;p&gt;, &lt;td&gt; </a:t>
            </a:r>
            <a:r>
              <a:rPr lang="ko-KR" altLang="en-US" dirty="0" smtClean="0"/>
              <a:t>등의 태그에서 종료 태그를 생략하는 것을 허용하였지만 </a:t>
            </a:r>
            <a:r>
              <a:rPr lang="en-US" altLang="ko-KR" dirty="0" smtClean="0"/>
              <a:t>XHTML</a:t>
            </a:r>
            <a:r>
              <a:rPr lang="ko-KR" altLang="en-US" dirty="0" smtClean="0"/>
              <a:t>의 경우에는 반드시 사용해야 한다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HTML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&gt;, &lt;hr&gt;</a:t>
            </a:r>
            <a:r>
              <a:rPr lang="ko-KR" altLang="en-US" dirty="0" smtClean="0"/>
              <a:t>과 같이 콘텐트를 담지 않는 빈 태그들은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 /&gt;, &lt;hr /&gt;</a:t>
            </a:r>
            <a:r>
              <a:rPr lang="ko-KR" altLang="en-US" dirty="0" smtClean="0"/>
              <a:t>과 같이 표기하여 시작태그에서 곧 종료됨을 표기해 주어야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5.3 </a:t>
            </a:r>
            <a:r>
              <a:rPr lang="en-US" altLang="ko-KR" sz="2400" dirty="0" smtClean="0"/>
              <a:t>HTML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XHTML</a:t>
            </a:r>
            <a:r>
              <a:rPr lang="ko-KR" altLang="en-US" sz="2400" dirty="0" smtClean="0"/>
              <a:t>의 차이</a:t>
            </a:r>
            <a:endParaRPr lang="ko-KR" altLang="en-US" sz="24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1963" y="2357430"/>
            <a:ext cx="8218487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500034" y="1643050"/>
            <a:ext cx="4248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HTML</a:t>
            </a:r>
            <a:r>
              <a:rPr lang="ko-KR" altLang="en-US" b="1" dirty="0" smtClean="0"/>
              <a:t>의 선택적 사용 가능한 태그 정리</a:t>
            </a:r>
            <a:endParaRPr lang="ko-KR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5.3 </a:t>
            </a:r>
            <a:r>
              <a:rPr lang="en-US" altLang="ko-KR" sz="2400" dirty="0" smtClean="0"/>
              <a:t>HTML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XHTML</a:t>
            </a:r>
            <a:r>
              <a:rPr lang="ko-KR" altLang="en-US" sz="2400" dirty="0" smtClean="0"/>
              <a:t>의 차이</a:t>
            </a:r>
            <a:endParaRPr lang="ko-KR" altLang="en-US" sz="2400" dirty="0"/>
          </a:p>
        </p:txBody>
      </p:sp>
      <p:sp>
        <p:nvSpPr>
          <p:cNvPr id="9" name="내용 개체 틀 5"/>
          <p:cNvSpPr txBox="1">
            <a:spLocks/>
          </p:cNvSpPr>
          <p:nvPr/>
        </p:nvSpPr>
        <p:spPr>
          <a:xfrm>
            <a:off x="457200" y="1428736"/>
            <a:ext cx="8229600" cy="501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HTML</a:t>
            </a:r>
            <a:r>
              <a:rPr lang="ko-KR" altLang="en-US" dirty="0" smtClean="0"/>
              <a:t>은 엘리먼트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태그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속성에 대소문자를 함께 사용하는 것을 허용하였으나</a:t>
            </a:r>
            <a:r>
              <a:rPr lang="en-US" altLang="ko-KR" dirty="0" smtClean="0"/>
              <a:t>, XHTML</a:t>
            </a:r>
            <a:r>
              <a:rPr lang="ko-KR" altLang="en-US" dirty="0" smtClean="0"/>
              <a:t>의 마크업 </a:t>
            </a:r>
            <a:r>
              <a:rPr lang="en-US" altLang="ko-KR" dirty="0" smtClean="0"/>
              <a:t>'</a:t>
            </a:r>
            <a:r>
              <a:rPr lang="ko-KR" altLang="en-US" dirty="0" smtClean="0"/>
              <a:t>요소</a:t>
            </a:r>
            <a:r>
              <a:rPr lang="en-US" altLang="ko-KR" dirty="0" smtClean="0"/>
              <a:t>'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'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'</a:t>
            </a:r>
            <a:r>
              <a:rPr lang="ko-KR" altLang="en-US" dirty="0" smtClean="0"/>
              <a:t>들은 반드시 소문자로 표기해야만 한다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속성 값을 사용할 때는 대소문자 혼합 표기가 가능하다는 점을 고려해야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여기서 대소문자의 구분은 명확해야 한다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 r="23822"/>
          <a:stretch>
            <a:fillRect/>
          </a:stretch>
        </p:blipFill>
        <p:spPr bwMode="auto">
          <a:xfrm>
            <a:off x="1500166" y="3571876"/>
            <a:ext cx="623889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5.3 </a:t>
            </a:r>
            <a:r>
              <a:rPr lang="en-US" altLang="ko-KR" sz="2400" dirty="0" smtClean="0"/>
              <a:t>HTML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XHTML</a:t>
            </a:r>
            <a:r>
              <a:rPr lang="ko-KR" altLang="en-US" sz="2400" dirty="0" smtClean="0"/>
              <a:t>의 차이</a:t>
            </a:r>
            <a:endParaRPr lang="ko-KR" altLang="en-US" sz="2400" dirty="0"/>
          </a:p>
        </p:txBody>
      </p:sp>
      <p:sp>
        <p:nvSpPr>
          <p:cNvPr id="9" name="내용 개체 틀 5"/>
          <p:cNvSpPr txBox="1">
            <a:spLocks/>
          </p:cNvSpPr>
          <p:nvPr/>
        </p:nvSpPr>
        <p:spPr>
          <a:xfrm>
            <a:off x="457200" y="1428736"/>
            <a:ext cx="8229600" cy="501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XHTML 1.1</a:t>
            </a:r>
            <a:r>
              <a:rPr lang="ko-KR" altLang="en-US" dirty="0" smtClean="0"/>
              <a:t>에는 </a:t>
            </a:r>
            <a:r>
              <a:rPr lang="en-US" altLang="ko-KR" dirty="0" smtClean="0"/>
              <a:t>&lt;font&gt;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&lt;align&gt;</a:t>
            </a:r>
            <a:r>
              <a:rPr lang="ko-KR" altLang="en-US" dirty="0" smtClean="0"/>
              <a:t>과 같은 디자인 요소가 존재하지 않는다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XHTML</a:t>
            </a:r>
            <a:r>
              <a:rPr lang="ko-KR" altLang="en-US" dirty="0" smtClean="0"/>
              <a:t>는 컨텐츠 의미만 표현하는 </a:t>
            </a:r>
            <a:r>
              <a:rPr lang="ko-KR" altLang="en-US" dirty="0" err="1" smtClean="0"/>
              <a:t>마크업</a:t>
            </a:r>
            <a:r>
              <a:rPr lang="ko-KR" altLang="en-US" dirty="0" smtClean="0"/>
              <a:t> 언어로 활용되며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문서를 구조적일 뿐만 아니라 경량화하기 위함이다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XHTML 1.1</a:t>
            </a:r>
            <a:r>
              <a:rPr lang="ko-KR" altLang="en-US" dirty="0" smtClean="0"/>
              <a:t>에서는 요소에 직접 스타일을 정의하지도 않는다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6.1 </a:t>
            </a:r>
            <a:r>
              <a:rPr lang="en-US" altLang="ko-KR" sz="2400" dirty="0" smtClean="0"/>
              <a:t>DOM</a:t>
            </a:r>
            <a:r>
              <a:rPr lang="ko-KR" altLang="en-US" sz="2400" dirty="0" smtClean="0"/>
              <a:t>의 정의</a:t>
            </a:r>
            <a:endParaRPr lang="ko-KR" altLang="en-US" sz="2400" dirty="0"/>
          </a:p>
        </p:txBody>
      </p:sp>
      <p:sp>
        <p:nvSpPr>
          <p:cNvPr id="9" name="내용 개체 틀 5"/>
          <p:cNvSpPr txBox="1">
            <a:spLocks/>
          </p:cNvSpPr>
          <p:nvPr/>
        </p:nvSpPr>
        <p:spPr>
          <a:xfrm>
            <a:off x="457200" y="1428736"/>
            <a:ext cx="8229600" cy="501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W3C</a:t>
            </a:r>
            <a:r>
              <a:rPr lang="ko-KR" altLang="en-US" dirty="0" smtClean="0"/>
              <a:t>에 의해 개발되고 있는 프로그래밍 인터페이스 규격인 </a:t>
            </a:r>
            <a:r>
              <a:rPr lang="en-US" altLang="ko-KR" dirty="0" smtClean="0"/>
              <a:t>DOM</a:t>
            </a:r>
            <a:r>
              <a:rPr lang="ko-KR" altLang="en-US" dirty="0" smtClean="0"/>
              <a:t>은 문서의 스타일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컨텐츠를</a:t>
            </a:r>
            <a:r>
              <a:rPr lang="ko-KR" altLang="en-US" dirty="0" smtClean="0"/>
              <a:t> 동적으로 액세스하거나 업데이트하도록 하기 위한 플랫폼이자 인터페이스이다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문서에 대한 구조적인 정보를 제공하고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문서 구조나 스타일 및 내용을 변경할 수 있도록 프로그램에서 접근할 수 있는 방법을 제공하기 때문에 필수적이다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DOM</a:t>
            </a:r>
            <a:r>
              <a:rPr lang="ko-KR" altLang="en-US" dirty="0" smtClean="0"/>
              <a:t>은 프로그래머가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페이지나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문서들을 프로그램 객체로 만들거나 수정할 수 있도록 해준다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6.1 </a:t>
            </a:r>
            <a:r>
              <a:rPr lang="en-US" altLang="ko-KR" sz="2400" dirty="0" smtClean="0"/>
              <a:t>DOM</a:t>
            </a:r>
            <a:r>
              <a:rPr lang="ko-KR" altLang="en-US" sz="2400" dirty="0" smtClean="0"/>
              <a:t>의 정의</a:t>
            </a:r>
            <a:endParaRPr lang="ko-KR" altLang="en-US" sz="2400" dirty="0"/>
          </a:p>
        </p:txBody>
      </p:sp>
      <p:sp>
        <p:nvSpPr>
          <p:cNvPr id="9" name="내용 개체 틀 5"/>
          <p:cNvSpPr txBox="1">
            <a:spLocks/>
          </p:cNvSpPr>
          <p:nvPr/>
        </p:nvSpPr>
        <p:spPr>
          <a:xfrm>
            <a:off x="457200" y="1428736"/>
            <a:ext cx="8229600" cy="501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DOM</a:t>
            </a:r>
            <a:r>
              <a:rPr lang="ko-KR" altLang="en-US" dirty="0" smtClean="0"/>
              <a:t>은 다음과 같은 두가지 계층의 인터페이스 구현을 제공한다</a:t>
            </a:r>
            <a:r>
              <a:rPr lang="en-US" altLang="ko-KR" dirty="0" smtClean="0"/>
              <a:t>.</a:t>
            </a:r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/>
              <a:t>XML</a:t>
            </a:r>
            <a:r>
              <a:rPr lang="ko-KR" altLang="en-US" dirty="0" smtClean="0"/>
              <a:t>을 지원하는 </a:t>
            </a:r>
            <a:r>
              <a:rPr lang="en-US" altLang="ko-KR" dirty="0" smtClean="0"/>
              <a:t>DOM Core : </a:t>
            </a:r>
            <a:r>
              <a:rPr lang="ko-KR" altLang="en-US" dirty="0" smtClean="0"/>
              <a:t>다른 계층의 바탕을 구성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/>
              <a:t>DOM HTML : </a:t>
            </a:r>
            <a:r>
              <a:rPr lang="ko-KR" altLang="en-US" dirty="0" smtClean="0"/>
              <a:t>모델의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문서 확장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ko-KR" altLang="en-US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다음은 </a:t>
            </a:r>
            <a:r>
              <a:rPr lang="en-US" altLang="ko-KR" dirty="0" smtClean="0"/>
              <a:t>DOM </a:t>
            </a:r>
            <a:r>
              <a:rPr lang="ko-KR" altLang="en-US" dirty="0" smtClean="0"/>
              <a:t>인터페이스가 가지는 특징에 대해서 정리한 내용이다</a:t>
            </a:r>
            <a:r>
              <a:rPr lang="en-US" altLang="ko-KR" dirty="0" smtClean="0"/>
              <a:t>.</a:t>
            </a:r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/>
              <a:t>HTML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요소의 프로그래밍을 통한 개별적인 주소지정이 가능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/>
              <a:t>DOM </a:t>
            </a:r>
            <a:r>
              <a:rPr lang="ko-KR" altLang="en-US" dirty="0" smtClean="0"/>
              <a:t>규격은 </a:t>
            </a:r>
            <a:r>
              <a:rPr lang="en-US" altLang="ko-KR" dirty="0" smtClean="0"/>
              <a:t>IDL</a:t>
            </a:r>
            <a:r>
              <a:rPr lang="ko-KR" altLang="en-US" dirty="0" smtClean="0"/>
              <a:t>을 사용하므로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언어에 독립적임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/>
              <a:t>DOM</a:t>
            </a:r>
            <a:r>
              <a:rPr lang="ko-KR" altLang="en-US" dirty="0" smtClean="0"/>
              <a:t>의 인터페이스는 자바 프로그래밍 언어와 </a:t>
            </a:r>
            <a:r>
              <a:rPr lang="en-US" altLang="ko-KR" dirty="0" err="1" smtClean="0"/>
              <a:t>ECMAScript</a:t>
            </a:r>
            <a:r>
              <a:rPr lang="ko-KR" altLang="en-US" dirty="0" smtClean="0"/>
              <a:t>로 기술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6.2 </a:t>
            </a:r>
            <a:r>
              <a:rPr lang="en-US" altLang="ko-KR" sz="2400" dirty="0" smtClean="0"/>
              <a:t>DOM </a:t>
            </a:r>
            <a:r>
              <a:rPr lang="ko-KR" altLang="en-US" sz="2400" dirty="0" smtClean="0"/>
              <a:t>구조</a:t>
            </a:r>
            <a:endParaRPr lang="ko-KR" altLang="en-US" sz="2400" dirty="0"/>
          </a:p>
        </p:txBody>
      </p:sp>
      <p:sp>
        <p:nvSpPr>
          <p:cNvPr id="9" name="내용 개체 틀 5"/>
          <p:cNvSpPr txBox="1">
            <a:spLocks/>
          </p:cNvSpPr>
          <p:nvPr/>
        </p:nvSpPr>
        <p:spPr>
          <a:xfrm>
            <a:off x="457200" y="1428736"/>
            <a:ext cx="8229600" cy="501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DOM</a:t>
            </a:r>
            <a:r>
              <a:rPr lang="ko-KR" altLang="en-US" dirty="0" smtClean="0"/>
              <a:t>의 매력적인 장점이 바로 데이터 구조에 제한을 두지 않는다는 것이다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문서가 구조화되어 있는 경우에는 </a:t>
            </a:r>
            <a:r>
              <a:rPr lang="en-US" altLang="ko-KR" dirty="0" smtClean="0"/>
              <a:t>DOM</a:t>
            </a:r>
            <a:r>
              <a:rPr lang="ko-KR" altLang="en-US" dirty="0" smtClean="0"/>
              <a:t>을 이용하여 쉽게 </a:t>
            </a:r>
            <a:r>
              <a:rPr lang="en-US" altLang="ko-KR" dirty="0" smtClean="0"/>
              <a:t>DOM </a:t>
            </a:r>
            <a:r>
              <a:rPr lang="ko-KR" altLang="en-US" dirty="0" smtClean="0"/>
              <a:t>트리</a:t>
            </a:r>
            <a:r>
              <a:rPr lang="en-US" altLang="ko-KR" dirty="0" smtClean="0"/>
              <a:t>(Tree) </a:t>
            </a:r>
            <a:r>
              <a:rPr lang="ko-KR" altLang="en-US" dirty="0" smtClean="0"/>
              <a:t>구조를 만들 수 있다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문서 구조나 스타일 및 내용을 쉽게 바꿀 수 있도록 프로그램에서 접근할 수 있는 방법을 제공하기 위해서는 문서는 조작이 편하도록 구조적이어야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4143380"/>
            <a:ext cx="7253274" cy="2451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6.2 </a:t>
            </a:r>
            <a:r>
              <a:rPr lang="en-US" altLang="ko-KR" sz="2400" dirty="0" smtClean="0"/>
              <a:t>DOM </a:t>
            </a:r>
            <a:r>
              <a:rPr lang="ko-KR" altLang="en-US" sz="2400" dirty="0" smtClean="0"/>
              <a:t>구조</a:t>
            </a:r>
            <a:endParaRPr lang="ko-KR" altLang="en-US" sz="2400" dirty="0"/>
          </a:p>
        </p:txBody>
      </p:sp>
      <p:sp>
        <p:nvSpPr>
          <p:cNvPr id="9" name="내용 개체 틀 5"/>
          <p:cNvSpPr txBox="1">
            <a:spLocks/>
          </p:cNvSpPr>
          <p:nvPr/>
        </p:nvSpPr>
        <p:spPr>
          <a:xfrm>
            <a:off x="457200" y="1428736"/>
            <a:ext cx="3471858" cy="501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웹 페이지를 사용자가 보기 위해서는 다음과 같은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가지 단계를 거치게 된다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이때 웹 페이지는 </a:t>
            </a:r>
            <a:r>
              <a:rPr lang="en-US" altLang="ko-KR" dirty="0" smtClean="0"/>
              <a:t>DOM </a:t>
            </a:r>
            <a:r>
              <a:rPr lang="ko-KR" altLang="en-US" dirty="0" smtClean="0"/>
              <a:t>트리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렌더</a:t>
            </a:r>
            <a:r>
              <a:rPr lang="en-US" altLang="ko-KR" dirty="0" smtClean="0"/>
              <a:t>(Render)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형태로 표현된다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HTML</a:t>
            </a:r>
            <a:r>
              <a:rPr lang="ko-KR" altLang="en-US" dirty="0" smtClean="0"/>
              <a:t>의 텍스트 마크업은 브라우저를 통해서 트리 구조로 변경되는데 이때 파서의 역할은 파일을 분석해서 </a:t>
            </a:r>
            <a:r>
              <a:rPr lang="en-US" altLang="ko-KR" dirty="0" smtClean="0"/>
              <a:t>DOM </a:t>
            </a:r>
            <a:r>
              <a:rPr lang="ko-KR" altLang="en-US" dirty="0" smtClean="0"/>
              <a:t>문서를 만드는 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1500174"/>
            <a:ext cx="4700593" cy="4580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6.2 </a:t>
            </a:r>
            <a:r>
              <a:rPr lang="en-US" altLang="ko-KR" sz="2400" dirty="0" smtClean="0"/>
              <a:t>DOM </a:t>
            </a:r>
            <a:r>
              <a:rPr lang="ko-KR" altLang="en-US" sz="2400" dirty="0" smtClean="0"/>
              <a:t>구조</a:t>
            </a:r>
            <a:endParaRPr lang="ko-KR" altLang="en-US" sz="2400" dirty="0"/>
          </a:p>
        </p:txBody>
      </p:sp>
      <p:sp>
        <p:nvSpPr>
          <p:cNvPr id="9" name="내용 개체 틀 5"/>
          <p:cNvSpPr txBox="1">
            <a:spLocks/>
          </p:cNvSpPr>
          <p:nvPr/>
        </p:nvSpPr>
        <p:spPr>
          <a:xfrm>
            <a:off x="457200" y="1428736"/>
            <a:ext cx="8229600" cy="501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다음의 예제는 </a:t>
            </a:r>
            <a:r>
              <a:rPr lang="en-US" altLang="ko-KR" dirty="0" smtClean="0"/>
              <a:t>'Brett </a:t>
            </a:r>
            <a:r>
              <a:rPr lang="en-US" altLang="ko-KR" dirty="0" err="1" smtClean="0"/>
              <a:t>McLaughin</a:t>
            </a:r>
            <a:r>
              <a:rPr lang="en-US" altLang="ko-KR" dirty="0" smtClean="0"/>
              <a:t>'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'</a:t>
            </a:r>
            <a:r>
              <a:rPr lang="ko-KR" altLang="en-US" dirty="0" smtClean="0"/>
              <a:t>웹 응답에 대해서 </a:t>
            </a:r>
            <a:r>
              <a:rPr lang="en-US" altLang="ko-KR" dirty="0" smtClean="0"/>
              <a:t>DOM</a:t>
            </a:r>
            <a:r>
              <a:rPr lang="ko-KR" altLang="en-US" dirty="0" smtClean="0"/>
              <a:t>를 활용하는 방법</a:t>
            </a:r>
            <a:r>
              <a:rPr lang="en-US" altLang="ko-KR" dirty="0" smtClean="0"/>
              <a:t>' </a:t>
            </a:r>
            <a:r>
              <a:rPr lang="ko-KR" altLang="en-US" dirty="0" smtClean="0"/>
              <a:t>자료에서 발췌한 것이다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다음과 같은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코드를 사용하여 </a:t>
            </a:r>
            <a:r>
              <a:rPr lang="en-US" altLang="ko-KR" dirty="0" smtClean="0"/>
              <a:t>DOM </a:t>
            </a:r>
            <a:r>
              <a:rPr lang="ko-KR" altLang="en-US" dirty="0" smtClean="0"/>
              <a:t>구조로 변환하도록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927482"/>
            <a:ext cx="6429420" cy="3644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6.2 </a:t>
            </a:r>
            <a:r>
              <a:rPr lang="en-US" altLang="ko-KR" sz="2400" dirty="0" smtClean="0"/>
              <a:t>DOM </a:t>
            </a:r>
            <a:r>
              <a:rPr lang="ko-KR" altLang="en-US" sz="2400" dirty="0" smtClean="0"/>
              <a:t>구조</a:t>
            </a:r>
            <a:endParaRPr lang="ko-KR" altLang="en-US" sz="2400" dirty="0"/>
          </a:p>
        </p:txBody>
      </p:sp>
      <p:sp>
        <p:nvSpPr>
          <p:cNvPr id="9" name="내용 개체 틀 5"/>
          <p:cNvSpPr txBox="1">
            <a:spLocks/>
          </p:cNvSpPr>
          <p:nvPr/>
        </p:nvSpPr>
        <p:spPr>
          <a:xfrm>
            <a:off x="457200" y="1428736"/>
            <a:ext cx="4186238" cy="501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예제를 </a:t>
            </a:r>
            <a:r>
              <a:rPr lang="ko-KR" altLang="en-US" dirty="0" err="1" smtClean="0"/>
              <a:t>트리로</a:t>
            </a:r>
            <a:r>
              <a:rPr lang="ko-KR" altLang="en-US" dirty="0" smtClean="0"/>
              <a:t> 변환하면 다음과 같다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err="1" smtClean="0"/>
              <a:t>트리의</a:t>
            </a:r>
            <a:r>
              <a:rPr lang="ko-KR" altLang="en-US" dirty="0" smtClean="0"/>
              <a:t> 하단에서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문서의 기본적인 뼈대가 시작되고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맨 위로 올라갈수록 내부의 세세한 구성들이 구체화되어 표시된다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err="1" smtClean="0"/>
              <a:t>트리에</a:t>
            </a:r>
            <a:r>
              <a:rPr lang="ko-KR" altLang="en-US" dirty="0" smtClean="0"/>
              <a:t> 있는 모든 것은 가장 바깥쪽에서 시작된다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의 엘리먼트</a:t>
            </a:r>
            <a:r>
              <a:rPr lang="en-US" altLang="ko-KR" dirty="0" smtClean="0"/>
              <a:t>(html)</a:t>
            </a:r>
            <a:r>
              <a:rPr lang="ko-KR" altLang="en-US" dirty="0" smtClean="0"/>
              <a:t>를 포함하고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1571612"/>
            <a:ext cx="401955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1. HTML5</a:t>
            </a:r>
            <a:r>
              <a:rPr lang="ko-KR" altLang="en-US" sz="2400" dirty="0" smtClean="0"/>
              <a:t>란</a:t>
            </a:r>
            <a:r>
              <a:rPr lang="en-US" altLang="ko-KR" sz="2400" dirty="0" smtClean="0"/>
              <a:t>?</a:t>
            </a:r>
            <a:endParaRPr lang="ko-KR" altLang="en-US" sz="24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57200" y="1928802"/>
            <a:ext cx="8229600" cy="4513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HTML5</a:t>
            </a:r>
            <a:r>
              <a:rPr lang="ko-KR" altLang="en-US" dirty="0" smtClean="0"/>
              <a:t>에서는 리치 웹 미디어 기술을 위해 캔버스 및 </a:t>
            </a:r>
            <a:r>
              <a:rPr lang="en-US" altLang="ko-KR" dirty="0" smtClean="0"/>
              <a:t>SVG, Video </a:t>
            </a:r>
            <a:r>
              <a:rPr lang="ko-KR" altLang="en-US" dirty="0" smtClean="0"/>
              <a:t>등의 태그를 제공한다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캔버스 태그는 웹에서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그래픽을 그리기 위한 도구를 제공하며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도형을 회전 및 변환하기도 하고 </a:t>
            </a:r>
            <a:r>
              <a:rPr lang="ko-KR" altLang="en-US" dirty="0" err="1" smtClean="0"/>
              <a:t>그라디언트</a:t>
            </a:r>
            <a:r>
              <a:rPr lang="ko-KR" altLang="en-US" dirty="0" smtClean="0"/>
              <a:t> 등 각종 효과를 적용할 수도 있다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벡터 기반의 </a:t>
            </a:r>
            <a:r>
              <a:rPr lang="en-US" altLang="ko-KR" dirty="0" smtClean="0"/>
              <a:t>Scalable</a:t>
            </a:r>
            <a:r>
              <a:rPr lang="ko-KR" altLang="en-US" dirty="0" smtClean="0"/>
              <a:t>한 그래픽을 지원하는 </a:t>
            </a:r>
            <a:r>
              <a:rPr lang="en-US" altLang="ko-KR" dirty="0" smtClean="0"/>
              <a:t>SVG </a:t>
            </a:r>
            <a:r>
              <a:rPr lang="ko-KR" altLang="en-US" dirty="0" smtClean="0"/>
              <a:t>태그 및 내장 비디오 및 오디오를 재생하는 </a:t>
            </a:r>
            <a:r>
              <a:rPr lang="en-US" altLang="ko-KR" dirty="0" smtClean="0"/>
              <a:t>Video </a:t>
            </a:r>
            <a:r>
              <a:rPr lang="ko-KR" altLang="en-US" dirty="0" smtClean="0"/>
              <a:t>태그를 통해 </a:t>
            </a:r>
            <a:r>
              <a:rPr lang="ko-KR" altLang="en-US" dirty="0" err="1" smtClean="0"/>
              <a:t>리치한</a:t>
            </a:r>
            <a:r>
              <a:rPr lang="ko-KR" altLang="en-US" dirty="0" smtClean="0"/>
              <a:t> 웹 미디어 페이지를 손쉽게 구현 가능하다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내용 개체 틀 5"/>
          <p:cNvSpPr>
            <a:spLocks noGrp="1"/>
          </p:cNvSpPr>
          <p:nvPr>
            <p:ph idx="1"/>
          </p:nvPr>
        </p:nvSpPr>
        <p:spPr>
          <a:xfrm>
            <a:off x="457200" y="1285290"/>
            <a:ext cx="8229600" cy="415518"/>
          </a:xfrm>
        </p:spPr>
        <p:txBody>
          <a:bodyPr/>
          <a:lstStyle/>
          <a:p>
            <a:r>
              <a:rPr lang="ko-KR" altLang="en-US" b="1" dirty="0" err="1" smtClean="0"/>
              <a:t>리치</a:t>
            </a:r>
            <a:r>
              <a:rPr lang="ko-KR" altLang="en-US" b="1" dirty="0" smtClean="0"/>
              <a:t> 웹 미디어 기술 지원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6.2 </a:t>
            </a:r>
            <a:r>
              <a:rPr lang="en-US" altLang="ko-KR" sz="2400" dirty="0" smtClean="0"/>
              <a:t>DOM </a:t>
            </a:r>
            <a:r>
              <a:rPr lang="ko-KR" altLang="en-US" sz="2400" dirty="0" smtClean="0"/>
              <a:t>구조</a:t>
            </a:r>
            <a:endParaRPr lang="ko-KR" altLang="en-US" sz="2400" dirty="0"/>
          </a:p>
        </p:txBody>
      </p:sp>
      <p:sp>
        <p:nvSpPr>
          <p:cNvPr id="9" name="내용 개체 틀 5"/>
          <p:cNvSpPr txBox="1">
            <a:spLocks/>
          </p:cNvSpPr>
          <p:nvPr/>
        </p:nvSpPr>
        <p:spPr>
          <a:xfrm>
            <a:off x="457200" y="1428736"/>
            <a:ext cx="8229600" cy="501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모든 가능한 유형의 </a:t>
            </a:r>
            <a:r>
              <a:rPr lang="ko-KR" altLang="en-US" dirty="0" err="1" smtClean="0"/>
              <a:t>마크업은</a:t>
            </a:r>
            <a:r>
              <a:rPr lang="ko-KR" altLang="en-US" dirty="0" smtClean="0"/>
              <a:t> 고유의 객체 유형을 가지고 있다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객체들을 사용함으로써 웹 브라우저는 객체들의 속성 변경이 가능해진다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웹 브라우저에서는 객체 속성들을 이용하여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모양과 구조 변경이 가능해진다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각 </a:t>
            </a:r>
            <a:r>
              <a:rPr lang="en-US" altLang="ko-KR" dirty="0" smtClean="0"/>
              <a:t>HTML </a:t>
            </a:r>
            <a:r>
              <a:rPr lang="ko-KR" altLang="en-US" dirty="0" err="1" smtClean="0"/>
              <a:t>엘리먼트별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타입은 다음과 같다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8" y="4286256"/>
            <a:ext cx="8199437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6.2 </a:t>
            </a:r>
            <a:r>
              <a:rPr lang="en-US" altLang="ko-KR" sz="2400" dirty="0" smtClean="0"/>
              <a:t>DOM </a:t>
            </a:r>
            <a:r>
              <a:rPr lang="ko-KR" altLang="en-US" sz="2400" dirty="0" smtClean="0"/>
              <a:t>구조</a:t>
            </a:r>
            <a:endParaRPr lang="ko-KR" altLang="en-US" sz="2400" dirty="0"/>
          </a:p>
        </p:txBody>
      </p:sp>
      <p:sp>
        <p:nvSpPr>
          <p:cNvPr id="9" name="내용 개체 틀 5"/>
          <p:cNvSpPr txBox="1">
            <a:spLocks/>
          </p:cNvSpPr>
          <p:nvPr/>
        </p:nvSpPr>
        <p:spPr>
          <a:xfrm>
            <a:off x="457200" y="1428736"/>
            <a:ext cx="8229600" cy="501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DOM </a:t>
            </a:r>
            <a:r>
              <a:rPr lang="ko-KR" altLang="en-US" dirty="0" err="1" smtClean="0"/>
              <a:t>트리는</a:t>
            </a:r>
            <a:r>
              <a:rPr lang="ko-KR" altLang="en-US" dirty="0" smtClean="0"/>
              <a:t> 다음과 같이 표현될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1638" y="2057400"/>
            <a:ext cx="580072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6.2 </a:t>
            </a:r>
            <a:r>
              <a:rPr lang="en-US" altLang="ko-KR" sz="2400" dirty="0" smtClean="0"/>
              <a:t>DOM </a:t>
            </a:r>
            <a:r>
              <a:rPr lang="ko-KR" altLang="en-US" sz="2400" dirty="0" smtClean="0"/>
              <a:t>구조</a:t>
            </a:r>
            <a:endParaRPr lang="ko-KR" altLang="en-US" sz="2400" dirty="0"/>
          </a:p>
        </p:txBody>
      </p:sp>
      <p:sp>
        <p:nvSpPr>
          <p:cNvPr id="9" name="내용 개체 틀 5"/>
          <p:cNvSpPr txBox="1">
            <a:spLocks/>
          </p:cNvSpPr>
          <p:nvPr/>
        </p:nvSpPr>
        <p:spPr>
          <a:xfrm>
            <a:off x="457200" y="1428736"/>
            <a:ext cx="8229600" cy="501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dirty="0" err="1" smtClean="0"/>
              <a:t>노드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트리는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노드들의</a:t>
            </a:r>
            <a:r>
              <a:rPr lang="ko-KR" altLang="en-US" dirty="0" smtClean="0"/>
              <a:t> 세트로 구성되며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각각의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사이에는 연결이 존재한다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err="1" smtClean="0"/>
              <a:t>노드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트리에서도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시작은 루트 </a:t>
            </a:r>
            <a:r>
              <a:rPr lang="ko-KR" altLang="en-US" dirty="0" err="1" smtClean="0"/>
              <a:t>노드에서</a:t>
            </a:r>
            <a:r>
              <a:rPr lang="ko-KR" altLang="en-US" dirty="0" smtClean="0"/>
              <a:t> 시작되며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브랜치는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가장 낮은 레벨에서 텍스트 </a:t>
            </a:r>
            <a:r>
              <a:rPr lang="ko-KR" altLang="en-US" dirty="0" err="1" smtClean="0"/>
              <a:t>노드의</a:t>
            </a:r>
            <a:r>
              <a:rPr lang="ko-KR" altLang="en-US" dirty="0" smtClean="0"/>
              <a:t> 바깥쪽으로 뻗어 나간다</a:t>
            </a:r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3714752"/>
            <a:ext cx="344805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6.2 </a:t>
            </a:r>
            <a:r>
              <a:rPr lang="en-US" altLang="ko-KR" sz="2400" dirty="0" smtClean="0"/>
              <a:t>DOM </a:t>
            </a:r>
            <a:r>
              <a:rPr lang="ko-KR" altLang="en-US" sz="2400" dirty="0" smtClean="0"/>
              <a:t>구조</a:t>
            </a:r>
            <a:endParaRPr lang="ko-KR" altLang="en-US" sz="2400" dirty="0"/>
          </a:p>
        </p:txBody>
      </p:sp>
      <p:sp>
        <p:nvSpPr>
          <p:cNvPr id="9" name="내용 개체 틀 5"/>
          <p:cNvSpPr txBox="1">
            <a:spLocks/>
          </p:cNvSpPr>
          <p:nvPr/>
        </p:nvSpPr>
        <p:spPr>
          <a:xfrm>
            <a:off x="457200" y="1428736"/>
            <a:ext cx="8229600" cy="501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다음의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예제를 구성하는 </a:t>
            </a:r>
            <a:r>
              <a:rPr lang="ko-KR" altLang="en-US" dirty="0" err="1" smtClean="0"/>
              <a:t>노드들</a:t>
            </a:r>
            <a:r>
              <a:rPr lang="ko-KR" altLang="en-US" dirty="0" smtClean="0"/>
              <a:t> 간의 관계는 다음과 같다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&lt;html&gt; </a:t>
            </a:r>
            <a:r>
              <a:rPr lang="ko-KR" altLang="en-US" dirty="0" err="1" smtClean="0"/>
              <a:t>노드는</a:t>
            </a:r>
            <a:r>
              <a:rPr lang="ko-KR" altLang="en-US" dirty="0" smtClean="0"/>
              <a:t> 부모 모드를 가지지 않는 루트 </a:t>
            </a:r>
            <a:r>
              <a:rPr lang="ko-KR" altLang="en-US" dirty="0" err="1" smtClean="0"/>
              <a:t>노드이며</a:t>
            </a:r>
            <a:r>
              <a:rPr lang="en-US" altLang="ko-KR" dirty="0" smtClean="0"/>
              <a:t>, &lt;head&gt;, &lt;body&gt; </a:t>
            </a:r>
            <a:r>
              <a:rPr lang="ko-KR" altLang="en-US" dirty="0" err="1" smtClean="0"/>
              <a:t>노드들의</a:t>
            </a:r>
            <a:r>
              <a:rPr lang="ko-KR" altLang="en-US" dirty="0" smtClean="0"/>
              <a:t> 부모 </a:t>
            </a:r>
            <a:r>
              <a:rPr lang="ko-KR" altLang="en-US" dirty="0" err="1" smtClean="0"/>
              <a:t>노드는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&lt;html&gt; </a:t>
            </a:r>
            <a:r>
              <a:rPr lang="ko-KR" altLang="en-US" dirty="0" err="1" smtClean="0"/>
              <a:t>노드이다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'Hello world!' </a:t>
            </a:r>
            <a:r>
              <a:rPr lang="ko-KR" altLang="en-US" dirty="0" smtClean="0"/>
              <a:t>텍스트 </a:t>
            </a:r>
            <a:r>
              <a:rPr lang="ko-KR" altLang="en-US" dirty="0" err="1" smtClean="0"/>
              <a:t>노드의</a:t>
            </a:r>
            <a:r>
              <a:rPr lang="ko-KR" altLang="en-US" dirty="0" smtClean="0"/>
              <a:t> 부모 </a:t>
            </a:r>
            <a:r>
              <a:rPr lang="ko-KR" altLang="en-US" dirty="0" err="1" smtClean="0"/>
              <a:t>노드는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&lt;p&gt; </a:t>
            </a:r>
            <a:r>
              <a:rPr lang="ko-KR" altLang="en-US" dirty="0" err="1" smtClean="0"/>
              <a:t>노드이다</a:t>
            </a:r>
            <a:r>
              <a:rPr lang="en-US" altLang="ko-KR" dirty="0" smtClean="0"/>
              <a:t>. &lt;head&gt; </a:t>
            </a:r>
            <a:r>
              <a:rPr lang="ko-KR" altLang="en-US" dirty="0" err="1" smtClean="0"/>
              <a:t>노드는</a:t>
            </a:r>
            <a:r>
              <a:rPr lang="ko-KR" altLang="en-US" dirty="0" smtClean="0"/>
              <a:t> 단 하나의 자식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&lt;title&gt;</a:t>
            </a:r>
            <a:r>
              <a:rPr lang="ko-KR" altLang="en-US" dirty="0" smtClean="0"/>
              <a:t>을 가진다</a:t>
            </a:r>
            <a:r>
              <a:rPr lang="en-US" altLang="ko-KR" dirty="0" smtClean="0"/>
              <a:t>. &lt;h1&gt;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&lt;p&gt; </a:t>
            </a:r>
            <a:r>
              <a:rPr lang="ko-KR" altLang="en-US" dirty="0" err="1" smtClean="0"/>
              <a:t>노드들은</a:t>
            </a:r>
            <a:r>
              <a:rPr lang="ko-KR" altLang="en-US" dirty="0" smtClean="0"/>
              <a:t> 형제 </a:t>
            </a:r>
            <a:r>
              <a:rPr lang="ko-KR" altLang="en-US" dirty="0" err="1" smtClean="0"/>
              <a:t>노드이며</a:t>
            </a:r>
            <a:r>
              <a:rPr lang="en-US" altLang="ko-KR" dirty="0" smtClean="0"/>
              <a:t>, &lt;body&gt;</a:t>
            </a:r>
            <a:r>
              <a:rPr lang="ko-KR" altLang="en-US" dirty="0" smtClean="0"/>
              <a:t>의 자식 노드이기도 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4071942"/>
            <a:ext cx="6456379" cy="2557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6.3 </a:t>
            </a:r>
            <a:r>
              <a:rPr lang="en-US" altLang="ko-KR" sz="2400" dirty="0" smtClean="0"/>
              <a:t>DOM </a:t>
            </a:r>
            <a:r>
              <a:rPr lang="ko-KR" altLang="en-US" sz="2400" dirty="0" smtClean="0"/>
              <a:t>레벨</a:t>
            </a:r>
            <a:endParaRPr lang="ko-KR" altLang="en-US" sz="2400" dirty="0"/>
          </a:p>
        </p:txBody>
      </p:sp>
      <p:sp>
        <p:nvSpPr>
          <p:cNvPr id="9" name="내용 개체 틀 5"/>
          <p:cNvSpPr txBox="1">
            <a:spLocks/>
          </p:cNvSpPr>
          <p:nvPr/>
        </p:nvSpPr>
        <p:spPr>
          <a:xfrm>
            <a:off x="457200" y="1428736"/>
            <a:ext cx="8229600" cy="501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/>
              <a:t>DOM </a:t>
            </a:r>
            <a:r>
              <a:rPr lang="ko-KR" altLang="en-US" b="1" dirty="0" smtClean="0"/>
              <a:t>레벨 </a:t>
            </a:r>
            <a:r>
              <a:rPr lang="en-US" altLang="ko-KR" b="1" dirty="0" smtClean="0"/>
              <a:t>0</a:t>
            </a:r>
          </a:p>
          <a:p>
            <a:endParaRPr lang="en-US" altLang="ko-KR" b="1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웹 페이지의 특정 </a:t>
            </a:r>
            <a:r>
              <a:rPr lang="ko-KR" altLang="en-US" dirty="0" err="1" smtClean="0"/>
              <a:t>엘리먼트</a:t>
            </a:r>
            <a:r>
              <a:rPr lang="ko-KR" altLang="en-US" dirty="0" smtClean="0"/>
              <a:t> 접근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특성 교체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네스케이프에서</a:t>
            </a:r>
            <a:r>
              <a:rPr lang="ko-KR" altLang="en-US" dirty="0" smtClean="0"/>
              <a:t> 제공한 것이 시초이며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일부엘리먼트</a:t>
            </a:r>
            <a:r>
              <a:rPr lang="en-US" altLang="ko-KR" dirty="0" smtClean="0"/>
              <a:t>(link, image, form field)</a:t>
            </a:r>
            <a:r>
              <a:rPr lang="ko-KR" altLang="en-US" dirty="0" smtClean="0"/>
              <a:t>만 접근이 가능하다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r>
              <a:rPr lang="ko-KR" altLang="en-US" b="1" dirty="0" smtClean="0"/>
              <a:t>중급</a:t>
            </a:r>
            <a:r>
              <a:rPr lang="en-US" altLang="ko-KR" b="1" dirty="0" smtClean="0"/>
              <a:t>(Intermediate) DOM</a:t>
            </a:r>
          </a:p>
          <a:p>
            <a:endParaRPr lang="en-US" altLang="ko-KR" b="1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중급 </a:t>
            </a:r>
            <a:r>
              <a:rPr lang="en-US" altLang="ko-KR" dirty="0" smtClean="0"/>
              <a:t>DOM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W3C</a:t>
            </a:r>
            <a:r>
              <a:rPr lang="ko-KR" altLang="en-US" dirty="0" smtClean="0"/>
              <a:t>의 표준안이 적용되지 않으며</a:t>
            </a:r>
            <a:r>
              <a:rPr lang="en-US" altLang="ko-KR" dirty="0" smtClean="0"/>
              <a:t>, HTML </a:t>
            </a:r>
            <a:r>
              <a:rPr lang="ko-KR" altLang="en-US" dirty="0" err="1" smtClean="0"/>
              <a:t>엘리먼트가</a:t>
            </a:r>
            <a:r>
              <a:rPr lang="ko-KR" altLang="en-US" dirty="0" smtClean="0"/>
              <a:t> 가진 대부분의 특성에 </a:t>
            </a:r>
            <a:r>
              <a:rPr lang="ko-KR" altLang="en-US" dirty="0" err="1" smtClean="0"/>
              <a:t>접근가능하다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HTML </a:t>
            </a:r>
            <a:r>
              <a:rPr lang="ko-KR" altLang="en-US" dirty="0" err="1" smtClean="0"/>
              <a:t>엘리먼트의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CSS </a:t>
            </a:r>
            <a:r>
              <a:rPr lang="ko-KR" altLang="en-US" dirty="0" smtClean="0"/>
              <a:t>속성은 프로그래밍 기법으로 수정 가능하다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6.3 </a:t>
            </a:r>
            <a:r>
              <a:rPr lang="en-US" altLang="ko-KR" sz="2400" dirty="0" smtClean="0"/>
              <a:t>DOM </a:t>
            </a:r>
            <a:r>
              <a:rPr lang="ko-KR" altLang="en-US" sz="2400" dirty="0" smtClean="0"/>
              <a:t>레벨</a:t>
            </a:r>
            <a:endParaRPr lang="ko-KR" altLang="en-US" sz="2400" dirty="0"/>
          </a:p>
        </p:txBody>
      </p:sp>
      <p:sp>
        <p:nvSpPr>
          <p:cNvPr id="9" name="내용 개체 틀 5"/>
          <p:cNvSpPr txBox="1">
            <a:spLocks/>
          </p:cNvSpPr>
          <p:nvPr/>
        </p:nvSpPr>
        <p:spPr>
          <a:xfrm>
            <a:off x="457200" y="1428736"/>
            <a:ext cx="8229600" cy="501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/>
              <a:t>DOM </a:t>
            </a:r>
            <a:r>
              <a:rPr lang="ko-KR" altLang="en-US" b="1" dirty="0" smtClean="0"/>
              <a:t>레벨 </a:t>
            </a:r>
            <a:r>
              <a:rPr lang="en-US" altLang="ko-KR" b="1" dirty="0" smtClean="0"/>
              <a:t>1</a:t>
            </a:r>
          </a:p>
          <a:p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CSS1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HTML4</a:t>
            </a:r>
            <a:r>
              <a:rPr lang="ko-KR" altLang="en-US" dirty="0" smtClean="0"/>
              <a:t>의 성공 이후에 표준화 작업을 걸쳐 </a:t>
            </a:r>
            <a:r>
              <a:rPr lang="en-US" altLang="ko-KR" dirty="0" smtClean="0"/>
              <a:t>W3C</a:t>
            </a:r>
            <a:r>
              <a:rPr lang="ko-KR" altLang="en-US" dirty="0" smtClean="0"/>
              <a:t>에서 발표된 레벨이다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코어</a:t>
            </a:r>
            <a:r>
              <a:rPr lang="en-US" altLang="ko-KR" dirty="0" smtClean="0"/>
              <a:t>(Core), HTML, XML </a:t>
            </a:r>
            <a:r>
              <a:rPr lang="ko-KR" altLang="en-US" dirty="0" smtClean="0"/>
              <a:t>문서모델에 대한 내용을 담고 있다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레벨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XML1.0</a:t>
            </a:r>
            <a:r>
              <a:rPr lang="ko-KR" altLang="en-US" dirty="0" smtClean="0"/>
              <a:t>에 대한 지원과 각 </a:t>
            </a:r>
            <a:r>
              <a:rPr lang="en-US" altLang="ko-KR" dirty="0" smtClean="0"/>
              <a:t>HTML </a:t>
            </a:r>
            <a:r>
              <a:rPr lang="ko-KR" altLang="en-US" dirty="0" err="1" smtClean="0"/>
              <a:t>엘리먼트를</a:t>
            </a:r>
            <a:r>
              <a:rPr lang="ko-KR" altLang="en-US" dirty="0" smtClean="0"/>
              <a:t> 인터페이스로 나타내는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에 대한 지원을 포함한다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r>
              <a:rPr lang="en-US" altLang="ko-KR" b="1" dirty="0" smtClean="0"/>
              <a:t>DOM </a:t>
            </a:r>
            <a:r>
              <a:rPr lang="ko-KR" altLang="en-US" b="1" dirty="0" smtClean="0"/>
              <a:t>레벨 </a:t>
            </a:r>
            <a:r>
              <a:rPr lang="en-US" altLang="ko-KR" b="1" dirty="0" smtClean="0"/>
              <a:t>2</a:t>
            </a:r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현재 </a:t>
            </a:r>
            <a:r>
              <a:rPr lang="en-US" altLang="ko-KR" dirty="0" smtClean="0"/>
              <a:t>DOM </a:t>
            </a:r>
            <a:r>
              <a:rPr lang="ko-KR" altLang="en-US" dirty="0" smtClean="0"/>
              <a:t>규격이며</a:t>
            </a:r>
            <a:r>
              <a:rPr lang="en-US" altLang="ko-KR" dirty="0" smtClean="0"/>
              <a:t>, DOM </a:t>
            </a:r>
            <a:r>
              <a:rPr lang="ko-KR" altLang="en-US" dirty="0" smtClean="0"/>
              <a:t>이벤트 모델을 최초 제시하였다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사용자와의 상호작용을 구현 후 이벤트 처리가 가능해졌다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개발자가 노드에 적용할 수 있는 네임스페이스 정보들을 찾아서 사용할 수 있도록 레벨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확장되었다</a:t>
            </a:r>
            <a:r>
              <a:rPr lang="en-US" altLang="ko-KR" dirty="0" smtClean="0"/>
              <a:t>. CSS(Cascading Style Sheets)</a:t>
            </a:r>
            <a:r>
              <a:rPr lang="ko-KR" altLang="en-US" dirty="0" smtClean="0"/>
              <a:t>와 이벤트를 다루는 새로운 새 모듈이 추가되었고 트리 구조 생성 개선이 이루어졌다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6.3 </a:t>
            </a:r>
            <a:r>
              <a:rPr lang="en-US" altLang="ko-KR" sz="2400" dirty="0" smtClean="0"/>
              <a:t>DOM </a:t>
            </a:r>
            <a:r>
              <a:rPr lang="ko-KR" altLang="en-US" sz="2400" dirty="0" smtClean="0"/>
              <a:t>레벨</a:t>
            </a:r>
            <a:endParaRPr lang="ko-KR" altLang="en-US" sz="2400" dirty="0"/>
          </a:p>
        </p:txBody>
      </p:sp>
      <p:sp>
        <p:nvSpPr>
          <p:cNvPr id="9" name="내용 개체 틀 5"/>
          <p:cNvSpPr txBox="1">
            <a:spLocks/>
          </p:cNvSpPr>
          <p:nvPr/>
        </p:nvSpPr>
        <p:spPr>
          <a:xfrm>
            <a:off x="457200" y="1428736"/>
            <a:ext cx="8229600" cy="501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/>
              <a:t>DOM </a:t>
            </a:r>
            <a:r>
              <a:rPr lang="ko-KR" altLang="en-US" b="1" dirty="0" smtClean="0"/>
              <a:t>레벨 </a:t>
            </a:r>
            <a:r>
              <a:rPr lang="en-US" altLang="ko-KR" b="1" dirty="0" smtClean="0"/>
              <a:t>3</a:t>
            </a:r>
          </a:p>
          <a:p>
            <a:endParaRPr lang="en-US" altLang="ko-KR" b="1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DOM </a:t>
            </a:r>
            <a:r>
              <a:rPr lang="ko-KR" altLang="en-US" dirty="0" smtClean="0"/>
              <a:t>레벨 </a:t>
            </a:r>
            <a:r>
              <a:rPr lang="en-US" altLang="ko-KR" dirty="0" smtClean="0"/>
              <a:t>3</a:t>
            </a:r>
            <a:r>
              <a:rPr lang="ko-KR" altLang="en-US" dirty="0" smtClean="0"/>
              <a:t>에서는 문서의 객체 생성 지원이 더욱 강화되었고 네임스페이스의 지원도 강화되었으며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문서 로드와 저장 및 검증을 다루는 모듈이 추가되었고</a:t>
            </a:r>
            <a:r>
              <a:rPr lang="en-US" altLang="ko-KR" dirty="0" smtClean="0"/>
              <a:t>, XSL </a:t>
            </a:r>
            <a:r>
              <a:rPr lang="ko-KR" altLang="en-US" dirty="0" smtClean="0"/>
              <a:t>변환용 </a:t>
            </a:r>
            <a:r>
              <a:rPr lang="ko-KR" altLang="en-US" dirty="0" err="1" smtClean="0"/>
              <a:t>노드에</a:t>
            </a:r>
            <a:r>
              <a:rPr lang="ko-KR" altLang="en-US" dirty="0" smtClean="0"/>
              <a:t> 대한 </a:t>
            </a:r>
            <a:r>
              <a:rPr lang="en-US" altLang="ko-KR" dirty="0" err="1" smtClean="0"/>
              <a:t>Xpath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추가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기술이 도입되었다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현재 </a:t>
            </a:r>
            <a:r>
              <a:rPr lang="en-US" altLang="ko-KR" dirty="0" smtClean="0"/>
              <a:t>DOM </a:t>
            </a:r>
            <a:r>
              <a:rPr lang="ko-KR" altLang="en-US" dirty="0" smtClean="0"/>
              <a:t>스크립트의 핵심 담당이지만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많은 브라우저에서 아직까지 완벽하게 </a:t>
            </a:r>
            <a:r>
              <a:rPr lang="en-US" altLang="ko-KR" dirty="0" smtClean="0"/>
              <a:t>DOM </a:t>
            </a:r>
            <a:r>
              <a:rPr lang="ko-KR" altLang="en-US" dirty="0" smtClean="0"/>
              <a:t>레벨 </a:t>
            </a:r>
            <a:r>
              <a:rPr lang="en-US" altLang="ko-KR" dirty="0" smtClean="0"/>
              <a:t>3</a:t>
            </a:r>
            <a:r>
              <a:rPr lang="ko-KR" altLang="en-US" dirty="0" smtClean="0"/>
              <a:t>를 지원하지는 못하고 있다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사용 가능한 사용자 인터페이스 기술이 포함되며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통해서 문서의 </a:t>
            </a:r>
            <a:r>
              <a:rPr lang="en-US" altLang="ko-KR" dirty="0" smtClean="0"/>
              <a:t>DTD</a:t>
            </a:r>
            <a:r>
              <a:rPr lang="ko-KR" altLang="en-US" dirty="0" smtClean="0"/>
              <a:t>를 조작하는 기능과 보안레벨의 정의가 가능해진다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6.4 </a:t>
            </a:r>
            <a:r>
              <a:rPr lang="en-US" altLang="ko-KR" sz="2400" dirty="0" smtClean="0"/>
              <a:t>DOM </a:t>
            </a:r>
            <a:r>
              <a:rPr lang="ko-KR" altLang="en-US" sz="2400" dirty="0" smtClean="0"/>
              <a:t>동작</a:t>
            </a:r>
            <a:endParaRPr lang="ko-KR" altLang="en-US" sz="2400" dirty="0"/>
          </a:p>
        </p:txBody>
      </p:sp>
      <p:sp>
        <p:nvSpPr>
          <p:cNvPr id="9" name="내용 개체 틀 5"/>
          <p:cNvSpPr txBox="1">
            <a:spLocks/>
          </p:cNvSpPr>
          <p:nvPr/>
        </p:nvSpPr>
        <p:spPr>
          <a:xfrm>
            <a:off x="457200" y="1428736"/>
            <a:ext cx="8229600" cy="501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DOM</a:t>
            </a:r>
            <a:r>
              <a:rPr lang="ko-KR" altLang="en-US" dirty="0" smtClean="0"/>
              <a:t>에서의 중요 객체</a:t>
            </a:r>
            <a:r>
              <a:rPr lang="en-US" altLang="ko-KR" dirty="0" smtClean="0"/>
              <a:t>(Object)</a:t>
            </a:r>
            <a:r>
              <a:rPr lang="ko-KR" altLang="en-US" dirty="0" smtClean="0"/>
              <a:t>와 메소드들을 사용하여 다음과 같은 동작을 수행할 수 있다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err="1" smtClean="0"/>
              <a:t>웹브라우저는</a:t>
            </a:r>
            <a:r>
              <a:rPr lang="ko-KR" altLang="en-US" dirty="0" smtClean="0"/>
              <a:t> 모든 </a:t>
            </a:r>
            <a:r>
              <a:rPr lang="ko-KR" altLang="en-US" dirty="0" err="1" smtClean="0"/>
              <a:t>엘리먼트를</a:t>
            </a:r>
            <a:r>
              <a:rPr lang="ko-KR" altLang="en-US" dirty="0" smtClean="0"/>
              <a:t> 객체로 표현하고 트리 구조 형태로 나타내기 때문에</a:t>
            </a:r>
            <a:r>
              <a:rPr lang="en-US" altLang="ko-KR" dirty="0" smtClean="0"/>
              <a:t>, DOM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(Object),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(Properties),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(Method) </a:t>
            </a:r>
            <a:r>
              <a:rPr lang="ko-KR" altLang="en-US" dirty="0" smtClean="0"/>
              <a:t>이용하여 객체화된 </a:t>
            </a:r>
            <a:r>
              <a:rPr lang="ko-KR" altLang="en-US" dirty="0" err="1" smtClean="0"/>
              <a:t>엘리먼트의</a:t>
            </a:r>
            <a:r>
              <a:rPr lang="ko-KR" altLang="en-US" dirty="0" smtClean="0"/>
              <a:t> 속성에 접근하거나 변경이 가능하다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6.5.1 </a:t>
            </a:r>
            <a:r>
              <a:rPr lang="en-US" altLang="ko-KR" sz="2400" dirty="0" smtClean="0"/>
              <a:t>HTML DOM </a:t>
            </a:r>
            <a:r>
              <a:rPr lang="ko-KR" altLang="en-US" sz="2400" dirty="0" smtClean="0"/>
              <a:t>속성</a:t>
            </a:r>
            <a:endParaRPr lang="ko-KR" altLang="en-US" sz="2400" dirty="0"/>
          </a:p>
        </p:txBody>
      </p:sp>
      <p:sp>
        <p:nvSpPr>
          <p:cNvPr id="9" name="내용 개체 틀 5"/>
          <p:cNvSpPr txBox="1">
            <a:spLocks/>
          </p:cNvSpPr>
          <p:nvPr/>
        </p:nvSpPr>
        <p:spPr>
          <a:xfrm>
            <a:off x="457200" y="1428736"/>
            <a:ext cx="8229600" cy="501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HTML DOM</a:t>
            </a:r>
            <a:r>
              <a:rPr lang="ko-KR" altLang="en-US" dirty="0" smtClean="0"/>
              <a:t>의 속성은 다음과 같은 요소들로 구성된다</a:t>
            </a:r>
            <a:r>
              <a:rPr lang="en-US" altLang="ko-KR" dirty="0" smtClean="0"/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dirty="0" err="1" smtClean="0"/>
              <a:t>x.innerHTML</a:t>
            </a:r>
            <a:r>
              <a:rPr lang="en-US" altLang="ko-KR" dirty="0" smtClean="0"/>
              <a:t> : x</a:t>
            </a:r>
            <a:r>
              <a:rPr lang="ko-KR" altLang="en-US" dirty="0" smtClean="0"/>
              <a:t>의 텍스트 값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dirty="0" err="1" smtClean="0"/>
              <a:t>x.nodeName</a:t>
            </a:r>
            <a:r>
              <a:rPr lang="en-US" altLang="ko-KR" dirty="0" smtClean="0"/>
              <a:t> : x</a:t>
            </a:r>
            <a:r>
              <a:rPr lang="ko-KR" altLang="en-US" dirty="0" smtClean="0"/>
              <a:t>의 이름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dirty="0" err="1" smtClean="0"/>
              <a:t>x.nodeValue</a:t>
            </a:r>
            <a:r>
              <a:rPr lang="en-US" altLang="ko-KR" dirty="0" smtClean="0"/>
              <a:t> : x</a:t>
            </a:r>
            <a:r>
              <a:rPr lang="ko-KR" altLang="en-US" dirty="0" smtClean="0"/>
              <a:t>의 값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dirty="0" err="1" smtClean="0"/>
              <a:t>x.parentNode</a:t>
            </a:r>
            <a:r>
              <a:rPr lang="en-US" altLang="ko-KR" dirty="0" smtClean="0"/>
              <a:t> : x</a:t>
            </a:r>
            <a:r>
              <a:rPr lang="ko-KR" altLang="en-US" dirty="0" smtClean="0"/>
              <a:t>의 부모 노드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dirty="0" err="1" smtClean="0"/>
              <a:t>x.childNodes</a:t>
            </a:r>
            <a:r>
              <a:rPr lang="en-US" altLang="ko-KR" dirty="0" smtClean="0"/>
              <a:t> : x</a:t>
            </a:r>
            <a:r>
              <a:rPr lang="ko-KR" altLang="en-US" dirty="0" smtClean="0"/>
              <a:t>의 자식 노드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dirty="0" err="1" smtClean="0"/>
              <a:t>x.attributes</a:t>
            </a:r>
            <a:r>
              <a:rPr lang="en-US" altLang="ko-KR" dirty="0" smtClean="0"/>
              <a:t> : x</a:t>
            </a:r>
            <a:r>
              <a:rPr lang="ko-KR" altLang="en-US" dirty="0" smtClean="0"/>
              <a:t>의 특성 노드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ko-KR" altLang="en-US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이와 관련된 대표적인 </a:t>
            </a:r>
            <a:r>
              <a:rPr lang="ko-KR" altLang="en-US" dirty="0" err="1" smtClean="0"/>
              <a:t>메소드로는</a:t>
            </a:r>
            <a:r>
              <a:rPr lang="ko-KR" altLang="en-US" dirty="0" smtClean="0"/>
              <a:t> 다음과 같은 예들을 찾을 수 있다</a:t>
            </a:r>
            <a:r>
              <a:rPr lang="en-US" altLang="ko-KR" dirty="0" smtClean="0"/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dirty="0" err="1" smtClean="0"/>
              <a:t>x.getElementById</a:t>
            </a:r>
            <a:r>
              <a:rPr lang="en-US" altLang="ko-KR" dirty="0" smtClean="0"/>
              <a:t>(id) : </a:t>
            </a:r>
            <a:r>
              <a:rPr lang="ko-KR" altLang="en-US" dirty="0" smtClean="0"/>
              <a:t>특정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로부터 </a:t>
            </a:r>
            <a:r>
              <a:rPr lang="ko-KR" altLang="en-US" dirty="0" err="1" smtClean="0"/>
              <a:t>엘리먼트를</a:t>
            </a:r>
            <a:r>
              <a:rPr lang="ko-KR" altLang="en-US" dirty="0" smtClean="0"/>
              <a:t> 획득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dirty="0" err="1" smtClean="0"/>
              <a:t>x.getElementsByTagName</a:t>
            </a:r>
            <a:r>
              <a:rPr lang="en-US" altLang="ko-KR" dirty="0" smtClean="0"/>
              <a:t>(name) : </a:t>
            </a:r>
            <a:r>
              <a:rPr lang="ko-KR" altLang="en-US" dirty="0" smtClean="0"/>
              <a:t>특정 </a:t>
            </a:r>
            <a:r>
              <a:rPr lang="ko-KR" altLang="en-US" dirty="0" err="1" smtClean="0"/>
              <a:t>태그명을</a:t>
            </a:r>
            <a:r>
              <a:rPr lang="ko-KR" altLang="en-US" dirty="0" smtClean="0"/>
              <a:t> 가지는 모든 </a:t>
            </a:r>
            <a:r>
              <a:rPr lang="ko-KR" altLang="en-US" dirty="0" err="1" smtClean="0"/>
              <a:t>엘리먼트</a:t>
            </a:r>
            <a:r>
              <a:rPr lang="ko-KR" altLang="en-US" dirty="0" smtClean="0"/>
              <a:t> 획득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dirty="0" err="1" smtClean="0"/>
              <a:t>x.appendChild</a:t>
            </a:r>
            <a:r>
              <a:rPr lang="en-US" altLang="ko-KR" dirty="0" smtClean="0"/>
              <a:t>(node) : x</a:t>
            </a:r>
            <a:r>
              <a:rPr lang="ko-KR" altLang="en-US" dirty="0" smtClean="0"/>
              <a:t>에 자식 노드 추가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dirty="0" err="1" smtClean="0"/>
              <a:t>x.removeChild</a:t>
            </a:r>
            <a:r>
              <a:rPr lang="en-US" altLang="ko-KR" dirty="0" smtClean="0"/>
              <a:t>(node) : x</a:t>
            </a:r>
            <a:r>
              <a:rPr lang="ko-KR" altLang="en-US" dirty="0" smtClean="0"/>
              <a:t>로부터 자식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제거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6.5.1 </a:t>
            </a:r>
            <a:r>
              <a:rPr lang="en-US" altLang="ko-KR" sz="2400" dirty="0" smtClean="0"/>
              <a:t>HTML DOM </a:t>
            </a:r>
            <a:r>
              <a:rPr lang="ko-KR" altLang="en-US" sz="2400" dirty="0" smtClean="0"/>
              <a:t>속성</a:t>
            </a:r>
            <a:endParaRPr lang="ko-KR" altLang="en-US" sz="2400" dirty="0"/>
          </a:p>
        </p:txBody>
      </p:sp>
      <p:sp>
        <p:nvSpPr>
          <p:cNvPr id="9" name="내용 개체 틀 5"/>
          <p:cNvSpPr txBox="1">
            <a:spLocks/>
          </p:cNvSpPr>
          <p:nvPr/>
        </p:nvSpPr>
        <p:spPr>
          <a:xfrm>
            <a:off x="457200" y="1428736"/>
            <a:ext cx="8686800" cy="501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HTML DOM </a:t>
            </a:r>
            <a:r>
              <a:rPr lang="ko-KR" altLang="en-US" dirty="0" err="1" smtClean="0"/>
              <a:t>엘리먼트들의</a:t>
            </a:r>
            <a:r>
              <a:rPr lang="ko-KR" altLang="en-US" dirty="0" smtClean="0"/>
              <a:t> 특성으로는 다음과 같은 </a:t>
            </a:r>
            <a:r>
              <a:rPr lang="en-US" altLang="ko-KR" dirty="0" smtClean="0"/>
              <a:t>7</a:t>
            </a:r>
            <a:r>
              <a:rPr lang="ko-KR" altLang="en-US" dirty="0" smtClean="0"/>
              <a:t>개가 있다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dirty="0" err="1" smtClean="0"/>
              <a:t>HTMLElement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HTML </a:t>
            </a:r>
            <a:r>
              <a:rPr lang="ko-KR" altLang="en-US" dirty="0" err="1" smtClean="0"/>
              <a:t>엘리먼트가</a:t>
            </a:r>
            <a:r>
              <a:rPr lang="ko-KR" altLang="en-US" dirty="0" smtClean="0"/>
              <a:t> 상속하는 </a:t>
            </a:r>
            <a:r>
              <a:rPr lang="en-US" altLang="ko-KR" dirty="0" smtClean="0"/>
              <a:t>'abstract' </a:t>
            </a:r>
            <a:r>
              <a:rPr lang="ko-KR" altLang="en-US" dirty="0" smtClean="0"/>
              <a:t>인터페이스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dirty="0" err="1" smtClean="0"/>
              <a:t>HTMLInputElement</a:t>
            </a:r>
            <a:r>
              <a:rPr lang="en-US" altLang="ko-KR" dirty="0" smtClean="0"/>
              <a:t> : HTML </a:t>
            </a:r>
            <a:r>
              <a:rPr lang="ko-KR" altLang="en-US" dirty="0" smtClean="0"/>
              <a:t>문서 내의 각 </a:t>
            </a:r>
            <a:r>
              <a:rPr lang="en-US" altLang="ko-KR" dirty="0" smtClean="0"/>
              <a:t>&lt;input&gt; </a:t>
            </a:r>
            <a:r>
              <a:rPr lang="ko-KR" altLang="en-US" dirty="0" smtClean="0"/>
              <a:t>태그에 대해서</a:t>
            </a:r>
            <a:r>
              <a:rPr lang="en-US" altLang="ko-KR" dirty="0" smtClean="0"/>
              <a:t>, 'select' </a:t>
            </a:r>
            <a:r>
              <a:rPr lang="ko-KR" altLang="en-US" dirty="0" smtClean="0"/>
              <a:t>객체 생성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dirty="0" err="1" smtClean="0"/>
              <a:t>HTMLSelectElement</a:t>
            </a:r>
            <a:r>
              <a:rPr lang="en-US" altLang="ko-KR" dirty="0" smtClean="0"/>
              <a:t> : HTML </a:t>
            </a:r>
            <a:r>
              <a:rPr lang="ko-KR" altLang="en-US" dirty="0" smtClean="0"/>
              <a:t>폼의 각 </a:t>
            </a:r>
            <a:r>
              <a:rPr lang="en-US" altLang="ko-KR" dirty="0" smtClean="0"/>
              <a:t>&lt;select&gt; </a:t>
            </a:r>
            <a:r>
              <a:rPr lang="ko-KR" altLang="en-US" dirty="0" smtClean="0"/>
              <a:t>태그에 대해서</a:t>
            </a:r>
            <a:r>
              <a:rPr lang="en-US" altLang="ko-KR" dirty="0" smtClean="0"/>
              <a:t>, 'select' </a:t>
            </a:r>
            <a:r>
              <a:rPr lang="ko-KR" altLang="en-US" dirty="0" smtClean="0"/>
              <a:t>객체 생성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dirty="0" err="1" smtClean="0"/>
              <a:t>HTMLDocument</a:t>
            </a:r>
            <a:r>
              <a:rPr lang="en-US" altLang="ko-KR" dirty="0" smtClean="0"/>
              <a:t> : HTML </a:t>
            </a:r>
            <a:r>
              <a:rPr lang="ko-KR" altLang="en-US" dirty="0" smtClean="0"/>
              <a:t>구조에서의 가장 상위이며 전체 </a:t>
            </a:r>
            <a:r>
              <a:rPr lang="ko-KR" altLang="en-US" dirty="0" err="1" smtClean="0"/>
              <a:t>컨텐츠를</a:t>
            </a:r>
            <a:r>
              <a:rPr lang="ko-KR" altLang="en-US" dirty="0" smtClean="0"/>
              <a:t> 보유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dirty="0" err="1" smtClean="0"/>
              <a:t>HTMLAElement</a:t>
            </a:r>
            <a:r>
              <a:rPr lang="en-US" altLang="ko-KR" dirty="0" smtClean="0"/>
              <a:t> : HTML </a:t>
            </a:r>
            <a:r>
              <a:rPr lang="ko-KR" altLang="en-US" dirty="0" smtClean="0"/>
              <a:t>문서 내의 각 </a:t>
            </a:r>
            <a:r>
              <a:rPr lang="en-US" altLang="ko-KR" dirty="0" smtClean="0"/>
              <a:t>&lt;a&gt; </a:t>
            </a:r>
            <a:r>
              <a:rPr lang="ko-KR" altLang="en-US" dirty="0" smtClean="0"/>
              <a:t>태그에 대해서</a:t>
            </a:r>
            <a:r>
              <a:rPr lang="en-US" altLang="ko-KR" dirty="0" smtClean="0"/>
              <a:t>, 'select' </a:t>
            </a:r>
            <a:r>
              <a:rPr lang="ko-KR" altLang="en-US" dirty="0" smtClean="0"/>
              <a:t>객체 생성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dirty="0" err="1" smtClean="0"/>
              <a:t>HTMLOptionElement</a:t>
            </a:r>
            <a:r>
              <a:rPr lang="en-US" altLang="ko-KR" dirty="0" smtClean="0"/>
              <a:t> : HTML </a:t>
            </a:r>
            <a:r>
              <a:rPr lang="ko-KR" altLang="en-US" dirty="0" smtClean="0"/>
              <a:t>폼의 각 </a:t>
            </a:r>
            <a:r>
              <a:rPr lang="en-US" altLang="ko-KR" dirty="0" smtClean="0"/>
              <a:t>&lt;option&gt; </a:t>
            </a:r>
            <a:r>
              <a:rPr lang="ko-KR" altLang="en-US" dirty="0" smtClean="0"/>
              <a:t>태그에 대해서</a:t>
            </a:r>
            <a:r>
              <a:rPr lang="en-US" altLang="ko-KR" dirty="0" smtClean="0"/>
              <a:t>, 'select' </a:t>
            </a:r>
            <a:r>
              <a:rPr lang="ko-KR" altLang="en-US" dirty="0" smtClean="0"/>
              <a:t>객체 생성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dirty="0" err="1" smtClean="0"/>
              <a:t>HTMLScriptElement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스크립트 </a:t>
            </a:r>
            <a:r>
              <a:rPr lang="ko-KR" altLang="en-US" dirty="0" err="1" smtClean="0"/>
              <a:t>엘리먼트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1. HTML5</a:t>
            </a:r>
            <a:r>
              <a:rPr lang="ko-KR" altLang="en-US" sz="2400" dirty="0" smtClean="0"/>
              <a:t>란</a:t>
            </a:r>
            <a:r>
              <a:rPr lang="en-US" altLang="ko-KR" sz="2400" dirty="0" smtClean="0"/>
              <a:t>?</a:t>
            </a:r>
            <a:endParaRPr lang="ko-KR" altLang="en-US" sz="24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57200" y="1928802"/>
            <a:ext cx="8229600" cy="4513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2</a:t>
            </a:r>
            <a:r>
              <a:rPr lang="ko-KR" altLang="en-US" dirty="0" smtClean="0"/>
              <a:t>차원 그래픽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에 사용하는 캔버스 요소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내장 비디오 및 오디오 재생을 위한 </a:t>
            </a:r>
            <a:r>
              <a:rPr lang="en-US" altLang="ko-KR" dirty="0" smtClean="0"/>
              <a:t>video, audio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ko-KR" altLang="en-US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키</a:t>
            </a:r>
            <a:r>
              <a:rPr lang="en-US" altLang="ko-KR" dirty="0" smtClean="0"/>
              <a:t>/</a:t>
            </a:r>
            <a:r>
              <a:rPr lang="ko-KR" altLang="en-US" dirty="0" smtClean="0"/>
              <a:t>값이나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기반 데이터베이스 지원을 위한 내장 저장소 기능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오프라인 웹 애플리케이션 기반 </a:t>
            </a:r>
            <a:r>
              <a:rPr lang="en-US" altLang="ko-KR" dirty="0" smtClean="0"/>
              <a:t>API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웹 애플리케이션이 독립적으로 특정 프로토콜 및 미디어 형식을 등록할 수 있는 </a:t>
            </a:r>
            <a:r>
              <a:rPr lang="en-US" altLang="ko-KR" dirty="0" smtClean="0"/>
              <a:t>API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드래그 앤 </a:t>
            </a:r>
            <a:r>
              <a:rPr lang="ko-KR" altLang="en-US" dirty="0" err="1" smtClean="0"/>
              <a:t>드롭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제스쳐를</a:t>
            </a:r>
            <a:r>
              <a:rPr lang="ko-KR" altLang="en-US" dirty="0" smtClean="0"/>
              <a:t> 지원할 수 있는 </a:t>
            </a:r>
            <a:r>
              <a:rPr lang="en-US" altLang="ko-KR" dirty="0" smtClean="0"/>
              <a:t>API</a:t>
            </a:r>
          </a:p>
        </p:txBody>
      </p:sp>
      <p:sp>
        <p:nvSpPr>
          <p:cNvPr id="4" name="내용 개체 틀 5"/>
          <p:cNvSpPr>
            <a:spLocks noGrp="1"/>
          </p:cNvSpPr>
          <p:nvPr>
            <p:ph idx="1"/>
          </p:nvPr>
        </p:nvSpPr>
        <p:spPr>
          <a:xfrm>
            <a:off x="457200" y="1285290"/>
            <a:ext cx="8229600" cy="415518"/>
          </a:xfrm>
        </p:spPr>
        <p:txBody>
          <a:bodyPr/>
          <a:lstStyle/>
          <a:p>
            <a:r>
              <a:rPr lang="en-US" altLang="ko-KR" b="1" dirty="0" smtClean="0"/>
              <a:t>HTML5</a:t>
            </a:r>
            <a:r>
              <a:rPr lang="ko-KR" altLang="en-US" b="1" dirty="0" smtClean="0"/>
              <a:t>에서 리치한 웹 페이지를 위해 지원되는 주요 특징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6.5.2 </a:t>
            </a:r>
            <a:r>
              <a:rPr lang="en-US" altLang="ko-KR" sz="2400" dirty="0" smtClean="0"/>
              <a:t>HTML DOM</a:t>
            </a:r>
            <a:r>
              <a:rPr lang="ko-KR" altLang="en-US" sz="2400" dirty="0" smtClean="0"/>
              <a:t>의 노드</a:t>
            </a:r>
            <a:endParaRPr lang="ko-KR" altLang="en-US" sz="2400" dirty="0"/>
          </a:p>
        </p:txBody>
      </p:sp>
      <p:sp>
        <p:nvSpPr>
          <p:cNvPr id="9" name="내용 개체 틀 5"/>
          <p:cNvSpPr txBox="1">
            <a:spLocks/>
          </p:cNvSpPr>
          <p:nvPr/>
        </p:nvSpPr>
        <p:spPr>
          <a:xfrm>
            <a:off x="457200" y="1428736"/>
            <a:ext cx="8329642" cy="501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HTML DOM</a:t>
            </a:r>
            <a:r>
              <a:rPr lang="ko-KR" altLang="en-US" dirty="0" smtClean="0"/>
              <a:t>에서 각각의 노드들은 하나의 객체이다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객체들은 </a:t>
            </a:r>
            <a:r>
              <a:rPr lang="en-US" altLang="ko-KR" dirty="0" smtClean="0"/>
              <a:t>JavaScript</a:t>
            </a:r>
            <a:r>
              <a:rPr lang="ko-KR" altLang="en-US" dirty="0" smtClean="0"/>
              <a:t>에 의해서 접근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변경될 수 있는 </a:t>
            </a:r>
            <a:r>
              <a:rPr lang="ko-KR" altLang="en-US" dirty="0" err="1" smtClean="0"/>
              <a:t>메소드들과</a:t>
            </a:r>
            <a:r>
              <a:rPr lang="ko-KR" altLang="en-US" dirty="0" smtClean="0"/>
              <a:t> 특성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가진다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모든 </a:t>
            </a:r>
            <a:r>
              <a:rPr lang="ko-KR" altLang="en-US" dirty="0" err="1" smtClean="0"/>
              <a:t>노드들은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트리를</a:t>
            </a:r>
            <a:r>
              <a:rPr lang="ko-KR" altLang="en-US" dirty="0" smtClean="0"/>
              <a:t> 통해서 접근할 수 있으며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노드의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컨텐츠는</a:t>
            </a:r>
            <a:r>
              <a:rPr lang="ko-KR" altLang="en-US" dirty="0" smtClean="0"/>
              <a:t> 변경하거나 삭제될 수 있고 새로운 </a:t>
            </a:r>
            <a:r>
              <a:rPr lang="ko-KR" altLang="en-US" dirty="0" err="1" smtClean="0"/>
              <a:t>노드들은</a:t>
            </a:r>
            <a:r>
              <a:rPr lang="ko-KR" altLang="en-US" dirty="0" smtClean="0"/>
              <a:t> 생성될 수도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9713" y="3143248"/>
            <a:ext cx="6124575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6.5.2 </a:t>
            </a:r>
            <a:r>
              <a:rPr lang="en-US" altLang="ko-KR" sz="2400" dirty="0" smtClean="0"/>
              <a:t>HTML DOM</a:t>
            </a:r>
            <a:r>
              <a:rPr lang="ko-KR" altLang="en-US" sz="2400" dirty="0" smtClean="0"/>
              <a:t>의 노드</a:t>
            </a:r>
            <a:endParaRPr lang="ko-KR" altLang="en-US" sz="2400" dirty="0"/>
          </a:p>
        </p:txBody>
      </p:sp>
      <p:sp>
        <p:nvSpPr>
          <p:cNvPr id="9" name="내용 개체 틀 5"/>
          <p:cNvSpPr txBox="1">
            <a:spLocks/>
          </p:cNvSpPr>
          <p:nvPr/>
        </p:nvSpPr>
        <p:spPr>
          <a:xfrm>
            <a:off x="457200" y="1428736"/>
            <a:ext cx="8329642" cy="501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사용자가 </a:t>
            </a:r>
            <a:r>
              <a:rPr lang="ko-KR" altLang="en-US" dirty="0" err="1" smtClean="0"/>
              <a:t>노드에</a:t>
            </a:r>
            <a:r>
              <a:rPr lang="ko-KR" altLang="en-US" dirty="0" smtClean="0"/>
              <a:t> 접근할 수 있는 방법으로는 다음과 같은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가지가 있다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방법 </a:t>
            </a:r>
            <a:r>
              <a:rPr lang="en-US" altLang="ko-KR" dirty="0" smtClean="0"/>
              <a:t>1.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getElementById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사용</a:t>
            </a:r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방법 </a:t>
            </a:r>
            <a:r>
              <a:rPr lang="en-US" altLang="ko-KR" dirty="0" smtClean="0"/>
              <a:t>2.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getElementsByTagName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을 사용</a:t>
            </a:r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방법 </a:t>
            </a:r>
            <a:r>
              <a:rPr lang="en-US" altLang="ko-KR" dirty="0" smtClean="0"/>
              <a:t>3.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트리를</a:t>
            </a:r>
            <a:r>
              <a:rPr lang="ko-KR" altLang="en-US" dirty="0" smtClean="0"/>
              <a:t> 탐색하고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관계를 사용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6.5.2 </a:t>
            </a:r>
            <a:r>
              <a:rPr lang="en-US" altLang="ko-KR" sz="2400" dirty="0" smtClean="0"/>
              <a:t>HTML DOM</a:t>
            </a:r>
            <a:r>
              <a:rPr lang="ko-KR" altLang="en-US" sz="2400" dirty="0" smtClean="0"/>
              <a:t>의 노드</a:t>
            </a:r>
            <a:endParaRPr lang="ko-KR" altLang="en-US" sz="2400" dirty="0"/>
          </a:p>
        </p:txBody>
      </p:sp>
      <p:sp>
        <p:nvSpPr>
          <p:cNvPr id="9" name="내용 개체 틀 5"/>
          <p:cNvSpPr txBox="1">
            <a:spLocks/>
          </p:cNvSpPr>
          <p:nvPr/>
        </p:nvSpPr>
        <p:spPr>
          <a:xfrm>
            <a:off x="457200" y="1428736"/>
            <a:ext cx="8329642" cy="501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getElementById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사용하면 특정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가지는 </a:t>
            </a:r>
            <a:r>
              <a:rPr lang="ko-KR" altLang="en-US" dirty="0" err="1" smtClean="0"/>
              <a:t>엘리먼트를</a:t>
            </a:r>
            <a:r>
              <a:rPr lang="ko-KR" altLang="en-US" dirty="0" smtClean="0"/>
              <a:t> 얻을 수 있다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다음은 </a:t>
            </a:r>
            <a:r>
              <a:rPr lang="en-US" altLang="ko-KR" dirty="0" smtClean="0"/>
              <a:t>id="intro"</a:t>
            </a:r>
            <a:r>
              <a:rPr lang="ko-KR" altLang="en-US" dirty="0" smtClean="0"/>
              <a:t>인 엘리먼트를 얻기 위한 예제이다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786058"/>
            <a:ext cx="7380311" cy="3055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2" y="5072074"/>
            <a:ext cx="359092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6.5.2 </a:t>
            </a:r>
            <a:r>
              <a:rPr lang="en-US" altLang="ko-KR" sz="2400" dirty="0" smtClean="0"/>
              <a:t>HTML DOM</a:t>
            </a:r>
            <a:r>
              <a:rPr lang="ko-KR" altLang="en-US" sz="2400" dirty="0" smtClean="0"/>
              <a:t>의 노드</a:t>
            </a:r>
            <a:endParaRPr lang="ko-KR" altLang="en-US" sz="2400" dirty="0"/>
          </a:p>
        </p:txBody>
      </p:sp>
      <p:sp>
        <p:nvSpPr>
          <p:cNvPr id="9" name="내용 개체 틀 5"/>
          <p:cNvSpPr txBox="1">
            <a:spLocks/>
          </p:cNvSpPr>
          <p:nvPr/>
        </p:nvSpPr>
        <p:spPr>
          <a:xfrm>
            <a:off x="457200" y="1428736"/>
            <a:ext cx="8329642" cy="501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getElementsByTagName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을 이용하면 특정 태그 이름을 사용하여 모든 엘리먼트를 얻을 수 있다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다음의 예는 문서 내의 모든 </a:t>
            </a:r>
            <a:r>
              <a:rPr lang="en-US" altLang="ko-KR" dirty="0" smtClean="0"/>
              <a:t>&lt;p&gt; </a:t>
            </a:r>
            <a:r>
              <a:rPr lang="ko-KR" altLang="en-US" dirty="0" err="1" smtClean="0"/>
              <a:t>엘리먼트의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리스트 값을 얻는 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857496"/>
            <a:ext cx="7313635" cy="3041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/>
          <a:srcRect r="8741" b="16482"/>
          <a:stretch>
            <a:fillRect/>
          </a:stretch>
        </p:blipFill>
        <p:spPr bwMode="auto">
          <a:xfrm>
            <a:off x="5057775" y="5124450"/>
            <a:ext cx="3729067" cy="1447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6.5.2 </a:t>
            </a:r>
            <a:r>
              <a:rPr lang="en-US" altLang="ko-KR" sz="2400" dirty="0" smtClean="0"/>
              <a:t>HTML DOM</a:t>
            </a:r>
            <a:r>
              <a:rPr lang="ko-KR" altLang="en-US" sz="2400" dirty="0" smtClean="0"/>
              <a:t>의 노드</a:t>
            </a:r>
            <a:endParaRPr lang="ko-KR" altLang="en-US" sz="2400" dirty="0"/>
          </a:p>
        </p:txBody>
      </p:sp>
      <p:sp>
        <p:nvSpPr>
          <p:cNvPr id="9" name="내용 개체 틀 5"/>
          <p:cNvSpPr txBox="1">
            <a:spLocks/>
          </p:cNvSpPr>
          <p:nvPr/>
        </p:nvSpPr>
        <p:spPr>
          <a:xfrm>
            <a:off x="457200" y="1428736"/>
            <a:ext cx="8329642" cy="501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DOM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리스트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노드의</a:t>
            </a:r>
            <a:r>
              <a:rPr lang="ko-KR" altLang="en-US" dirty="0" smtClean="0"/>
              <a:t> 배열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얻기 위해서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getElementsByTagName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을 사용할 수 있다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다음의 예제에서는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리스트에서 모든 </a:t>
            </a:r>
            <a:r>
              <a:rPr lang="en-US" altLang="ko-KR" dirty="0" smtClean="0"/>
              <a:t>&lt;p&gt; </a:t>
            </a:r>
            <a:r>
              <a:rPr lang="ko-KR" altLang="en-US" dirty="0" err="1" smtClean="0"/>
              <a:t>노드들을</a:t>
            </a:r>
            <a:r>
              <a:rPr lang="ko-KR" altLang="en-US" dirty="0" smtClean="0"/>
              <a:t> 얻은 이후에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인덱스 번호 중에 하나를 확인해 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3071810"/>
            <a:ext cx="7605737" cy="3441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/>
          <a:srcRect r="30542" b="39631"/>
          <a:stretch>
            <a:fillRect/>
          </a:stretch>
        </p:blipFill>
        <p:spPr bwMode="auto">
          <a:xfrm>
            <a:off x="6267476" y="5467372"/>
            <a:ext cx="2805118" cy="1247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6.5.3 </a:t>
            </a:r>
            <a:r>
              <a:rPr lang="en-US" altLang="ko-KR" sz="2400" dirty="0" smtClean="0"/>
              <a:t>HTML DOM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Document </a:t>
            </a:r>
            <a:r>
              <a:rPr lang="ko-KR" altLang="en-US" sz="2400" dirty="0" smtClean="0"/>
              <a:t>객체</a:t>
            </a:r>
            <a:endParaRPr lang="ko-KR" altLang="en-US" sz="2400" dirty="0"/>
          </a:p>
        </p:txBody>
      </p:sp>
      <p:sp>
        <p:nvSpPr>
          <p:cNvPr id="9" name="내용 개체 틀 5"/>
          <p:cNvSpPr txBox="1">
            <a:spLocks/>
          </p:cNvSpPr>
          <p:nvPr/>
        </p:nvSpPr>
        <p:spPr>
          <a:xfrm>
            <a:off x="457200" y="1428736"/>
            <a:ext cx="8329642" cy="501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브라우저 내의 각 윈도우인 각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문서</a:t>
            </a:r>
            <a:r>
              <a:rPr lang="en-US" altLang="ko-KR" dirty="0" smtClean="0"/>
              <a:t>(Document)</a:t>
            </a:r>
            <a:r>
              <a:rPr lang="ko-KR" altLang="en-US" dirty="0" smtClean="0"/>
              <a:t>들이 바로 </a:t>
            </a:r>
            <a:r>
              <a:rPr lang="en-US" altLang="ko-KR" dirty="0" smtClean="0"/>
              <a:t>Document </a:t>
            </a:r>
            <a:r>
              <a:rPr lang="ko-KR" altLang="en-US" dirty="0" smtClean="0"/>
              <a:t>객체이다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Document </a:t>
            </a:r>
            <a:r>
              <a:rPr lang="ko-KR" altLang="en-US" dirty="0" smtClean="0"/>
              <a:t>객체는 페이지 내의 모든 </a:t>
            </a:r>
            <a:r>
              <a:rPr lang="en-US" altLang="ko-KR" dirty="0" smtClean="0"/>
              <a:t>HTML </a:t>
            </a:r>
            <a:r>
              <a:rPr lang="ko-KR" altLang="en-US" dirty="0" err="1" smtClean="0"/>
              <a:t>엘리먼트들에</a:t>
            </a:r>
            <a:r>
              <a:rPr lang="ko-KR" altLang="en-US" dirty="0" smtClean="0"/>
              <a:t> 대해서 스크립트를 통해서 액세스 방법을 제공한다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Document </a:t>
            </a:r>
            <a:r>
              <a:rPr lang="ko-KR" altLang="en-US" dirty="0" smtClean="0"/>
              <a:t>객체의 속성</a:t>
            </a:r>
            <a:endParaRPr lang="ko-KR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3429000"/>
            <a:ext cx="8189913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6.5.3 </a:t>
            </a:r>
            <a:r>
              <a:rPr lang="en-US" altLang="ko-KR" sz="2400" dirty="0" smtClean="0"/>
              <a:t>HTML DOM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Document </a:t>
            </a:r>
            <a:r>
              <a:rPr lang="ko-KR" altLang="en-US" sz="2400" dirty="0" smtClean="0"/>
              <a:t>객체</a:t>
            </a:r>
            <a:endParaRPr lang="ko-KR" altLang="en-US" sz="2400" dirty="0"/>
          </a:p>
        </p:txBody>
      </p:sp>
      <p:sp>
        <p:nvSpPr>
          <p:cNvPr id="9" name="내용 개체 틀 5"/>
          <p:cNvSpPr txBox="1">
            <a:spLocks/>
          </p:cNvSpPr>
          <p:nvPr/>
        </p:nvSpPr>
        <p:spPr>
          <a:xfrm>
            <a:off x="457200" y="1428736"/>
            <a:ext cx="8329642" cy="501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Document </a:t>
            </a:r>
            <a:r>
              <a:rPr lang="ko-KR" altLang="en-US" dirty="0" smtClean="0"/>
              <a:t>객체의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8" y="2000240"/>
            <a:ext cx="8199437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6.5.5 </a:t>
            </a:r>
            <a:r>
              <a:rPr lang="en-US" altLang="ko-KR" sz="2400" dirty="0" smtClean="0"/>
              <a:t>HTML DOM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Body </a:t>
            </a:r>
            <a:r>
              <a:rPr lang="ko-KR" altLang="en-US" sz="2400" dirty="0" smtClean="0"/>
              <a:t>객체</a:t>
            </a:r>
            <a:endParaRPr lang="ko-KR" altLang="en-US" sz="2400" dirty="0"/>
          </a:p>
        </p:txBody>
      </p:sp>
      <p:sp>
        <p:nvSpPr>
          <p:cNvPr id="9" name="내용 개체 틀 5"/>
          <p:cNvSpPr txBox="1">
            <a:spLocks/>
          </p:cNvSpPr>
          <p:nvPr/>
        </p:nvSpPr>
        <p:spPr>
          <a:xfrm>
            <a:off x="457200" y="1428736"/>
            <a:ext cx="8329642" cy="501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Body </a:t>
            </a:r>
            <a:r>
              <a:rPr lang="ko-KR" altLang="en-US" dirty="0" err="1" smtClean="0"/>
              <a:t>엘리먼트는</a:t>
            </a:r>
            <a:r>
              <a:rPr lang="ko-KR" altLang="en-US" dirty="0" smtClean="0"/>
              <a:t> 문서의 </a:t>
            </a:r>
            <a:r>
              <a:rPr lang="en-US" altLang="ko-KR" dirty="0" smtClean="0"/>
              <a:t>body </a:t>
            </a:r>
            <a:r>
              <a:rPr lang="ko-KR" altLang="en-US" dirty="0" smtClean="0"/>
              <a:t>부분을 지원하며</a:t>
            </a:r>
            <a:r>
              <a:rPr lang="en-US" altLang="ko-KR" dirty="0" smtClean="0"/>
              <a:t>, HTML </a:t>
            </a:r>
            <a:r>
              <a:rPr lang="ko-KR" altLang="en-US" dirty="0" smtClean="0"/>
              <a:t>문서 내에서 </a:t>
            </a:r>
            <a:r>
              <a:rPr lang="en-US" altLang="ko-KR" dirty="0" smtClean="0"/>
              <a:t>'text', 'hyperlinks', 'images', 'tables', 'lists'</a:t>
            </a:r>
            <a:r>
              <a:rPr lang="ko-KR" altLang="en-US" dirty="0" smtClean="0"/>
              <a:t>를 포함하는 모든 </a:t>
            </a:r>
            <a:r>
              <a:rPr lang="ko-KR" altLang="en-US" dirty="0" err="1" smtClean="0"/>
              <a:t>컨텐츠를</a:t>
            </a:r>
            <a:r>
              <a:rPr lang="ko-KR" altLang="en-US" dirty="0" smtClean="0"/>
              <a:t> 포함하고 있다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또한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다음과 같은 속성과 이벤트를 지원한다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다음의 표는 속성을 나열하였다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6725" y="3429000"/>
            <a:ext cx="8208963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6.5.5 </a:t>
            </a:r>
            <a:r>
              <a:rPr lang="en-US" altLang="ko-KR" sz="2400" dirty="0" smtClean="0"/>
              <a:t>HTML DOM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Body </a:t>
            </a:r>
            <a:r>
              <a:rPr lang="ko-KR" altLang="en-US" sz="2400" dirty="0" smtClean="0"/>
              <a:t>객체</a:t>
            </a:r>
            <a:endParaRPr lang="ko-KR" altLang="en-US" sz="2400" dirty="0"/>
          </a:p>
        </p:txBody>
      </p:sp>
      <p:sp>
        <p:nvSpPr>
          <p:cNvPr id="9" name="내용 개체 틀 5"/>
          <p:cNvSpPr txBox="1">
            <a:spLocks/>
          </p:cNvSpPr>
          <p:nvPr/>
        </p:nvSpPr>
        <p:spPr>
          <a:xfrm>
            <a:off x="457200" y="1428736"/>
            <a:ext cx="8329642" cy="501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다음 예제는 </a:t>
            </a:r>
            <a:r>
              <a:rPr lang="en-US" altLang="ko-KR" dirty="0" smtClean="0"/>
              <a:t>Body </a:t>
            </a:r>
            <a:r>
              <a:rPr lang="ko-KR" altLang="en-US" dirty="0" smtClean="0"/>
              <a:t>객체가 지원하는 백그라운드 색상을 얻기 위한 것이다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색상이 제시된 </a:t>
            </a:r>
            <a:r>
              <a:rPr lang="en-US" altLang="ko-KR" dirty="0" smtClean="0"/>
              <a:t>&lt;body id="w3s" </a:t>
            </a:r>
            <a:r>
              <a:rPr lang="en-US" altLang="ko-KR" dirty="0" err="1" smtClean="0"/>
              <a:t>bgcolor</a:t>
            </a:r>
            <a:r>
              <a:rPr lang="en-US" altLang="ko-KR" dirty="0" smtClean="0"/>
              <a:t>="#E6E6FA"&gt;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통해서 색상을 얻기 위해서 </a:t>
            </a:r>
            <a:r>
              <a:rPr lang="en-US" altLang="ko-KR" dirty="0" smtClean="0"/>
              <a:t>'</a:t>
            </a:r>
            <a:r>
              <a:rPr lang="en-US" altLang="ko-KR" dirty="0" err="1" smtClean="0"/>
              <a:t>document.getElementById</a:t>
            </a:r>
            <a:r>
              <a:rPr lang="en-US" altLang="ko-KR" dirty="0" smtClean="0"/>
              <a:t>("w3s").</a:t>
            </a:r>
            <a:r>
              <a:rPr lang="en-US" altLang="ko-KR" dirty="0" err="1" smtClean="0"/>
              <a:t>bgColor</a:t>
            </a:r>
            <a:r>
              <a:rPr lang="en-US" altLang="ko-KR" dirty="0" smtClean="0"/>
              <a:t>'</a:t>
            </a:r>
            <a:r>
              <a:rPr lang="ko-KR" altLang="en-US" dirty="0" smtClean="0"/>
              <a:t>를 사용하도록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8" y="3271858"/>
            <a:ext cx="8199437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6.5.6 </a:t>
            </a:r>
            <a:r>
              <a:rPr lang="en-US" altLang="ko-KR" sz="2400" dirty="0" smtClean="0"/>
              <a:t>HTML DOM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Button </a:t>
            </a:r>
            <a:r>
              <a:rPr lang="ko-KR" altLang="en-US" sz="2400" dirty="0" smtClean="0"/>
              <a:t>객체</a:t>
            </a:r>
            <a:endParaRPr lang="ko-KR" altLang="en-US" sz="2400" dirty="0"/>
          </a:p>
        </p:txBody>
      </p:sp>
      <p:sp>
        <p:nvSpPr>
          <p:cNvPr id="9" name="내용 개체 틀 5"/>
          <p:cNvSpPr txBox="1">
            <a:spLocks/>
          </p:cNvSpPr>
          <p:nvPr/>
        </p:nvSpPr>
        <p:spPr>
          <a:xfrm>
            <a:off x="457200" y="1428736"/>
            <a:ext cx="8329642" cy="501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HTML DOM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Button </a:t>
            </a:r>
            <a:r>
              <a:rPr lang="ko-KR" altLang="en-US" dirty="0" smtClean="0"/>
              <a:t>객체는 </a:t>
            </a:r>
            <a:r>
              <a:rPr lang="ko-KR" altLang="en-US" dirty="0" err="1" smtClean="0"/>
              <a:t>푸쉬</a:t>
            </a:r>
            <a:r>
              <a:rPr lang="en-US" altLang="ko-KR" dirty="0" smtClean="0"/>
              <a:t>(Push) </a:t>
            </a:r>
            <a:r>
              <a:rPr lang="ko-KR" altLang="en-US" dirty="0" smtClean="0"/>
              <a:t>버튼을 의미하며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문서에서의 </a:t>
            </a:r>
            <a:r>
              <a:rPr lang="en-US" altLang="ko-KR" dirty="0" smtClean="0"/>
              <a:t>&lt;button&gt; </a:t>
            </a:r>
            <a:r>
              <a:rPr lang="ko-KR" altLang="en-US" dirty="0" smtClean="0"/>
              <a:t>태그에서 </a:t>
            </a:r>
            <a:r>
              <a:rPr lang="en-US" altLang="ko-KR" dirty="0" smtClean="0"/>
              <a:t>Button </a:t>
            </a:r>
            <a:r>
              <a:rPr lang="ko-KR" altLang="en-US" dirty="0" smtClean="0"/>
              <a:t>객체가 생성된다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HTML button </a:t>
            </a:r>
            <a:r>
              <a:rPr lang="ko-KR" altLang="en-US" dirty="0" err="1" smtClean="0"/>
              <a:t>엘리먼트</a:t>
            </a:r>
            <a:r>
              <a:rPr lang="ko-KR" altLang="en-US" dirty="0" smtClean="0"/>
              <a:t> 내부에서는 텍스트나 이미지와 같은 </a:t>
            </a:r>
            <a:r>
              <a:rPr lang="ko-KR" altLang="en-US" dirty="0" err="1" smtClean="0"/>
              <a:t>컨텐츠를</a:t>
            </a:r>
            <a:r>
              <a:rPr lang="ko-KR" altLang="en-US" dirty="0" smtClean="0"/>
              <a:t> 보여주는 작업을 할 수 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이것이 입력 </a:t>
            </a:r>
            <a:r>
              <a:rPr lang="ko-KR" altLang="en-US" dirty="0" err="1" smtClean="0"/>
              <a:t>엘리먼트를</a:t>
            </a:r>
            <a:r>
              <a:rPr lang="ko-KR" altLang="en-US" dirty="0" smtClean="0"/>
              <a:t> 통해서 생성된 버튼과의 차이이다</a:t>
            </a:r>
            <a:r>
              <a:rPr lang="en-US" altLang="ko-KR" dirty="0" smtClean="0"/>
              <a:t>. Button </a:t>
            </a:r>
            <a:r>
              <a:rPr lang="ko-KR" altLang="en-US" dirty="0" smtClean="0"/>
              <a:t>객체의 속성으로 다음의 표에서 나타낸 것들을 지원한다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571876"/>
            <a:ext cx="8228013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2. HTML5</a:t>
            </a:r>
            <a:r>
              <a:rPr lang="ko-KR" altLang="en-US" sz="2400" dirty="0" smtClean="0"/>
              <a:t>의 역사와 흐름</a:t>
            </a:r>
            <a:endParaRPr lang="ko-KR" altLang="en-US" sz="24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57200" y="1785926"/>
            <a:ext cx="8229600" cy="4656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웹 기술은 쉬운 </a:t>
            </a:r>
            <a:r>
              <a:rPr lang="ko-KR" altLang="en-US" dirty="0" err="1" smtClean="0"/>
              <a:t>마크업</a:t>
            </a:r>
            <a:r>
              <a:rPr lang="ko-KR" altLang="en-US" dirty="0" smtClean="0"/>
              <a:t> 언어를 사용하여 정보를 표현하고 다양한 디바이스의 브라우저에서 데이터를 효과적으로 풍부한 </a:t>
            </a:r>
            <a:r>
              <a:rPr lang="en-US" altLang="ko-KR" dirty="0" smtClean="0"/>
              <a:t>UX </a:t>
            </a:r>
            <a:r>
              <a:rPr lang="ko-KR" altLang="en-US" dirty="0" smtClean="0"/>
              <a:t>기반으로 활용할 수 있다는 점에서 계속적으로 발전되어 왔다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HTML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1993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HTML 1.0</a:t>
            </a:r>
            <a:r>
              <a:rPr lang="ko-KR" altLang="en-US" dirty="0" smtClean="0"/>
              <a:t>이 팀 버너스리</a:t>
            </a:r>
            <a:r>
              <a:rPr lang="en-US" altLang="ko-KR" dirty="0" smtClean="0"/>
              <a:t>(Tim Berners-Lee)</a:t>
            </a:r>
            <a:r>
              <a:rPr lang="ko-KR" altLang="en-US" dirty="0" smtClean="0"/>
              <a:t>에 의해 고안되어 발표된 이후 해를 거듭하며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은 발전에 발전을 거듭하였다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</a:t>
            </a:r>
            <a:r>
              <a:rPr lang="en-US" altLang="ko-KR" dirty="0" smtClean="0"/>
              <a:t>1997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HTML 3.2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HTML 4.0</a:t>
            </a:r>
            <a:r>
              <a:rPr lang="ko-KR" altLang="en-US" dirty="0" smtClean="0"/>
              <a:t>을 개발하면서 </a:t>
            </a:r>
            <a:r>
              <a:rPr lang="en-US" altLang="ko-KR" dirty="0" smtClean="0"/>
              <a:t>W3C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의 버전을 관리하기 시작하였다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XHTML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이 갖는 단순함이라는 단점을 극복하기 위해 나온 표준임에도 불구하고 오히려 너무 복잡하다는 평을 받았다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이는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기반의 제한된 문서 구조를 개발자들에게 요구했기 때문이다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6.5.7 </a:t>
            </a:r>
            <a:r>
              <a:rPr lang="en-US" altLang="ko-KR" sz="2400" dirty="0" smtClean="0"/>
              <a:t>HTML DOM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Image </a:t>
            </a:r>
            <a:r>
              <a:rPr lang="ko-KR" altLang="en-US" sz="2400" dirty="0" smtClean="0"/>
              <a:t>객체</a:t>
            </a:r>
            <a:endParaRPr lang="ko-KR" altLang="en-US" sz="2400" dirty="0"/>
          </a:p>
        </p:txBody>
      </p:sp>
      <p:sp>
        <p:nvSpPr>
          <p:cNvPr id="9" name="내용 개체 틀 5"/>
          <p:cNvSpPr txBox="1">
            <a:spLocks/>
          </p:cNvSpPr>
          <p:nvPr/>
        </p:nvSpPr>
        <p:spPr>
          <a:xfrm>
            <a:off x="457200" y="1428736"/>
            <a:ext cx="8329642" cy="501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HTML </a:t>
            </a:r>
            <a:r>
              <a:rPr lang="ko-KR" altLang="en-US" dirty="0" smtClean="0"/>
              <a:t>문서 내의 각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태그에서 </a:t>
            </a:r>
            <a:r>
              <a:rPr lang="en-US" altLang="ko-KR" dirty="0" smtClean="0"/>
              <a:t>Image </a:t>
            </a:r>
            <a:r>
              <a:rPr lang="ko-KR" altLang="en-US" dirty="0" smtClean="0"/>
              <a:t>객체가 생성된다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이미지가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페이지에 기술적으로 삽입되지는 않는다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다만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페이지의 링크에 연결되어 있을 뿐이다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태그는 관련 이미지를 위한 공간을 확보한다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6.5.7 </a:t>
            </a:r>
            <a:r>
              <a:rPr lang="en-US" altLang="ko-KR" sz="2400" dirty="0" smtClean="0"/>
              <a:t>HTML DOM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Image </a:t>
            </a:r>
            <a:r>
              <a:rPr lang="ko-KR" altLang="en-US" sz="2400" dirty="0" smtClean="0"/>
              <a:t>객체</a:t>
            </a:r>
            <a:endParaRPr lang="ko-KR" altLang="en-US" sz="2400" dirty="0"/>
          </a:p>
        </p:txBody>
      </p:sp>
      <p:sp>
        <p:nvSpPr>
          <p:cNvPr id="9" name="내용 개체 틀 5"/>
          <p:cNvSpPr txBox="1">
            <a:spLocks/>
          </p:cNvSpPr>
          <p:nvPr/>
        </p:nvSpPr>
        <p:spPr>
          <a:xfrm>
            <a:off x="457200" y="1428736"/>
            <a:ext cx="8329642" cy="501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Image </a:t>
            </a:r>
            <a:r>
              <a:rPr lang="ko-KR" altLang="en-US" dirty="0" smtClean="0"/>
              <a:t>객체들의 각각의 속성은 다음과 같다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1690" y="1864126"/>
            <a:ext cx="7770838" cy="4679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6.5.7 </a:t>
            </a:r>
            <a:r>
              <a:rPr lang="en-US" altLang="ko-KR" sz="2400" dirty="0" smtClean="0"/>
              <a:t>HTML DOM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Image </a:t>
            </a:r>
            <a:r>
              <a:rPr lang="ko-KR" altLang="en-US" sz="2400" dirty="0" smtClean="0"/>
              <a:t>객체</a:t>
            </a:r>
            <a:endParaRPr lang="ko-KR" altLang="en-US" sz="2400" dirty="0"/>
          </a:p>
        </p:txBody>
      </p:sp>
      <p:sp>
        <p:nvSpPr>
          <p:cNvPr id="9" name="내용 개체 틀 5"/>
          <p:cNvSpPr txBox="1">
            <a:spLocks/>
          </p:cNvSpPr>
          <p:nvPr/>
        </p:nvSpPr>
        <p:spPr>
          <a:xfrm>
            <a:off x="457200" y="1428736"/>
            <a:ext cx="8329642" cy="501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Image </a:t>
            </a:r>
            <a:r>
              <a:rPr lang="ko-KR" altLang="en-US" dirty="0" smtClean="0"/>
              <a:t>객체가 지원하는 이벤트들은 다음과 같다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13" y="2071678"/>
            <a:ext cx="8256587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6.5.7 </a:t>
            </a:r>
            <a:r>
              <a:rPr lang="en-US" altLang="ko-KR" sz="2400" dirty="0" smtClean="0"/>
              <a:t>HTML DOM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Image </a:t>
            </a:r>
            <a:r>
              <a:rPr lang="ko-KR" altLang="en-US" sz="2400" dirty="0" smtClean="0"/>
              <a:t>객체</a:t>
            </a:r>
            <a:endParaRPr lang="ko-KR" altLang="en-US" sz="2400" dirty="0"/>
          </a:p>
        </p:txBody>
      </p:sp>
      <p:sp>
        <p:nvSpPr>
          <p:cNvPr id="9" name="내용 개체 틀 5"/>
          <p:cNvSpPr txBox="1">
            <a:spLocks/>
          </p:cNvSpPr>
          <p:nvPr/>
        </p:nvSpPr>
        <p:spPr>
          <a:xfrm>
            <a:off x="457200" y="1428736"/>
            <a:ext cx="8329642" cy="501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폭이 </a:t>
            </a:r>
            <a:r>
              <a:rPr lang="en-US" altLang="ko-KR" dirty="0" smtClean="0"/>
              <a:t>250</a:t>
            </a:r>
            <a:r>
              <a:rPr lang="ko-KR" altLang="en-US" dirty="0" smtClean="0"/>
              <a:t>이고 높이가 </a:t>
            </a:r>
            <a:r>
              <a:rPr lang="en-US" altLang="ko-KR" dirty="0" smtClean="0"/>
              <a:t>98</a:t>
            </a:r>
            <a:r>
              <a:rPr lang="ko-KR" altLang="en-US" dirty="0" smtClean="0"/>
              <a:t>인 그림 파일 </a:t>
            </a:r>
            <a:r>
              <a:rPr lang="en-US" altLang="ko-KR" dirty="0" smtClean="0"/>
              <a:t>google_logo2.jpg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와 이름을 부여하고 화면에 나타내기 위해서 다음과 같이 설정하도록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214554"/>
            <a:ext cx="7318398" cy="4152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6.5.8 </a:t>
            </a:r>
            <a:r>
              <a:rPr lang="en-US" altLang="ko-KR" sz="2400" dirty="0" smtClean="0"/>
              <a:t>HTML DOM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Radio </a:t>
            </a:r>
            <a:r>
              <a:rPr lang="ko-KR" altLang="en-US" sz="2400" dirty="0" smtClean="0"/>
              <a:t>객체</a:t>
            </a:r>
            <a:endParaRPr lang="ko-KR" altLang="en-US" sz="2400" dirty="0"/>
          </a:p>
        </p:txBody>
      </p:sp>
      <p:sp>
        <p:nvSpPr>
          <p:cNvPr id="9" name="내용 개체 틀 5"/>
          <p:cNvSpPr txBox="1">
            <a:spLocks/>
          </p:cNvSpPr>
          <p:nvPr/>
        </p:nvSpPr>
        <p:spPr>
          <a:xfrm>
            <a:off x="457200" y="1428736"/>
            <a:ext cx="8329642" cy="501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Radio </a:t>
            </a:r>
            <a:r>
              <a:rPr lang="ko-KR" altLang="en-US" dirty="0" smtClean="0"/>
              <a:t>객체는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폼에서 </a:t>
            </a:r>
            <a:r>
              <a:rPr lang="en-US" altLang="ko-KR" dirty="0" smtClean="0"/>
              <a:t>Radio </a:t>
            </a:r>
            <a:r>
              <a:rPr lang="ko-KR" altLang="en-US" dirty="0" smtClean="0"/>
              <a:t>버튼을 제공하며 </a:t>
            </a:r>
            <a:r>
              <a:rPr lang="en-US" altLang="ko-KR" dirty="0" smtClean="0"/>
              <a:t>Radio </a:t>
            </a:r>
            <a:r>
              <a:rPr lang="ko-KR" altLang="en-US" dirty="0" smtClean="0"/>
              <a:t>버튼은 미리 정의된 옵션 세트 중에 하나만을 선택하도록 해 준다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다음은 </a:t>
            </a:r>
            <a:r>
              <a:rPr lang="en-US" altLang="ko-KR" dirty="0" smtClean="0"/>
              <a:t>Radio </a:t>
            </a:r>
            <a:r>
              <a:rPr lang="ko-KR" altLang="en-US" dirty="0" smtClean="0"/>
              <a:t>객체의 속성을 정리한 표이다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1963" y="3000372"/>
            <a:ext cx="8218487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6.5.8 </a:t>
            </a:r>
            <a:r>
              <a:rPr lang="en-US" altLang="ko-KR" sz="2400" dirty="0" smtClean="0"/>
              <a:t>HTML DOM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Radio </a:t>
            </a:r>
            <a:r>
              <a:rPr lang="ko-KR" altLang="en-US" sz="2400" dirty="0" smtClean="0"/>
              <a:t>객체</a:t>
            </a:r>
            <a:endParaRPr lang="ko-KR" altLang="en-US" sz="2400" dirty="0"/>
          </a:p>
        </p:txBody>
      </p:sp>
      <p:sp>
        <p:nvSpPr>
          <p:cNvPr id="9" name="내용 개체 틀 5"/>
          <p:cNvSpPr txBox="1">
            <a:spLocks/>
          </p:cNvSpPr>
          <p:nvPr/>
        </p:nvSpPr>
        <p:spPr>
          <a:xfrm>
            <a:off x="457200" y="1428736"/>
            <a:ext cx="8329642" cy="501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Radio </a:t>
            </a:r>
            <a:r>
              <a:rPr lang="ko-KR" altLang="en-US" dirty="0" smtClean="0"/>
              <a:t>버튼의 값은 사용자 인터페이스를 통해서는 나타나지 않으며 폼에 값이 들어왔을 때만 </a:t>
            </a:r>
            <a:r>
              <a:rPr lang="en-US" altLang="ko-KR" dirty="0" smtClean="0"/>
              <a:t>Radio </a:t>
            </a:r>
            <a:r>
              <a:rPr lang="ko-KR" altLang="en-US" dirty="0" smtClean="0"/>
              <a:t>버튼 값 특성이 의미를 가지게 된다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다음의 예제는 </a:t>
            </a:r>
            <a:r>
              <a:rPr lang="en-US" altLang="ko-KR" dirty="0" smtClean="0"/>
              <a:t>Radio </a:t>
            </a:r>
            <a:r>
              <a:rPr lang="ko-KR" altLang="en-US" dirty="0" smtClean="0"/>
              <a:t>버튼을 생성시키는 예제이다</a:t>
            </a:r>
            <a:r>
              <a:rPr lang="en-US" altLang="ko-KR" dirty="0" smtClean="0"/>
              <a:t>. Radio </a:t>
            </a:r>
            <a:r>
              <a:rPr lang="ko-KR" altLang="en-US" dirty="0" smtClean="0"/>
              <a:t>버튼을 만들기 위해서는 </a:t>
            </a:r>
            <a:r>
              <a:rPr lang="en-US" altLang="ko-KR" dirty="0" smtClean="0"/>
              <a:t>'input type="radio"'</a:t>
            </a:r>
            <a:r>
              <a:rPr lang="ko-KR" altLang="en-US" dirty="0" smtClean="0"/>
              <a:t>와 같이 </a:t>
            </a:r>
            <a:r>
              <a:rPr lang="en-US" altLang="ko-KR" dirty="0" smtClean="0"/>
              <a:t>'input type'</a:t>
            </a:r>
            <a:r>
              <a:rPr lang="ko-KR" altLang="en-US" dirty="0" smtClean="0"/>
              <a:t>을 지정해 주면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3071810"/>
            <a:ext cx="6286544" cy="3563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6.5.9 </a:t>
            </a:r>
            <a:r>
              <a:rPr lang="en-US" altLang="ko-KR" sz="2400" dirty="0" smtClean="0"/>
              <a:t>HTML DOM</a:t>
            </a:r>
            <a:r>
              <a:rPr lang="ko-KR" altLang="en-US" sz="2400" dirty="0" smtClean="0"/>
              <a:t>와 이벤트</a:t>
            </a:r>
            <a:r>
              <a:rPr lang="en-US" altLang="ko-KR" sz="2400" dirty="0" smtClean="0"/>
              <a:t>(Event)</a:t>
            </a:r>
            <a:endParaRPr lang="ko-KR" altLang="en-US" sz="2400" dirty="0"/>
          </a:p>
        </p:txBody>
      </p:sp>
      <p:sp>
        <p:nvSpPr>
          <p:cNvPr id="9" name="내용 개체 틀 5"/>
          <p:cNvSpPr txBox="1">
            <a:spLocks/>
          </p:cNvSpPr>
          <p:nvPr/>
        </p:nvSpPr>
        <p:spPr>
          <a:xfrm>
            <a:off x="457200" y="1428736"/>
            <a:ext cx="8329642" cy="501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HTML </a:t>
            </a:r>
            <a:r>
              <a:rPr lang="ko-KR" altLang="en-US" dirty="0" err="1" smtClean="0"/>
              <a:t>엘리먼트는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JavaScript, HTML DOM</a:t>
            </a:r>
            <a:r>
              <a:rPr lang="ko-KR" altLang="en-US" dirty="0" smtClean="0"/>
              <a:t>과 이벤트를 사용하여 변경할 수 있다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ko-KR" altLang="en-US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HTML DOM</a:t>
            </a:r>
            <a:r>
              <a:rPr lang="ko-KR" altLang="en-US" dirty="0" smtClean="0"/>
              <a:t>의 이벤트들은 </a:t>
            </a:r>
            <a:r>
              <a:rPr lang="en-US" altLang="ko-KR" dirty="0" smtClean="0"/>
              <a:t>JavaScript</a:t>
            </a:r>
            <a:r>
              <a:rPr lang="ko-KR" altLang="en-US" dirty="0" smtClean="0"/>
              <a:t>에 의해서 검출되는 동작들로 이벤트 객체는 발생한 이벤트에 대한 정보를 사용자에게 제공할 수 있다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사용자가 버튼을 클릭하여 발생하는 이벤트에 맞추어서 어떠한 </a:t>
            </a:r>
            <a:r>
              <a:rPr lang="en-US" altLang="ko-KR" dirty="0" smtClean="0"/>
              <a:t>JavaScript</a:t>
            </a:r>
            <a:r>
              <a:rPr lang="ko-KR" altLang="en-US" dirty="0" smtClean="0"/>
              <a:t>를 수행하고자 한다면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이벤트 객체를 활용한다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6.5.9 </a:t>
            </a:r>
            <a:r>
              <a:rPr lang="en-US" altLang="ko-KR" sz="2400" dirty="0" smtClean="0"/>
              <a:t>HTML DOM</a:t>
            </a:r>
            <a:r>
              <a:rPr lang="ko-KR" altLang="en-US" sz="2400" dirty="0" smtClean="0"/>
              <a:t>와 이벤트</a:t>
            </a:r>
            <a:r>
              <a:rPr lang="en-US" altLang="ko-KR" sz="2400" dirty="0" smtClean="0"/>
              <a:t>(Event)</a:t>
            </a:r>
            <a:endParaRPr lang="ko-KR" altLang="en-US" sz="2400" dirty="0"/>
          </a:p>
        </p:txBody>
      </p:sp>
      <p:sp>
        <p:nvSpPr>
          <p:cNvPr id="9" name="내용 개체 틀 5"/>
          <p:cNvSpPr txBox="1">
            <a:spLocks/>
          </p:cNvSpPr>
          <p:nvPr/>
        </p:nvSpPr>
        <p:spPr>
          <a:xfrm>
            <a:off x="457200" y="1785926"/>
            <a:ext cx="8329642" cy="4656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다음의 예제에서는 </a:t>
            </a:r>
            <a:r>
              <a:rPr lang="ko-KR" altLang="en-US" dirty="0" err="1" smtClean="0"/>
              <a:t>라벤더</a:t>
            </a:r>
            <a:r>
              <a:rPr lang="ko-KR" altLang="en-US" dirty="0" smtClean="0"/>
              <a:t> 색상의 </a:t>
            </a:r>
            <a:r>
              <a:rPr lang="en-US" altLang="ko-KR" dirty="0" smtClean="0"/>
              <a:t>&lt;body&gt; </a:t>
            </a:r>
            <a:r>
              <a:rPr lang="ko-KR" altLang="en-US" dirty="0" err="1" smtClean="0"/>
              <a:t>엘리먼트의</a:t>
            </a:r>
            <a:r>
              <a:rPr lang="ko-KR" altLang="en-US" dirty="0" smtClean="0"/>
              <a:t> 백그라운드를 버튼 클릭을 통해서 흰색으로 변경되도록 구현해 보았다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내용 개체 틀 5"/>
          <p:cNvSpPr txBox="1">
            <a:spLocks/>
          </p:cNvSpPr>
          <p:nvPr/>
        </p:nvSpPr>
        <p:spPr>
          <a:xfrm>
            <a:off x="457200" y="1214422"/>
            <a:ext cx="8329642" cy="428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smtClean="0"/>
              <a:t>클릭 이벤트</a:t>
            </a:r>
            <a:endParaRPr lang="ko-KR" altLang="en-US" b="1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2571744"/>
            <a:ext cx="8189913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6.5.9 </a:t>
            </a:r>
            <a:r>
              <a:rPr lang="en-US" altLang="ko-KR" sz="2400" dirty="0" smtClean="0"/>
              <a:t>HTML DOM</a:t>
            </a:r>
            <a:r>
              <a:rPr lang="ko-KR" altLang="en-US" sz="2400" dirty="0" smtClean="0"/>
              <a:t>와 이벤트</a:t>
            </a:r>
            <a:r>
              <a:rPr lang="en-US" altLang="ko-KR" sz="2400" dirty="0" smtClean="0"/>
              <a:t>(Event)</a:t>
            </a:r>
            <a:endParaRPr lang="ko-KR" altLang="en-US" sz="2400" dirty="0"/>
          </a:p>
        </p:txBody>
      </p:sp>
      <p:sp>
        <p:nvSpPr>
          <p:cNvPr id="9" name="내용 개체 틀 5"/>
          <p:cNvSpPr txBox="1">
            <a:spLocks/>
          </p:cNvSpPr>
          <p:nvPr/>
        </p:nvSpPr>
        <p:spPr>
          <a:xfrm>
            <a:off x="457200" y="1785926"/>
            <a:ext cx="8329642" cy="4656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다음은 더블 클릭 이벤트를 테스트하기 위한 간단한 예제이다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내용 개체 틀 5"/>
          <p:cNvSpPr txBox="1">
            <a:spLocks/>
          </p:cNvSpPr>
          <p:nvPr/>
        </p:nvSpPr>
        <p:spPr>
          <a:xfrm>
            <a:off x="457200" y="1214422"/>
            <a:ext cx="8329642" cy="428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smtClean="0"/>
              <a:t>더블 클릭 이벤트</a:t>
            </a:r>
            <a:endParaRPr lang="ko-KR" altLang="en-US" b="1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2285992"/>
            <a:ext cx="8189913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6.5.9 </a:t>
            </a:r>
            <a:r>
              <a:rPr lang="en-US" altLang="ko-KR" sz="2400" dirty="0" smtClean="0"/>
              <a:t>HTML DOM</a:t>
            </a:r>
            <a:r>
              <a:rPr lang="ko-KR" altLang="en-US" sz="2400" dirty="0" smtClean="0"/>
              <a:t>와 이벤트</a:t>
            </a:r>
            <a:r>
              <a:rPr lang="en-US" altLang="ko-KR" sz="2400" dirty="0" smtClean="0"/>
              <a:t>(Event)</a:t>
            </a:r>
            <a:endParaRPr lang="ko-KR" altLang="en-US" sz="2400" dirty="0"/>
          </a:p>
        </p:txBody>
      </p:sp>
      <p:sp>
        <p:nvSpPr>
          <p:cNvPr id="9" name="내용 개체 틀 5"/>
          <p:cNvSpPr txBox="1">
            <a:spLocks/>
          </p:cNvSpPr>
          <p:nvPr/>
        </p:nvSpPr>
        <p:spPr>
          <a:xfrm>
            <a:off x="457200" y="1785926"/>
            <a:ext cx="8329642" cy="4656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더블 클릭 이벤트 모든 태그에서 지원하는 것은 아니며 다음의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태그 내에서만 사용이 가능하다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r>
              <a:rPr lang="ko-KR" altLang="en-US" b="1" dirty="0" smtClean="0"/>
              <a:t>마우스 왼쪽 클릭 이벤트</a:t>
            </a:r>
            <a:endParaRPr lang="en-US" altLang="ko-KR" b="1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77~78</a:t>
            </a:r>
            <a:r>
              <a:rPr lang="ko-KR" altLang="en-US" dirty="0" smtClean="0"/>
              <a:t>페이지 소스코드 참조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ko-KR" altLang="en-US" dirty="0"/>
          </a:p>
        </p:txBody>
      </p:sp>
      <p:sp>
        <p:nvSpPr>
          <p:cNvPr id="4" name="내용 개체 틀 5"/>
          <p:cNvSpPr txBox="1">
            <a:spLocks/>
          </p:cNvSpPr>
          <p:nvPr/>
        </p:nvSpPr>
        <p:spPr>
          <a:xfrm>
            <a:off x="457200" y="1214422"/>
            <a:ext cx="8329642" cy="428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smtClean="0"/>
              <a:t>더블 클릭 이벤트</a:t>
            </a:r>
            <a:endParaRPr lang="ko-KR" altLang="en-US" b="1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2566988"/>
            <a:ext cx="8189913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2. HTML5</a:t>
            </a:r>
            <a:r>
              <a:rPr lang="ko-KR" altLang="en-US" sz="2400" dirty="0" smtClean="0"/>
              <a:t>의 역사와 흐름</a:t>
            </a:r>
            <a:endParaRPr lang="ko-KR" altLang="en-US" sz="24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57200" y="1785926"/>
            <a:ext cx="8229600" cy="4656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WHATWG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Apple, Mozilla, Opera</a:t>
            </a:r>
            <a:r>
              <a:rPr lang="ko-KR" altLang="en-US" dirty="0" smtClean="0"/>
              <a:t>가 공동으로 창립한 단체로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다양한 웹 어플리케이션에 효과적으로 사용할 수 있고 보다 단순하면서도 다양한 </a:t>
            </a:r>
            <a:r>
              <a:rPr lang="ko-KR" altLang="en-US" dirty="0" err="1" smtClean="0"/>
              <a:t>확장성을</a:t>
            </a:r>
            <a:r>
              <a:rPr lang="ko-KR" altLang="en-US" dirty="0" smtClean="0"/>
              <a:t> 갖는 </a:t>
            </a:r>
            <a:r>
              <a:rPr lang="en-US" altLang="ko-KR" dirty="0" smtClean="0"/>
              <a:t>HTML5</a:t>
            </a:r>
            <a:r>
              <a:rPr lang="ko-KR" altLang="en-US" dirty="0" smtClean="0"/>
              <a:t>의 스펙을 정의하는 </a:t>
            </a:r>
            <a:r>
              <a:rPr lang="ko-KR" altLang="en-US" dirty="0" err="1" smtClean="0"/>
              <a:t>워킹그룹이다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2007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W3C</a:t>
            </a:r>
            <a:r>
              <a:rPr lang="ko-KR" altLang="en-US" dirty="0" smtClean="0"/>
              <a:t>에서 구성한 </a:t>
            </a:r>
            <a:r>
              <a:rPr lang="en-US" altLang="ko-KR" dirty="0" smtClean="0"/>
              <a:t>HTML </a:t>
            </a:r>
            <a:r>
              <a:rPr lang="ko-KR" altLang="en-US" dirty="0" err="1" smtClean="0"/>
              <a:t>워킹그룹과</a:t>
            </a:r>
            <a:r>
              <a:rPr lang="ko-KR" altLang="en-US" dirty="0" smtClean="0"/>
              <a:t> 공동으로 지금의 </a:t>
            </a:r>
            <a:r>
              <a:rPr lang="en-US" altLang="ko-KR" dirty="0" smtClean="0"/>
              <a:t>HTML5</a:t>
            </a:r>
            <a:r>
              <a:rPr lang="ko-KR" altLang="en-US" dirty="0" smtClean="0"/>
              <a:t>의 규격을 정의하기 시작하였으며 </a:t>
            </a:r>
            <a:r>
              <a:rPr lang="en-US" altLang="ko-KR" dirty="0" smtClean="0"/>
              <a:t>2008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월 그 작업 초안을 발표하기에 이르렀다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HTML5</a:t>
            </a:r>
            <a:r>
              <a:rPr lang="ko-KR" altLang="en-US" dirty="0" smtClean="0"/>
              <a:t>의 주요 기능들은 이미 세계 주요 </a:t>
            </a:r>
            <a:r>
              <a:rPr lang="en-US" altLang="ko-KR" dirty="0" smtClean="0"/>
              <a:t>IT </a:t>
            </a:r>
            <a:r>
              <a:rPr lang="ko-KR" altLang="en-US" dirty="0" smtClean="0"/>
              <a:t>기업들이 발 빠른 적용을 준비하고 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구글은</a:t>
            </a:r>
            <a:r>
              <a:rPr lang="ko-KR" altLang="en-US" dirty="0" smtClean="0"/>
              <a:t> 최근까지 주력하여 개발하였던 </a:t>
            </a:r>
            <a:r>
              <a:rPr lang="ko-KR" altLang="en-US" dirty="0" err="1" smtClean="0"/>
              <a:t>구글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기어스</a:t>
            </a:r>
            <a:r>
              <a:rPr lang="en-US" altLang="ko-KR" dirty="0" smtClean="0"/>
              <a:t>(Google Gears) </a:t>
            </a:r>
            <a:r>
              <a:rPr lang="ko-KR" altLang="en-US" dirty="0" smtClean="0"/>
              <a:t>대신 </a:t>
            </a:r>
            <a:r>
              <a:rPr lang="en-US" altLang="ko-KR" dirty="0" smtClean="0"/>
              <a:t>HTML5</a:t>
            </a:r>
            <a:r>
              <a:rPr lang="ko-KR" altLang="en-US" dirty="0" smtClean="0"/>
              <a:t>에 집중하고 있으며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유튜브의</a:t>
            </a:r>
            <a:r>
              <a:rPr lang="ko-KR" altLang="en-US" dirty="0" smtClean="0"/>
              <a:t> 경우에도 기존의 방식인 플래시 플레이어를 사용하지 않고 내장 비디오 태그를 사용하여 동영상을 재생하도록 하고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7. </a:t>
            </a:r>
            <a:r>
              <a:rPr lang="en-US" altLang="ko-KR" sz="2400" dirty="0" smtClean="0"/>
              <a:t>HTML5</a:t>
            </a:r>
            <a:r>
              <a:rPr lang="ko-KR" altLang="en-US" sz="2400" dirty="0" smtClean="0"/>
              <a:t>의 문서 계층 구조</a:t>
            </a:r>
            <a:endParaRPr lang="ko-KR" altLang="en-US" sz="2400" dirty="0"/>
          </a:p>
        </p:txBody>
      </p:sp>
      <p:sp>
        <p:nvSpPr>
          <p:cNvPr id="9" name="내용 개체 틀 5"/>
          <p:cNvSpPr txBox="1">
            <a:spLocks/>
          </p:cNvSpPr>
          <p:nvPr/>
        </p:nvSpPr>
        <p:spPr>
          <a:xfrm>
            <a:off x="457200" y="1357298"/>
            <a:ext cx="8329642" cy="5085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HTML5</a:t>
            </a:r>
            <a:r>
              <a:rPr lang="ko-KR" altLang="en-US" dirty="0" smtClean="0"/>
              <a:t>에서 도입된 가장 중요한 점은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문서가 </a:t>
            </a:r>
            <a:r>
              <a:rPr lang="ko-KR" altLang="en-US" dirty="0" err="1" smtClean="0"/>
              <a:t>시맨틱한</a:t>
            </a:r>
            <a:r>
              <a:rPr lang="ko-KR" altLang="en-US" dirty="0" smtClean="0"/>
              <a:t> 구조를 가진다는 점이다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HTML </a:t>
            </a:r>
            <a:r>
              <a:rPr lang="ko-KR" altLang="en-US" dirty="0" smtClean="0"/>
              <a:t>문서는 정보 구조를 작성하기 위해서 </a:t>
            </a:r>
            <a:r>
              <a:rPr lang="ko-KR" altLang="en-US" dirty="0" err="1" smtClean="0"/>
              <a:t>마크업</a:t>
            </a:r>
            <a:r>
              <a:rPr lang="ko-KR" altLang="en-US" dirty="0" smtClean="0"/>
              <a:t> 언어로 작성된 문서이다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이러한 목적을 달성하기 위해서 기존 버전의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구조에서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의 구조적인 측면을 더 도입하고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거기에 한 발 더 나아간 것이 </a:t>
            </a:r>
            <a:r>
              <a:rPr lang="en-US" altLang="ko-KR" dirty="0" smtClean="0"/>
              <a:t>HTML5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다음의 그림은 </a:t>
            </a:r>
            <a:r>
              <a:rPr lang="en-US" altLang="ko-KR" dirty="0" smtClean="0"/>
              <a:t>XHTML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문서 구조를 나타낸 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1934" y="3500438"/>
            <a:ext cx="4205296" cy="3047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7.1 </a:t>
            </a:r>
            <a:r>
              <a:rPr lang="en-US" altLang="ko-KR" sz="2400" dirty="0" smtClean="0"/>
              <a:t>HTML5 </a:t>
            </a:r>
            <a:r>
              <a:rPr lang="ko-KR" altLang="en-US" sz="2400" dirty="0" smtClean="0"/>
              <a:t>주요 태그</a:t>
            </a:r>
            <a:endParaRPr lang="ko-KR" altLang="en-US" sz="2400" dirty="0"/>
          </a:p>
        </p:txBody>
      </p:sp>
      <p:sp>
        <p:nvSpPr>
          <p:cNvPr id="9" name="내용 개체 틀 5"/>
          <p:cNvSpPr txBox="1">
            <a:spLocks/>
          </p:cNvSpPr>
          <p:nvPr/>
        </p:nvSpPr>
        <p:spPr>
          <a:xfrm>
            <a:off x="457200" y="1357298"/>
            <a:ext cx="8329642" cy="5085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/>
              <a:t>&lt;header&gt;</a:t>
            </a:r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새로운 태그인 </a:t>
            </a:r>
            <a:r>
              <a:rPr lang="en-US" altLang="ko-KR" dirty="0" smtClean="0"/>
              <a:t>&lt;header&gt;</a:t>
            </a:r>
            <a:r>
              <a:rPr lang="ko-KR" altLang="en-US" dirty="0" smtClean="0"/>
              <a:t>는 페이지 타이틀이나 로고와 같은 도입 엘리먼트들로 구성될 수 있다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r>
              <a:rPr lang="en-US" altLang="ko-KR" b="1" dirty="0" smtClean="0"/>
              <a:t>&lt;</a:t>
            </a:r>
            <a:r>
              <a:rPr lang="en-US" altLang="ko-KR" b="1" dirty="0" err="1" smtClean="0"/>
              <a:t>nav</a:t>
            </a:r>
            <a:r>
              <a:rPr lang="en-US" altLang="ko-KR" b="1" dirty="0" smtClean="0"/>
              <a:t>&gt;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nav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태그는 </a:t>
            </a:r>
            <a:r>
              <a:rPr lang="ko-KR" altLang="en-US" dirty="0" err="1" smtClean="0"/>
              <a:t>네비게이션적인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엘리먼트들을</a:t>
            </a:r>
            <a:r>
              <a:rPr lang="ko-KR" altLang="en-US" dirty="0" smtClean="0"/>
              <a:t> 포함하기 위해서 사용한다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r>
              <a:rPr lang="en-US" altLang="ko-KR" b="1" dirty="0" smtClean="0"/>
              <a:t>&lt;section&gt;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&lt;section&gt; </a:t>
            </a:r>
            <a:r>
              <a:rPr lang="ko-KR" altLang="en-US" dirty="0" smtClean="0"/>
              <a:t>태그는 문서 내에서 제목을 붙여서 </a:t>
            </a:r>
            <a:r>
              <a:rPr lang="ko-KR" altLang="en-US" dirty="0" err="1" smtClean="0"/>
              <a:t>컨텐츠</a:t>
            </a:r>
            <a:r>
              <a:rPr lang="ko-KR" altLang="en-US" dirty="0" smtClean="0"/>
              <a:t> 그룹을 묶기 위해서 사용되며 여러 가지 종류의 </a:t>
            </a:r>
            <a:r>
              <a:rPr lang="ko-KR" altLang="en-US" dirty="0" err="1" smtClean="0"/>
              <a:t>마크업과</a:t>
            </a:r>
            <a:r>
              <a:rPr lang="ko-KR" altLang="en-US" dirty="0" smtClean="0"/>
              <a:t> 다중 섹션들이 중첩되어 사용될 수 있다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r>
              <a:rPr lang="en-US" altLang="ko-KR" b="1" dirty="0" smtClean="0"/>
              <a:t>&lt;article&gt;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&lt;article&gt;</a:t>
            </a:r>
            <a:r>
              <a:rPr lang="ko-KR" altLang="en-US" dirty="0" smtClean="0"/>
              <a:t>은 웹상의 실제 내용을 알려 준다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블로그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잡지 등에서의 독립적인 </a:t>
            </a:r>
            <a:r>
              <a:rPr lang="ko-KR" altLang="en-US" dirty="0" err="1" smtClean="0"/>
              <a:t>엔트리이다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7.1 </a:t>
            </a:r>
            <a:r>
              <a:rPr lang="en-US" altLang="ko-KR" sz="2400" dirty="0" smtClean="0"/>
              <a:t>HTML5 </a:t>
            </a:r>
            <a:r>
              <a:rPr lang="ko-KR" altLang="en-US" sz="2400" dirty="0" smtClean="0"/>
              <a:t>주요 태그</a:t>
            </a:r>
            <a:endParaRPr lang="ko-KR" altLang="en-US" sz="2400" dirty="0"/>
          </a:p>
        </p:txBody>
      </p:sp>
      <p:sp>
        <p:nvSpPr>
          <p:cNvPr id="9" name="내용 개체 틀 5"/>
          <p:cNvSpPr txBox="1">
            <a:spLocks/>
          </p:cNvSpPr>
          <p:nvPr/>
        </p:nvSpPr>
        <p:spPr>
          <a:xfrm>
            <a:off x="457200" y="1357298"/>
            <a:ext cx="8329642" cy="5085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/>
              <a:t>&lt;aside&gt;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&lt;aside&gt;</a:t>
            </a:r>
            <a:r>
              <a:rPr lang="ko-KR" altLang="en-US" dirty="0" smtClean="0"/>
              <a:t>는 주변의 컨텐츠와 관련된 내용을 가리킨다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좌우측의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사이드바</a:t>
            </a:r>
            <a:r>
              <a:rPr lang="ko-KR" altLang="en-US" dirty="0" smtClean="0"/>
              <a:t> 역할을 담당한다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r>
              <a:rPr lang="en-US" altLang="ko-KR" b="1" dirty="0" smtClean="0"/>
              <a:t>&lt;footer&gt;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&lt;footer&gt;</a:t>
            </a:r>
            <a:r>
              <a:rPr lang="ko-KR" altLang="en-US" dirty="0" smtClean="0"/>
              <a:t>는 누가 페이지를 작성했는지 등에 대한 </a:t>
            </a:r>
            <a:r>
              <a:rPr lang="en-US" altLang="ko-KR" dirty="0" smtClean="0"/>
              <a:t>'copyright'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문서와 관련된 정보 등과 같은 주 </a:t>
            </a:r>
            <a:r>
              <a:rPr lang="ko-KR" altLang="en-US" dirty="0" err="1" smtClean="0"/>
              <a:t>컨텐츠를</a:t>
            </a:r>
            <a:r>
              <a:rPr lang="ko-KR" altLang="en-US" dirty="0" smtClean="0"/>
              <a:t> 보좌하기 위한 부수적인 정보들을 포함한다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7.2 </a:t>
            </a:r>
            <a:r>
              <a:rPr lang="ko-KR" altLang="en-US" sz="2400" dirty="0" smtClean="0"/>
              <a:t>많이 사용되는 태그 살펴보기</a:t>
            </a:r>
            <a:endParaRPr lang="ko-KR" altLang="en-US" sz="2400" dirty="0"/>
          </a:p>
        </p:txBody>
      </p:sp>
      <p:sp>
        <p:nvSpPr>
          <p:cNvPr id="9" name="내용 개체 틀 5"/>
          <p:cNvSpPr txBox="1">
            <a:spLocks/>
          </p:cNvSpPr>
          <p:nvPr/>
        </p:nvSpPr>
        <p:spPr>
          <a:xfrm>
            <a:off x="457200" y="1357298"/>
            <a:ext cx="8329642" cy="5085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/>
              <a:t>&lt;</a:t>
            </a:r>
            <a:r>
              <a:rPr lang="en-US" altLang="ko-KR" b="1" dirty="0" err="1" smtClean="0"/>
              <a:t>li</a:t>
            </a:r>
            <a:r>
              <a:rPr lang="en-US" altLang="ko-KR" b="1" dirty="0" smtClean="0"/>
              <a:t>&gt; </a:t>
            </a:r>
            <a:r>
              <a:rPr lang="ko-KR" altLang="en-US" b="1" dirty="0" smtClean="0"/>
              <a:t>태그</a:t>
            </a:r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먼저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li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는 리스트를 손쉽게 구성할 수 있는 방법을 제공해 준다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r>
              <a:rPr lang="en-US" altLang="ko-KR" b="1" dirty="0" smtClean="0"/>
              <a:t>&lt;mark&gt; </a:t>
            </a:r>
            <a:r>
              <a:rPr lang="ko-KR" altLang="en-US" b="1" dirty="0" smtClean="0"/>
              <a:t>태그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&lt;mark&gt; </a:t>
            </a:r>
            <a:r>
              <a:rPr lang="ko-KR" altLang="en-US" dirty="0" smtClean="0"/>
              <a:t>태그의 경우에는 해당 태그 안의 글자를 색깔로 표현하여 다른 글자에 비해서 눈에 띄기 쉽게 할 수 있다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r>
              <a:rPr lang="en-US" altLang="ko-KR" b="1" dirty="0" smtClean="0"/>
              <a:t>&lt;</a:t>
            </a:r>
            <a:r>
              <a:rPr lang="en-US" altLang="ko-KR" b="1" dirty="0" err="1" smtClean="0"/>
              <a:t>nav</a:t>
            </a:r>
            <a:r>
              <a:rPr lang="en-US" altLang="ko-KR" b="1" dirty="0" smtClean="0"/>
              <a:t>&gt; </a:t>
            </a:r>
            <a:r>
              <a:rPr lang="ko-KR" altLang="en-US" b="1" dirty="0" smtClean="0"/>
              <a:t>태그</a:t>
            </a:r>
          </a:p>
          <a:p>
            <a:pPr>
              <a:buFont typeface="Arial" pitchFamily="34" charset="0"/>
              <a:buChar char="•"/>
            </a:pPr>
            <a:r>
              <a:rPr lang="ko-KR" altLang="en-US" dirty="0" err="1" smtClean="0"/>
              <a:t>네비게이션</a:t>
            </a:r>
            <a:r>
              <a:rPr lang="ko-KR" altLang="en-US" dirty="0" smtClean="0"/>
              <a:t> 링크를 제공하기 위해서는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nav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태그를 사용한다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r>
              <a:rPr lang="en-US" altLang="ko-KR" b="1" dirty="0" smtClean="0"/>
              <a:t>&lt;</a:t>
            </a:r>
            <a:r>
              <a:rPr lang="en-US" altLang="ko-KR" b="1" dirty="0" err="1" smtClean="0"/>
              <a:t>ol</a:t>
            </a:r>
            <a:r>
              <a:rPr lang="en-US" altLang="ko-KR" b="1" dirty="0" smtClean="0"/>
              <a:t>&gt; </a:t>
            </a:r>
            <a:r>
              <a:rPr lang="ko-KR" altLang="en-US" b="1" dirty="0" smtClean="0"/>
              <a:t>태그</a:t>
            </a:r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순서대로 정렬된 리스트를 제공하기 위해서는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ol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태그를 사용한다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r>
              <a:rPr lang="en-US" altLang="ko-KR" b="1" dirty="0" smtClean="0"/>
              <a:t>&lt;progress&gt; </a:t>
            </a:r>
            <a:r>
              <a:rPr lang="ko-KR" altLang="en-US" b="1" dirty="0" smtClean="0"/>
              <a:t>태그</a:t>
            </a:r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진행 상태를 나타내기 위해서는 </a:t>
            </a:r>
            <a:r>
              <a:rPr lang="en-US" altLang="ko-KR" dirty="0" smtClean="0"/>
              <a:t>&lt;progress&gt; </a:t>
            </a:r>
            <a:r>
              <a:rPr lang="ko-KR" altLang="en-US" dirty="0" smtClean="0"/>
              <a:t>태그를 사용할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7.2 </a:t>
            </a:r>
            <a:r>
              <a:rPr lang="ko-KR" altLang="en-US" sz="2400" dirty="0" smtClean="0"/>
              <a:t>많이 사용되는 태그 살펴보기</a:t>
            </a:r>
            <a:endParaRPr lang="ko-KR" altLang="en-US" sz="2400" dirty="0"/>
          </a:p>
        </p:txBody>
      </p:sp>
      <p:sp>
        <p:nvSpPr>
          <p:cNvPr id="9" name="내용 개체 틀 5"/>
          <p:cNvSpPr txBox="1">
            <a:spLocks/>
          </p:cNvSpPr>
          <p:nvPr/>
        </p:nvSpPr>
        <p:spPr>
          <a:xfrm>
            <a:off x="457200" y="1357298"/>
            <a:ext cx="8329642" cy="5085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/>
              <a:t>&lt;sub&gt;/&lt;sup&gt; </a:t>
            </a:r>
            <a:r>
              <a:rPr lang="ko-KR" altLang="en-US" b="1" dirty="0" smtClean="0"/>
              <a:t>태그</a:t>
            </a:r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아래 첨자</a:t>
            </a:r>
            <a:r>
              <a:rPr lang="en-US" altLang="ko-KR" dirty="0" smtClean="0"/>
              <a:t>/</a:t>
            </a:r>
            <a:r>
              <a:rPr lang="ko-KR" altLang="en-US" dirty="0" smtClean="0"/>
              <a:t>위 첨자를 표현하기 위해서는 </a:t>
            </a:r>
            <a:r>
              <a:rPr lang="en-US" altLang="ko-KR" dirty="0" smtClean="0"/>
              <a:t>&lt;sub&gt;/&lt;sup&gt;</a:t>
            </a:r>
            <a:r>
              <a:rPr lang="ko-KR" altLang="en-US" dirty="0" smtClean="0"/>
              <a:t>를 사용할 수 있다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r>
              <a:rPr lang="en-US" altLang="ko-KR" b="1" dirty="0" smtClean="0"/>
              <a:t>&lt;</a:t>
            </a:r>
            <a:r>
              <a:rPr lang="en-US" altLang="ko-KR" b="1" dirty="0" err="1" smtClean="0"/>
              <a:t>tbody</a:t>
            </a:r>
            <a:r>
              <a:rPr lang="en-US" altLang="ko-KR" b="1" dirty="0" smtClean="0"/>
              <a:t>&gt; </a:t>
            </a:r>
            <a:r>
              <a:rPr lang="ko-KR" altLang="en-US" b="1" dirty="0" smtClean="0"/>
              <a:t>태그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HTML5</a:t>
            </a:r>
            <a:r>
              <a:rPr lang="ko-KR" altLang="en-US" dirty="0" smtClean="0"/>
              <a:t>에서 테이블 제공을 위해서는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tbody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태그를 사용한다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r>
              <a:rPr lang="en-US" altLang="ko-KR" b="1" dirty="0" smtClean="0"/>
              <a:t>&lt;</a:t>
            </a:r>
            <a:r>
              <a:rPr lang="en-US" altLang="ko-KR" b="1" dirty="0" err="1" smtClean="0"/>
              <a:t>ul</a:t>
            </a:r>
            <a:r>
              <a:rPr lang="en-US" altLang="ko-KR" b="1" dirty="0" smtClean="0"/>
              <a:t>&gt; </a:t>
            </a:r>
            <a:r>
              <a:rPr lang="ko-KR" altLang="en-US" b="1" dirty="0" smtClean="0"/>
              <a:t>태그</a:t>
            </a:r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특별히 정렬되지 않은 리스트를 사용하고자 할 경우에는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태그를 사용할 수 있다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7. </a:t>
            </a:r>
            <a:r>
              <a:rPr lang="en-US" altLang="ko-KR" sz="2400" dirty="0" smtClean="0"/>
              <a:t>HTML5 </a:t>
            </a:r>
            <a:r>
              <a:rPr lang="ko-KR" altLang="en-US" sz="2400" dirty="0" smtClean="0"/>
              <a:t>웹 폼 살펴보기</a:t>
            </a:r>
            <a:endParaRPr lang="ko-KR" altLang="en-US" sz="2400" dirty="0"/>
          </a:p>
        </p:txBody>
      </p:sp>
      <p:sp>
        <p:nvSpPr>
          <p:cNvPr id="9" name="내용 개체 틀 5"/>
          <p:cNvSpPr txBox="1">
            <a:spLocks/>
          </p:cNvSpPr>
          <p:nvPr/>
        </p:nvSpPr>
        <p:spPr>
          <a:xfrm>
            <a:off x="457200" y="1357298"/>
            <a:ext cx="8329642" cy="5085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웹 양식을 지원하기 위한 태그를 통해서 개발자는 쉽게 웹에서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작업을 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이러한 역할을 수행하는 태그를 폼 태그</a:t>
            </a:r>
            <a:r>
              <a:rPr lang="en-US" altLang="ko-KR" dirty="0" smtClean="0"/>
              <a:t>(Form Tag)</a:t>
            </a:r>
            <a:r>
              <a:rPr lang="ko-KR" altLang="en-US" dirty="0" smtClean="0"/>
              <a:t>라고 한다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폼 태그는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에서 사용자의 입력을 위해서 제공된다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ko-KR" alt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2857496"/>
            <a:ext cx="8189913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7. </a:t>
            </a:r>
            <a:r>
              <a:rPr lang="en-US" altLang="ko-KR" sz="2400" dirty="0" smtClean="0"/>
              <a:t>HTML5 </a:t>
            </a:r>
            <a:r>
              <a:rPr lang="ko-KR" altLang="en-US" sz="2400" dirty="0" smtClean="0"/>
              <a:t>웹 폼 살펴보기</a:t>
            </a:r>
            <a:endParaRPr lang="ko-KR" altLang="en-US" sz="2400" dirty="0"/>
          </a:p>
        </p:txBody>
      </p:sp>
      <p:sp>
        <p:nvSpPr>
          <p:cNvPr id="9" name="내용 개체 틀 5"/>
          <p:cNvSpPr txBox="1">
            <a:spLocks/>
          </p:cNvSpPr>
          <p:nvPr/>
        </p:nvSpPr>
        <p:spPr>
          <a:xfrm>
            <a:off x="457200" y="1357298"/>
            <a:ext cx="8329642" cy="5085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err="1" smtClean="0"/>
              <a:t>datetime</a:t>
            </a:r>
            <a:r>
              <a:rPr lang="en-US" altLang="ko-KR" b="1" dirty="0" smtClean="0"/>
              <a:t>, week, month, date, time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날짜를 구성하는 요소들을 입력 받기 위한 양식이다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이들은 날짜와 관련된 타입들을 나타낸다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날짜 입력으로서 몇 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몇 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며칠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몇 시이라는 값을 </a:t>
            </a:r>
            <a:r>
              <a:rPr lang="ko-KR" altLang="en-US" dirty="0" err="1" smtClean="0"/>
              <a:t>입력받을</a:t>
            </a:r>
            <a:r>
              <a:rPr lang="ko-KR" altLang="en-US" dirty="0" smtClean="0"/>
              <a:t> 수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42" y="3500438"/>
            <a:ext cx="315277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7. </a:t>
            </a:r>
            <a:r>
              <a:rPr lang="en-US" altLang="ko-KR" sz="2400" dirty="0" smtClean="0"/>
              <a:t>HTML5 </a:t>
            </a:r>
            <a:r>
              <a:rPr lang="ko-KR" altLang="en-US" sz="2400" dirty="0" smtClean="0"/>
              <a:t>웹 폼 살펴보기</a:t>
            </a:r>
            <a:endParaRPr lang="ko-KR" altLang="en-US" sz="2400" dirty="0"/>
          </a:p>
        </p:txBody>
      </p:sp>
      <p:sp>
        <p:nvSpPr>
          <p:cNvPr id="9" name="내용 개체 틀 5"/>
          <p:cNvSpPr txBox="1">
            <a:spLocks/>
          </p:cNvSpPr>
          <p:nvPr/>
        </p:nvSpPr>
        <p:spPr>
          <a:xfrm>
            <a:off x="457200" y="1357298"/>
            <a:ext cx="8329642" cy="5085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/>
              <a:t>email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'email'</a:t>
            </a:r>
            <a:r>
              <a:rPr lang="ko-KR" altLang="en-US" dirty="0" smtClean="0"/>
              <a:t>을 받아들이는 </a:t>
            </a:r>
            <a:r>
              <a:rPr lang="en-US" altLang="ko-KR" dirty="0" smtClean="0"/>
              <a:t>'input' </a:t>
            </a:r>
            <a:r>
              <a:rPr lang="ko-KR" altLang="en-US" dirty="0" smtClean="0"/>
              <a:t>타입이며</a:t>
            </a:r>
            <a:r>
              <a:rPr lang="en-US" altLang="ko-KR" dirty="0" smtClean="0"/>
              <a:t>, 'example@example.com'</a:t>
            </a:r>
            <a:r>
              <a:rPr lang="ko-KR" altLang="en-US" dirty="0" smtClean="0"/>
              <a:t>과 같이 이메일 주소를 제공되는 빈 칸에 넣는다</a:t>
            </a:r>
            <a:r>
              <a:rPr lang="en-US" altLang="ko-KR" dirty="0" smtClean="0"/>
              <a:t>. 'email' </a:t>
            </a:r>
            <a:r>
              <a:rPr lang="ko-KR" altLang="en-US" dirty="0" smtClean="0"/>
              <a:t>타입을 지원하지 않는 </a:t>
            </a:r>
            <a:r>
              <a:rPr lang="ko-KR" altLang="en-US" dirty="0" err="1" smtClean="0"/>
              <a:t>웹브라우저는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'text' </a:t>
            </a:r>
            <a:r>
              <a:rPr lang="ko-KR" altLang="en-US" dirty="0" smtClean="0"/>
              <a:t>타입으로 인식을 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8" y="3071810"/>
            <a:ext cx="8199437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7. </a:t>
            </a:r>
            <a:r>
              <a:rPr lang="en-US" altLang="ko-KR" sz="2400" dirty="0" smtClean="0"/>
              <a:t>HTML5 </a:t>
            </a:r>
            <a:r>
              <a:rPr lang="ko-KR" altLang="en-US" sz="2400" dirty="0" smtClean="0"/>
              <a:t>웹 폼 살펴보기</a:t>
            </a:r>
            <a:endParaRPr lang="ko-KR" altLang="en-US" sz="2400" dirty="0"/>
          </a:p>
        </p:txBody>
      </p:sp>
      <p:sp>
        <p:nvSpPr>
          <p:cNvPr id="9" name="내용 개체 틀 5"/>
          <p:cNvSpPr txBox="1">
            <a:spLocks/>
          </p:cNvSpPr>
          <p:nvPr/>
        </p:nvSpPr>
        <p:spPr>
          <a:xfrm>
            <a:off x="457200" y="1357298"/>
            <a:ext cx="8329642" cy="5085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err="1" smtClean="0"/>
              <a:t>url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'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'</a:t>
            </a:r>
            <a:r>
              <a:rPr lang="ko-KR" altLang="en-US" dirty="0" smtClean="0"/>
              <a:t>을 받아들이는 </a:t>
            </a:r>
            <a:r>
              <a:rPr lang="en-US" altLang="ko-KR" dirty="0" smtClean="0"/>
              <a:t>input </a:t>
            </a:r>
            <a:r>
              <a:rPr lang="ko-KR" altLang="en-US" dirty="0" smtClean="0"/>
              <a:t>타입이며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입력되는 </a:t>
            </a:r>
            <a:r>
              <a:rPr lang="en-US" altLang="ko-KR" dirty="0" smtClean="0"/>
              <a:t>URL </a:t>
            </a:r>
            <a:r>
              <a:rPr lang="ko-KR" altLang="en-US" dirty="0" smtClean="0"/>
              <a:t>주소 형식이 맞는지 검사하여 형식에 맞지 않을 경우 메시지를 띄우게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857496"/>
            <a:ext cx="8189913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7. </a:t>
            </a:r>
            <a:r>
              <a:rPr lang="en-US" altLang="ko-KR" sz="2400" dirty="0" smtClean="0"/>
              <a:t>HTML5 </a:t>
            </a:r>
            <a:r>
              <a:rPr lang="ko-KR" altLang="en-US" sz="2400" dirty="0" smtClean="0"/>
              <a:t>웹 폼 살펴보기</a:t>
            </a:r>
            <a:endParaRPr lang="ko-KR" altLang="en-US" sz="2400" dirty="0"/>
          </a:p>
        </p:txBody>
      </p:sp>
      <p:sp>
        <p:nvSpPr>
          <p:cNvPr id="9" name="내용 개체 틀 5"/>
          <p:cNvSpPr txBox="1">
            <a:spLocks/>
          </p:cNvSpPr>
          <p:nvPr/>
        </p:nvSpPr>
        <p:spPr>
          <a:xfrm>
            <a:off x="457200" y="1357298"/>
            <a:ext cx="8329642" cy="5085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/>
              <a:t>color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'color' </a:t>
            </a:r>
            <a:r>
              <a:rPr lang="ko-KR" altLang="en-US" dirty="0" smtClean="0"/>
              <a:t>타입은 사용자가 사용하기를 원하는 색상 값을 입력할 수 있는 방법을 제공한다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2786058"/>
            <a:ext cx="8189913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2. HTML5</a:t>
            </a:r>
            <a:r>
              <a:rPr lang="ko-KR" altLang="en-US" sz="2400" dirty="0" smtClean="0"/>
              <a:t>의 역사와 흐름</a:t>
            </a:r>
            <a:endParaRPr lang="ko-KR" altLang="en-US" sz="24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57200" y="1785926"/>
            <a:ext cx="8229600" cy="4656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HTML5</a:t>
            </a:r>
            <a:r>
              <a:rPr lang="ko-KR" altLang="en-US" dirty="0" smtClean="0"/>
              <a:t>에서 새로 정의하는 기능들은 모바일 환경에서 요구하는 웹 </a:t>
            </a:r>
            <a:r>
              <a:rPr lang="ko-KR" altLang="en-US" dirty="0" err="1" smtClean="0"/>
              <a:t>앱</a:t>
            </a:r>
            <a:r>
              <a:rPr lang="en-US" altLang="ko-KR" dirty="0" smtClean="0"/>
              <a:t>(Web App)</a:t>
            </a:r>
            <a:r>
              <a:rPr lang="ko-KR" altLang="en-US" dirty="0" smtClean="0"/>
              <a:t>의 요구사항에 적합하며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앞으로도 관련 표준들이 추가적으로 보강될 예정이다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웹 </a:t>
            </a:r>
            <a:r>
              <a:rPr lang="ko-KR" altLang="en-US" dirty="0" err="1" smtClean="0"/>
              <a:t>앱은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안드로이드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아이폰과</a:t>
            </a:r>
            <a:r>
              <a:rPr lang="ko-KR" altLang="en-US" dirty="0" smtClean="0"/>
              <a:t> 같이 각기 다른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en-US" altLang="ko-KR" dirty="0" smtClean="0"/>
              <a:t>OS</a:t>
            </a:r>
            <a:r>
              <a:rPr lang="ko-KR" altLang="en-US" dirty="0" smtClean="0"/>
              <a:t>에 대해 대응하는 네이티브 </a:t>
            </a:r>
            <a:r>
              <a:rPr lang="ko-KR" altLang="en-US" dirty="0" err="1" smtClean="0"/>
              <a:t>앱을</a:t>
            </a:r>
            <a:r>
              <a:rPr lang="ko-KR" altLang="en-US" dirty="0" smtClean="0"/>
              <a:t> 개발하지 않고 대신 </a:t>
            </a:r>
            <a:r>
              <a:rPr lang="en-US" altLang="ko-KR" dirty="0" smtClean="0"/>
              <a:t>HTML5</a:t>
            </a:r>
            <a:r>
              <a:rPr lang="ko-KR" altLang="en-US" dirty="0" smtClean="0"/>
              <a:t>의 웹 지원 기능을 이용하여 여러 가지 디바이스를 지원할 수 있어 기존 네이티브 </a:t>
            </a:r>
            <a:r>
              <a:rPr lang="ko-KR" altLang="en-US" dirty="0" err="1" smtClean="0"/>
              <a:t>앱</a:t>
            </a:r>
            <a:r>
              <a:rPr lang="en-US" altLang="ko-KR" dirty="0" smtClean="0"/>
              <a:t>(Native App)</a:t>
            </a:r>
            <a:r>
              <a:rPr lang="ko-KR" altLang="en-US" dirty="0" smtClean="0"/>
              <a:t>에 비해 훨씬 비용을 절감할 수 있는 효율적인 접근방법을 제공한다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웹 </a:t>
            </a:r>
            <a:r>
              <a:rPr lang="ko-KR" altLang="en-US" dirty="0" err="1" smtClean="0"/>
              <a:t>앱이</a:t>
            </a:r>
            <a:r>
              <a:rPr lang="ko-KR" altLang="en-US" dirty="0" smtClean="0"/>
              <a:t> 향후 멀티 플랫폼을 대처할 수 있는 중요한 솔루션이라는 데는 이의가 없다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</a:t>
            </a:r>
            <a:r>
              <a:rPr lang="en-US" altLang="ko-KR" dirty="0" smtClean="0"/>
              <a:t>HTML5</a:t>
            </a:r>
            <a:r>
              <a:rPr lang="ko-KR" altLang="en-US" dirty="0" smtClean="0"/>
              <a:t>를 공부하면서 웹 </a:t>
            </a:r>
            <a:r>
              <a:rPr lang="ko-KR" altLang="en-US" dirty="0" err="1" smtClean="0"/>
              <a:t>앱을</a:t>
            </a:r>
            <a:r>
              <a:rPr lang="ko-KR" altLang="en-US" dirty="0" smtClean="0"/>
              <a:t> 개발하는 것을 함께 공부해보는 것도 최신 기술을 대응하는 좋은 방법이다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7. </a:t>
            </a:r>
            <a:r>
              <a:rPr lang="en-US" altLang="ko-KR" sz="2400" dirty="0" smtClean="0"/>
              <a:t>HTML5 </a:t>
            </a:r>
            <a:r>
              <a:rPr lang="ko-KR" altLang="en-US" sz="2400" dirty="0" smtClean="0"/>
              <a:t>웹 폼 살펴보기</a:t>
            </a:r>
            <a:endParaRPr lang="ko-KR" altLang="en-US" sz="2400" dirty="0"/>
          </a:p>
        </p:txBody>
      </p:sp>
      <p:sp>
        <p:nvSpPr>
          <p:cNvPr id="9" name="내용 개체 틀 5"/>
          <p:cNvSpPr txBox="1">
            <a:spLocks/>
          </p:cNvSpPr>
          <p:nvPr/>
        </p:nvSpPr>
        <p:spPr>
          <a:xfrm>
            <a:off x="457200" y="1357298"/>
            <a:ext cx="8329642" cy="5085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/>
              <a:t>search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여기서는 </a:t>
            </a:r>
            <a:r>
              <a:rPr lang="en-US" altLang="ko-KR" dirty="0" smtClean="0"/>
              <a:t>'search' </a:t>
            </a:r>
            <a:r>
              <a:rPr lang="ko-KR" altLang="en-US" dirty="0" smtClean="0"/>
              <a:t>타입을 지원하며</a:t>
            </a:r>
            <a:r>
              <a:rPr lang="en-US" altLang="ko-KR" dirty="0" smtClean="0"/>
              <a:t>, 'text' </a:t>
            </a:r>
            <a:r>
              <a:rPr lang="ko-KR" altLang="en-US" dirty="0" smtClean="0"/>
              <a:t>타입과 유사하다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일반 브라우저에서 검색을 위한 입력 창 부분을 생각하도록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8" y="2786058"/>
            <a:ext cx="8199437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7. </a:t>
            </a:r>
            <a:r>
              <a:rPr lang="en-US" altLang="ko-KR" sz="2400" dirty="0" smtClean="0"/>
              <a:t>HTML5 </a:t>
            </a:r>
            <a:r>
              <a:rPr lang="ko-KR" altLang="en-US" sz="2400" dirty="0" smtClean="0"/>
              <a:t>웹 폼 살펴보기</a:t>
            </a:r>
            <a:endParaRPr lang="ko-KR" altLang="en-US" sz="2400" dirty="0"/>
          </a:p>
        </p:txBody>
      </p:sp>
      <p:sp>
        <p:nvSpPr>
          <p:cNvPr id="9" name="내용 개체 틀 5"/>
          <p:cNvSpPr txBox="1">
            <a:spLocks/>
          </p:cNvSpPr>
          <p:nvPr/>
        </p:nvSpPr>
        <p:spPr>
          <a:xfrm>
            <a:off x="457200" y="1357298"/>
            <a:ext cx="8329642" cy="5085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/>
              <a:t>number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입력 값의 범위를 한정하고 그 범위 내에서 숫자가 입력될 수 있다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여러 명을 클라이언트들이 일정한 범위의 숫자 내에서 투표를 할 때 유용하게 사용될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범위는 </a:t>
            </a:r>
            <a:r>
              <a:rPr lang="en-US" altLang="ko-KR" dirty="0" smtClean="0"/>
              <a:t>min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max </a:t>
            </a:r>
            <a:r>
              <a:rPr lang="ko-KR" altLang="en-US" dirty="0" smtClean="0"/>
              <a:t>값을 통해서 사용자가 원하는 대로 조정할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3286124"/>
            <a:ext cx="8189913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7. </a:t>
            </a:r>
            <a:r>
              <a:rPr lang="en-US" altLang="ko-KR" sz="2400" dirty="0" smtClean="0"/>
              <a:t>HTML5 </a:t>
            </a:r>
            <a:r>
              <a:rPr lang="ko-KR" altLang="en-US" sz="2400" dirty="0" smtClean="0"/>
              <a:t>웹 폼 살펴보기</a:t>
            </a:r>
            <a:endParaRPr lang="ko-KR" altLang="en-US" sz="2400" dirty="0"/>
          </a:p>
        </p:txBody>
      </p:sp>
      <p:sp>
        <p:nvSpPr>
          <p:cNvPr id="9" name="내용 개체 틀 5"/>
          <p:cNvSpPr txBox="1">
            <a:spLocks/>
          </p:cNvSpPr>
          <p:nvPr/>
        </p:nvSpPr>
        <p:spPr>
          <a:xfrm>
            <a:off x="457200" y="1357298"/>
            <a:ext cx="8329642" cy="5085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/>
              <a:t>range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'range' </a:t>
            </a:r>
            <a:r>
              <a:rPr lang="ko-KR" altLang="en-US" dirty="0" smtClean="0"/>
              <a:t>타입은 입력 형태를 슬라이드 컨트롤로 나타내 주며 슬라이드 값에 따라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까지의 값 범위를 주고 해당 값을 선택하는 예제를 수행한 결과이다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마우스를 이동하여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까지의 값 중 하나를 선택할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000100" y="3214686"/>
            <a:ext cx="7523187" cy="3241725"/>
            <a:chOff x="476250" y="2767013"/>
            <a:chExt cx="8189913" cy="3529016"/>
          </a:xfrm>
        </p:grpSpPr>
        <p:pic>
          <p:nvPicPr>
            <p:cNvPr id="4915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76250" y="2767013"/>
              <a:ext cx="8189913" cy="1323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9155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6250" y="4000504"/>
              <a:ext cx="8189913" cy="2295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="" xmlns:p14="http://schemas.microsoft.com/office/powerpoint/2010/main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8. </a:t>
            </a:r>
            <a:r>
              <a:rPr lang="en-US" altLang="ko-KR" sz="2400" dirty="0" smtClean="0"/>
              <a:t>HTML5 </a:t>
            </a:r>
            <a:r>
              <a:rPr lang="ko-KR" altLang="en-US" sz="2400" dirty="0" smtClean="0"/>
              <a:t>추가 </a:t>
            </a:r>
            <a:r>
              <a:rPr lang="ko-KR" altLang="en-US" sz="2400" dirty="0" err="1" smtClean="0"/>
              <a:t>엘리먼트</a:t>
            </a:r>
            <a:endParaRPr lang="ko-KR" altLang="en-US" sz="2400" dirty="0"/>
          </a:p>
        </p:txBody>
      </p:sp>
      <p:sp>
        <p:nvSpPr>
          <p:cNvPr id="9" name="내용 개체 틀 5"/>
          <p:cNvSpPr txBox="1">
            <a:spLocks/>
          </p:cNvSpPr>
          <p:nvPr/>
        </p:nvSpPr>
        <p:spPr>
          <a:xfrm>
            <a:off x="457200" y="1357298"/>
            <a:ext cx="8329642" cy="5085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/>
              <a:t>HTML5</a:t>
            </a:r>
            <a:r>
              <a:rPr lang="ko-KR" altLang="en-US" b="1" dirty="0" smtClean="0"/>
              <a:t>에서 많은 기능들과 더불어 몇 가지 엘리먼트들도 추가되었다</a:t>
            </a:r>
            <a:r>
              <a:rPr lang="en-US" altLang="ko-KR" b="1" dirty="0" smtClean="0"/>
              <a:t>.</a:t>
            </a:r>
            <a:endParaRPr lang="ko-KR" altLang="en-US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1013" y="2000240"/>
            <a:ext cx="8180387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8. </a:t>
            </a:r>
            <a:r>
              <a:rPr lang="en-US" altLang="ko-KR" sz="2400" dirty="0" smtClean="0"/>
              <a:t>HTML5 </a:t>
            </a:r>
            <a:r>
              <a:rPr lang="ko-KR" altLang="en-US" sz="2400" dirty="0" smtClean="0"/>
              <a:t>추가 </a:t>
            </a:r>
            <a:r>
              <a:rPr lang="ko-KR" altLang="en-US" sz="2400" dirty="0" err="1" smtClean="0"/>
              <a:t>엘리먼트</a:t>
            </a:r>
            <a:endParaRPr lang="ko-KR" altLang="en-US" sz="2400" dirty="0"/>
          </a:p>
        </p:txBody>
      </p:sp>
      <p:sp>
        <p:nvSpPr>
          <p:cNvPr id="9" name="내용 개체 틀 5"/>
          <p:cNvSpPr txBox="1">
            <a:spLocks/>
          </p:cNvSpPr>
          <p:nvPr/>
        </p:nvSpPr>
        <p:spPr>
          <a:xfrm>
            <a:off x="457200" y="1357298"/>
            <a:ext cx="8329642" cy="5085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err="1" smtClean="0"/>
              <a:t>Keygen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엘리먼트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'</a:t>
            </a:r>
            <a:r>
              <a:rPr lang="en-US" altLang="ko-KR" dirty="0" err="1" smtClean="0"/>
              <a:t>keygen</a:t>
            </a:r>
            <a:r>
              <a:rPr lang="en-US" altLang="ko-KR" dirty="0" smtClean="0"/>
              <a:t>' </a:t>
            </a:r>
            <a:r>
              <a:rPr lang="ko-KR" altLang="en-US" dirty="0" err="1" smtClean="0"/>
              <a:t>엘리먼트는</a:t>
            </a:r>
            <a:r>
              <a:rPr lang="ko-KR" altLang="en-US" dirty="0" smtClean="0"/>
              <a:t> 폼을 전송하고자 할 때 키를 생성하는 컨트롤이다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폼</a:t>
            </a:r>
            <a:r>
              <a:rPr lang="en-US" altLang="ko-KR" dirty="0" smtClean="0"/>
              <a:t>(Form)</a:t>
            </a:r>
            <a:r>
              <a:rPr lang="ko-KR" altLang="en-US" dirty="0" smtClean="0"/>
              <a:t>이 전송되면 비밀키와 공개 키를 생성하여 비밀 키는 </a:t>
            </a:r>
            <a:r>
              <a:rPr lang="en-US" altLang="ko-KR" dirty="0" smtClean="0"/>
              <a:t>Client </a:t>
            </a:r>
            <a:r>
              <a:rPr lang="ko-KR" altLang="en-US" dirty="0" smtClean="0"/>
              <a:t>측에 저장하고 공개키는 서버에 전송한다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3000372"/>
            <a:ext cx="7808939" cy="3532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8. </a:t>
            </a:r>
            <a:r>
              <a:rPr lang="en-US" altLang="ko-KR" sz="2400" dirty="0" smtClean="0"/>
              <a:t>HTML5 </a:t>
            </a:r>
            <a:r>
              <a:rPr lang="ko-KR" altLang="en-US" sz="2400" dirty="0" smtClean="0"/>
              <a:t>추가 </a:t>
            </a:r>
            <a:r>
              <a:rPr lang="ko-KR" altLang="en-US" sz="2400" dirty="0" err="1" smtClean="0"/>
              <a:t>엘리먼트</a:t>
            </a:r>
            <a:endParaRPr lang="ko-KR" altLang="en-US" sz="2400" dirty="0"/>
          </a:p>
        </p:txBody>
      </p:sp>
      <p:sp>
        <p:nvSpPr>
          <p:cNvPr id="9" name="내용 개체 틀 5"/>
          <p:cNvSpPr txBox="1">
            <a:spLocks/>
          </p:cNvSpPr>
          <p:nvPr/>
        </p:nvSpPr>
        <p:spPr>
          <a:xfrm>
            <a:off x="457200" y="1357298"/>
            <a:ext cx="8329642" cy="5085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/>
              <a:t>Output </a:t>
            </a:r>
            <a:r>
              <a:rPr lang="ko-KR" altLang="en-US" b="1" dirty="0" err="1" smtClean="0"/>
              <a:t>엘리먼트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'output Element'</a:t>
            </a:r>
            <a:r>
              <a:rPr lang="ko-KR" altLang="en-US" dirty="0" smtClean="0"/>
              <a:t>는 결과를 내보내기 위해서 사용한다</a:t>
            </a:r>
            <a:r>
              <a:rPr lang="en-US" altLang="ko-KR" dirty="0" smtClean="0"/>
              <a:t>. Input </a:t>
            </a:r>
            <a:r>
              <a:rPr lang="ko-KR" altLang="en-US" dirty="0" smtClean="0"/>
              <a:t>요소가 폼 입력을 담당한다면 </a:t>
            </a:r>
            <a:r>
              <a:rPr lang="en-US" altLang="ko-KR" dirty="0" smtClean="0"/>
              <a:t>output </a:t>
            </a:r>
            <a:r>
              <a:rPr lang="ko-KR" altLang="en-US" dirty="0" smtClean="0"/>
              <a:t>요소는 폼 출력을 담당한다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2857496"/>
            <a:ext cx="8189913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8. </a:t>
            </a:r>
            <a:r>
              <a:rPr lang="en-US" altLang="ko-KR" sz="2400" dirty="0" smtClean="0"/>
              <a:t>HTML5 </a:t>
            </a:r>
            <a:r>
              <a:rPr lang="ko-KR" altLang="en-US" sz="2400" dirty="0" smtClean="0"/>
              <a:t>추가 </a:t>
            </a:r>
            <a:r>
              <a:rPr lang="ko-KR" altLang="en-US" sz="2400" dirty="0" err="1" smtClean="0"/>
              <a:t>엘리먼트</a:t>
            </a:r>
            <a:endParaRPr lang="ko-KR" altLang="en-US" sz="2400" dirty="0"/>
          </a:p>
        </p:txBody>
      </p:sp>
      <p:sp>
        <p:nvSpPr>
          <p:cNvPr id="9" name="내용 개체 틀 5"/>
          <p:cNvSpPr txBox="1">
            <a:spLocks/>
          </p:cNvSpPr>
          <p:nvPr/>
        </p:nvSpPr>
        <p:spPr>
          <a:xfrm>
            <a:off x="457200" y="1357298"/>
            <a:ext cx="8329642" cy="5085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/>
              <a:t>meter </a:t>
            </a:r>
            <a:r>
              <a:rPr lang="ko-KR" altLang="en-US" b="1" dirty="0" err="1" smtClean="0"/>
              <a:t>엘리먼트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'meter' </a:t>
            </a:r>
            <a:r>
              <a:rPr lang="ko-KR" altLang="en-US" dirty="0" err="1" smtClean="0"/>
              <a:t>엘리먼트는</a:t>
            </a:r>
            <a:r>
              <a:rPr lang="ko-KR" altLang="en-US" dirty="0" smtClean="0"/>
              <a:t> 한정된 범위 내의 값을 나타내고 싶을 때 사용한다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한정된 범위가 아닌 최소값과 최대값을 지정할 수 없는 곳에서는 사용이 불가능하다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3143248"/>
            <a:ext cx="8189913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8. </a:t>
            </a:r>
            <a:r>
              <a:rPr lang="en-US" altLang="ko-KR" sz="2400" dirty="0" smtClean="0"/>
              <a:t>HTML5 </a:t>
            </a:r>
            <a:r>
              <a:rPr lang="ko-KR" altLang="en-US" sz="2400" dirty="0" smtClean="0"/>
              <a:t>추가 </a:t>
            </a:r>
            <a:r>
              <a:rPr lang="ko-KR" altLang="en-US" sz="2400" dirty="0" err="1" smtClean="0"/>
              <a:t>엘리먼트</a:t>
            </a:r>
            <a:endParaRPr lang="ko-KR" altLang="en-US" sz="2400" dirty="0"/>
          </a:p>
        </p:txBody>
      </p:sp>
      <p:sp>
        <p:nvSpPr>
          <p:cNvPr id="9" name="내용 개체 틀 5"/>
          <p:cNvSpPr txBox="1">
            <a:spLocks/>
          </p:cNvSpPr>
          <p:nvPr/>
        </p:nvSpPr>
        <p:spPr>
          <a:xfrm>
            <a:off x="457200" y="1357298"/>
            <a:ext cx="8329642" cy="5085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err="1" smtClean="0"/>
              <a:t>브라우저별</a:t>
            </a:r>
            <a:r>
              <a:rPr lang="ko-KR" altLang="en-US" b="1" dirty="0" smtClean="0"/>
              <a:t> 웹 폼 태그 확인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지금까지 살펴 본 </a:t>
            </a:r>
            <a:r>
              <a:rPr lang="en-US" altLang="ko-KR" dirty="0" smtClean="0"/>
              <a:t>HTML5</a:t>
            </a:r>
            <a:r>
              <a:rPr lang="ko-KR" altLang="en-US" dirty="0" smtClean="0"/>
              <a:t>에서 지원하는 다양한 웹 폼 요소들이 실제로는 각 브라우저마다 어떻게 실행되는지 확인하는 것도 중요하다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이러한 웹 폼 확인 서비스를 제공하는 사이트 페이지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(http://miketaylr.com/code/input-type-attr.html)</a:t>
            </a:r>
            <a:r>
              <a:rPr lang="ko-KR" altLang="en-US" dirty="0" smtClean="0"/>
              <a:t>가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사이트의 소스를 활용하여 자신만의 확인 방법을 만들 수도 있다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여기서는 단순히 </a:t>
            </a:r>
            <a:r>
              <a:rPr lang="ko-KR" altLang="en-US" dirty="0" err="1" smtClean="0"/>
              <a:t>브라우저별로</a:t>
            </a:r>
            <a:r>
              <a:rPr lang="ko-KR" altLang="en-US" dirty="0" smtClean="0"/>
              <a:t> 해당 사이트를 </a:t>
            </a:r>
            <a:r>
              <a:rPr lang="ko-KR" altLang="en-US" dirty="0" err="1" smtClean="0"/>
              <a:t>로드하면</a:t>
            </a:r>
            <a:r>
              <a:rPr lang="ko-KR" altLang="en-US" dirty="0" smtClean="0"/>
              <a:t> 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8. </a:t>
            </a:r>
            <a:r>
              <a:rPr lang="en-US" altLang="ko-KR" sz="2400" dirty="0" smtClean="0"/>
              <a:t>HTML5 </a:t>
            </a:r>
            <a:r>
              <a:rPr lang="ko-KR" altLang="en-US" sz="2400" dirty="0" smtClean="0"/>
              <a:t>추가 </a:t>
            </a:r>
            <a:r>
              <a:rPr lang="ko-KR" altLang="en-US" sz="2400" dirty="0" err="1" smtClean="0"/>
              <a:t>엘리먼트</a:t>
            </a:r>
            <a:endParaRPr lang="ko-KR" altLang="en-US" sz="2400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285860"/>
            <a:ext cx="7858180" cy="5325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5443</Words>
  <Application>Microsoft Office PowerPoint</Application>
  <PresentationFormat>화면 슬라이드 쇼(4:3)</PresentationFormat>
  <Paragraphs>598</Paragraphs>
  <Slides>98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98</vt:i4>
      </vt:variant>
    </vt:vector>
  </HeadingPairs>
  <TitlesOfParts>
    <vt:vector size="99" baseType="lpstr">
      <vt:lpstr>Office 테마</vt:lpstr>
      <vt:lpstr>1. HTML5란?</vt:lpstr>
      <vt:lpstr>1. HTML5란?</vt:lpstr>
      <vt:lpstr>1. HTML5란?</vt:lpstr>
      <vt:lpstr>1. HTML5란?</vt:lpstr>
      <vt:lpstr>1. HTML5란?</vt:lpstr>
      <vt:lpstr>1. HTML5란?</vt:lpstr>
      <vt:lpstr>2. HTML5의 역사와 흐름</vt:lpstr>
      <vt:lpstr>2. HTML5의 역사와 흐름</vt:lpstr>
      <vt:lpstr>2. HTML5의 역사와 흐름</vt:lpstr>
      <vt:lpstr>3. HTML5와 CSS의 브라우저 지원</vt:lpstr>
      <vt:lpstr>3. HTML5와 CSS의 브라우저 지원</vt:lpstr>
      <vt:lpstr>3. HTML5와 CSS의 브라우저 지원</vt:lpstr>
      <vt:lpstr>3. HTML5와 CSS의 브라우저 지원</vt:lpstr>
      <vt:lpstr>3. HTML5와 CSS의 브라우저 지원</vt:lpstr>
      <vt:lpstr>3. HTML5와 CSS의 브라우저 지원</vt:lpstr>
      <vt:lpstr>3. HTML5와 CSS의 브라우저 지원</vt:lpstr>
      <vt:lpstr>3. HTML5와 CSS의 브라우저 지원</vt:lpstr>
      <vt:lpstr>3. HTML5와 CSS의 브라우저 지원</vt:lpstr>
      <vt:lpstr>3. HTML5와 CSS의 브라우저 지원</vt:lpstr>
      <vt:lpstr>3. HTML5와 CSS의 브라우저 지원</vt:lpstr>
      <vt:lpstr>3. HTML5와 CSS의 브라우저 지원</vt:lpstr>
      <vt:lpstr>4. 기존 HTML과 HTML5의 차이점</vt:lpstr>
      <vt:lpstr>4. 기존 HTML과 HTML5의 차이점</vt:lpstr>
      <vt:lpstr>4. 기존 HTML과 HTML5의 차이점</vt:lpstr>
      <vt:lpstr>4. 기존 HTML과 HTML5의 차이점</vt:lpstr>
      <vt:lpstr>4. 기존 HTML과 HTML5의 차이점</vt:lpstr>
      <vt:lpstr>4. 기존 HTML과 HTML5의 차이점</vt:lpstr>
      <vt:lpstr>4. 기존 HTML과 HTML5의 차이점</vt:lpstr>
      <vt:lpstr>5.1 HTML5의 기본 규칙</vt:lpstr>
      <vt:lpstr>5.1 HTML5의 기본 규칙</vt:lpstr>
      <vt:lpstr>5.2 HTML5 호환성 및 사용 가능한 형식</vt:lpstr>
      <vt:lpstr>5.2 HTML5 호환성 및 사용 가능한 형식</vt:lpstr>
      <vt:lpstr>5.2 HTML5 호환성 및 사용 가능한 형식</vt:lpstr>
      <vt:lpstr>5.2 HTML5 호환성 및 사용 가능한 형식</vt:lpstr>
      <vt:lpstr>5.3 HTML와 XHTML의 차이</vt:lpstr>
      <vt:lpstr>5.3 HTML와 XHTML의 차이</vt:lpstr>
      <vt:lpstr>5.3 HTML와 XHTML의 차이</vt:lpstr>
      <vt:lpstr>5.3 HTML와 XHTML의 차이</vt:lpstr>
      <vt:lpstr>5.3 HTML와 XHTML의 차이</vt:lpstr>
      <vt:lpstr>5.3 HTML와 XHTML의 차이</vt:lpstr>
      <vt:lpstr>5.3 HTML와 XHTML의 차이</vt:lpstr>
      <vt:lpstr>5.3 HTML와 XHTML의 차이</vt:lpstr>
      <vt:lpstr>5.3 HTML와 XHTML의 차이</vt:lpstr>
      <vt:lpstr>6.1 DOM의 정의</vt:lpstr>
      <vt:lpstr>6.1 DOM의 정의</vt:lpstr>
      <vt:lpstr>6.2 DOM 구조</vt:lpstr>
      <vt:lpstr>6.2 DOM 구조</vt:lpstr>
      <vt:lpstr>6.2 DOM 구조</vt:lpstr>
      <vt:lpstr>6.2 DOM 구조</vt:lpstr>
      <vt:lpstr>6.2 DOM 구조</vt:lpstr>
      <vt:lpstr>6.2 DOM 구조</vt:lpstr>
      <vt:lpstr>6.2 DOM 구조</vt:lpstr>
      <vt:lpstr>6.2 DOM 구조</vt:lpstr>
      <vt:lpstr>6.3 DOM 레벨</vt:lpstr>
      <vt:lpstr>6.3 DOM 레벨</vt:lpstr>
      <vt:lpstr>6.3 DOM 레벨</vt:lpstr>
      <vt:lpstr>6.4 DOM 동작</vt:lpstr>
      <vt:lpstr>6.5.1 HTML DOM 속성</vt:lpstr>
      <vt:lpstr>6.5.1 HTML DOM 속성</vt:lpstr>
      <vt:lpstr>6.5.2 HTML DOM의 노드</vt:lpstr>
      <vt:lpstr>6.5.2 HTML DOM의 노드</vt:lpstr>
      <vt:lpstr>6.5.2 HTML DOM의 노드</vt:lpstr>
      <vt:lpstr>6.5.2 HTML DOM의 노드</vt:lpstr>
      <vt:lpstr>6.5.2 HTML DOM의 노드</vt:lpstr>
      <vt:lpstr>6.5.3 HTML DOM의 Document 객체</vt:lpstr>
      <vt:lpstr>6.5.3 HTML DOM의 Document 객체</vt:lpstr>
      <vt:lpstr>6.5.5 HTML DOM의 Body 객체</vt:lpstr>
      <vt:lpstr>6.5.5 HTML DOM의 Body 객체</vt:lpstr>
      <vt:lpstr>6.5.6 HTML DOM의 Button 객체</vt:lpstr>
      <vt:lpstr>6.5.7 HTML DOM의 Image 객체</vt:lpstr>
      <vt:lpstr>6.5.7 HTML DOM의 Image 객체</vt:lpstr>
      <vt:lpstr>6.5.7 HTML DOM의 Image 객체</vt:lpstr>
      <vt:lpstr>6.5.7 HTML DOM의 Image 객체</vt:lpstr>
      <vt:lpstr>6.5.8 HTML DOM의 Radio 객체</vt:lpstr>
      <vt:lpstr>6.5.8 HTML DOM의 Radio 객체</vt:lpstr>
      <vt:lpstr>6.5.9 HTML DOM와 이벤트(Event)</vt:lpstr>
      <vt:lpstr>6.5.9 HTML DOM와 이벤트(Event)</vt:lpstr>
      <vt:lpstr>6.5.9 HTML DOM와 이벤트(Event)</vt:lpstr>
      <vt:lpstr>6.5.9 HTML DOM와 이벤트(Event)</vt:lpstr>
      <vt:lpstr>7. HTML5의 문서 계층 구조</vt:lpstr>
      <vt:lpstr>7.1 HTML5 주요 태그</vt:lpstr>
      <vt:lpstr>7.1 HTML5 주요 태그</vt:lpstr>
      <vt:lpstr>7.2 많이 사용되는 태그 살펴보기</vt:lpstr>
      <vt:lpstr>7.2 많이 사용되는 태그 살펴보기</vt:lpstr>
      <vt:lpstr>7. HTML5 웹 폼 살펴보기</vt:lpstr>
      <vt:lpstr>7. HTML5 웹 폼 살펴보기</vt:lpstr>
      <vt:lpstr>7. HTML5 웹 폼 살펴보기</vt:lpstr>
      <vt:lpstr>7. HTML5 웹 폼 살펴보기</vt:lpstr>
      <vt:lpstr>7. HTML5 웹 폼 살펴보기</vt:lpstr>
      <vt:lpstr>7. HTML5 웹 폼 살펴보기</vt:lpstr>
      <vt:lpstr>7. HTML5 웹 폼 살펴보기</vt:lpstr>
      <vt:lpstr>7. HTML5 웹 폼 살펴보기</vt:lpstr>
      <vt:lpstr>8. HTML5 추가 엘리먼트</vt:lpstr>
      <vt:lpstr>8. HTML5 추가 엘리먼트</vt:lpstr>
      <vt:lpstr>8. HTML5 추가 엘리먼트</vt:lpstr>
      <vt:lpstr>8. HTML5 추가 엘리먼트</vt:lpstr>
      <vt:lpstr>8. HTML5 추가 엘리먼트</vt:lpstr>
      <vt:lpstr>8. HTML5 추가 엘리먼트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HTML5란?</dc:title>
  <cp:lastModifiedBy>user</cp:lastModifiedBy>
  <cp:revision>2</cp:revision>
  <dcterms:created xsi:type="dcterms:W3CDTF">2011-02-15T15:40:33Z</dcterms:created>
  <dcterms:modified xsi:type="dcterms:W3CDTF">2015-10-22T01:50:43Z</dcterms:modified>
</cp:coreProperties>
</file>