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334" r:id="rId66"/>
    <p:sldId id="335" r:id="rId67"/>
    <p:sldId id="336" r:id="rId68"/>
    <p:sldId id="337" r:id="rId69"/>
    <p:sldId id="338" r:id="rId70"/>
    <p:sldId id="339" r:id="rId7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402" autoAdjust="0"/>
    <p:restoredTop sz="94660"/>
  </p:normalViewPr>
  <p:slideViewPr>
    <p:cSldViewPr>
      <p:cViewPr>
        <p:scale>
          <a:sx n="80" d="100"/>
          <a:sy n="80" d="100"/>
        </p:scale>
        <p:origin x="-990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강성재\바탕 화면\html5 pt\HTML5-표지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034" y="3571876"/>
            <a:ext cx="4429156" cy="441319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A97656-72B5-4F33-9A3C-31F89D72C180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2966A-14A8-47B8-891B-A04825152F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A97656-72B5-4F33-9A3C-31F89D72C180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2966A-14A8-47B8-891B-A04825152F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A97656-72B5-4F33-9A3C-31F89D72C180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2966A-14A8-47B8-891B-A04825152F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A97656-72B5-4F33-9A3C-31F89D72C180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2966A-14A8-47B8-891B-A04825152F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A97656-72B5-4F33-9A3C-31F89D72C180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2966A-14A8-47B8-891B-A04825152F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A97656-72B5-4F33-9A3C-31F89D72C180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2966A-14A8-47B8-891B-A04825152F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A97656-72B5-4F33-9A3C-31F89D72C180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2966A-14A8-47B8-891B-A04825152F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A97656-72B5-4F33-9A3C-31F89D72C180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2966A-14A8-47B8-891B-A04825152F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A97656-72B5-4F33-9A3C-31F89D72C180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2966A-14A8-47B8-891B-A04825152F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A97656-72B5-4F33-9A3C-31F89D72C180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2966A-14A8-47B8-891B-A04825152F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강성재\바탕 화면\html5 pt\HTML5-내지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2876" y="274638"/>
            <a:ext cx="564357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1. CSS</a:t>
            </a:r>
            <a:r>
              <a:rPr lang="ko-KR" altLang="en-US" sz="2400" dirty="0" smtClean="0"/>
              <a:t>란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 smtClean="0"/>
              <a:t>위키피디아에서는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CSS(Cascading Style Sheets)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'</a:t>
            </a:r>
            <a:r>
              <a:rPr lang="ko-KR" altLang="en-US" dirty="0" err="1" smtClean="0"/>
              <a:t>마크업</a:t>
            </a:r>
            <a:r>
              <a:rPr lang="ko-KR" altLang="en-US" dirty="0" smtClean="0"/>
              <a:t> 언어로 작성된 문서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모양과 서식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표현하기 위한 스타일 시트 언어</a:t>
            </a:r>
            <a:r>
              <a:rPr lang="en-US" altLang="ko-KR" dirty="0" smtClean="0"/>
              <a:t>'</a:t>
            </a:r>
            <a:r>
              <a:rPr lang="ko-KR" altLang="en-US" dirty="0" smtClean="0"/>
              <a:t>라고 정의하고 있다</a:t>
            </a:r>
            <a:r>
              <a:rPr lang="en-US" altLang="ko-KR" dirty="0" smtClean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HTML, XHTML</a:t>
            </a:r>
            <a:r>
              <a:rPr lang="ko-KR" altLang="en-US" dirty="0" smtClean="0"/>
              <a:t>로 작성된 웹 페이지에 스타일을 추가하기 위해서 사용되는 가장 일반적인 응용 프로그램이다</a:t>
            </a:r>
            <a:r>
              <a:rPr lang="en-US" altLang="ko-KR" dirty="0" smtClean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CSS</a:t>
            </a:r>
            <a:r>
              <a:rPr lang="ko-KR" altLang="en-US" dirty="0" smtClean="0"/>
              <a:t>는 일반 </a:t>
            </a:r>
            <a:r>
              <a:rPr lang="en-US" altLang="ko-KR" dirty="0" smtClean="0"/>
              <a:t>XML, SVG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XUL</a:t>
            </a:r>
            <a:r>
              <a:rPr lang="ko-KR" altLang="en-US" dirty="0" smtClean="0"/>
              <a:t>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포함하는 다양한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문서에도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적용할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3357562"/>
            <a:ext cx="4500546" cy="2974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3.1 </a:t>
            </a:r>
            <a:r>
              <a:rPr lang="ko-KR" altLang="en-US" sz="2400" dirty="0" smtClean="0"/>
              <a:t>레이아웃의 단위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가장 많이 사용되는 단위인 </a:t>
            </a:r>
            <a:r>
              <a:rPr lang="en-US" altLang="ko-KR" b="1" dirty="0" err="1" smtClean="0"/>
              <a:t>em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px</a:t>
            </a:r>
            <a:r>
              <a:rPr lang="en-US" altLang="ko-KR" b="1" dirty="0" smtClean="0"/>
              <a:t>, %</a:t>
            </a:r>
            <a:r>
              <a:rPr lang="ko-KR" altLang="en-US" b="1" dirty="0" smtClean="0"/>
              <a:t>의 장단점 비교</a:t>
            </a:r>
            <a:endParaRPr lang="ko-KR" altLang="en-US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571472" y="1857363"/>
            <a:ext cx="7929618" cy="4821265"/>
            <a:chOff x="466725" y="2033588"/>
            <a:chExt cx="8208963" cy="4991109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1488" y="2033588"/>
              <a:ext cx="8199437" cy="279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6725" y="4786322"/>
              <a:ext cx="8208963" cy="2238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3.2 </a:t>
            </a:r>
            <a:r>
              <a:rPr lang="ko-KR" altLang="en-US" sz="2400" dirty="0" smtClean="0"/>
              <a:t>레이아웃 기본 구성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마우스가 위치할 대상 텍스트는 </a:t>
            </a:r>
            <a:r>
              <a:rPr lang="en-US" altLang="ko-KR" dirty="0" smtClean="0"/>
              <a:t>'text-align'</a:t>
            </a:r>
            <a:r>
              <a:rPr lang="ko-KR" altLang="en-US" dirty="0" smtClean="0"/>
              <a:t>을 사용하여 가운데 정렬하도록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대상 텍스트에 대한 </a:t>
            </a:r>
            <a:r>
              <a:rPr lang="ko-KR" altLang="en-US" dirty="0" err="1" smtClean="0"/>
              <a:t>데코레이션</a:t>
            </a:r>
            <a:r>
              <a:rPr lang="en-US" altLang="ko-KR" dirty="0" smtClean="0"/>
              <a:t>(Decoration)</a:t>
            </a:r>
            <a:r>
              <a:rPr lang="ko-KR" altLang="en-US" dirty="0" smtClean="0"/>
              <a:t>은 적용하지 않도록 설정한다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428868"/>
            <a:ext cx="7456511" cy="4227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4714884"/>
            <a:ext cx="406717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3.2 </a:t>
            </a:r>
            <a:r>
              <a:rPr lang="ko-KR" altLang="en-US" sz="2400" dirty="0" smtClean="0"/>
              <a:t>레이아웃 기본 구성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기본적인 레이아웃 중 하나로 왼쪽과 오른쪽을 구분해서 작성한다</a:t>
            </a:r>
            <a:r>
              <a:rPr lang="en-US" altLang="ko-KR" dirty="0" smtClean="0"/>
              <a:t>. 2</a:t>
            </a:r>
            <a:r>
              <a:rPr lang="ko-KR" altLang="en-US" dirty="0" smtClean="0"/>
              <a:t>단 칼럼에서는 좌</a:t>
            </a:r>
            <a:r>
              <a:rPr lang="en-US" altLang="ko-KR" dirty="0" smtClean="0"/>
              <a:t>/</a:t>
            </a:r>
            <a:r>
              <a:rPr lang="ko-KR" altLang="en-US" dirty="0" smtClean="0"/>
              <a:t>우만을 구분하였지만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단 칼럼으로 확장할 경우에는 좌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우에중간</a:t>
            </a:r>
            <a:r>
              <a:rPr lang="ko-KR" altLang="en-US" dirty="0" smtClean="0"/>
              <a:t> 박스가 하나 더 추가되는 경우를 생각하면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b="19499"/>
          <a:stretch>
            <a:fillRect/>
          </a:stretch>
        </p:blipFill>
        <p:spPr bwMode="auto">
          <a:xfrm>
            <a:off x="1214414" y="2571744"/>
            <a:ext cx="6877069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3.2 </a:t>
            </a:r>
            <a:r>
              <a:rPr lang="ko-KR" altLang="en-US" sz="2400" dirty="0" smtClean="0"/>
              <a:t>레이아웃 기본 구성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하나의 커다란 사각형이 존재하고 그 안에 작은 사각형이 다시 존재한다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메인 메뉴와 다시 서브 메뉴로 구성된다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285992"/>
            <a:ext cx="7215238" cy="4100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4. CSS3 </a:t>
            </a:r>
            <a:r>
              <a:rPr lang="ko-KR" altLang="en-US" sz="2400" dirty="0" err="1" smtClean="0"/>
              <a:t>셀렉터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CSS</a:t>
            </a:r>
            <a:r>
              <a:rPr lang="ko-KR" altLang="en-US" dirty="0" smtClean="0"/>
              <a:t>에서 셀렉터는 스타일을 적용할 </a:t>
            </a:r>
            <a:r>
              <a:rPr lang="ko-KR" altLang="en-US" dirty="0" err="1" smtClean="0"/>
              <a:t>마크업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엘리먼트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들을 선언하기 위해서 사용한다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스타일은 일련의 규칙들로 구성되어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규칙이나 규칙 세트들은 하나 이상의 </a:t>
            </a:r>
            <a:r>
              <a:rPr lang="ko-KR" altLang="en-US" dirty="0" err="1" smtClean="0"/>
              <a:t>셀렉터와</a:t>
            </a:r>
            <a:r>
              <a:rPr lang="ko-KR" altLang="en-US" dirty="0" smtClean="0"/>
              <a:t> 선언블록으로 구성되어 있다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선언 블록은 다시 속성</a:t>
            </a:r>
            <a:r>
              <a:rPr lang="en-US" altLang="ko-KR" dirty="0" smtClean="0"/>
              <a:t>(Property)</a:t>
            </a:r>
            <a:r>
              <a:rPr lang="ko-KR" altLang="en-US" dirty="0" smtClean="0"/>
              <a:t>과 값으로 구성된다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8825" y="3857628"/>
            <a:ext cx="50863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4. CSS3 </a:t>
            </a:r>
            <a:r>
              <a:rPr lang="ko-KR" altLang="en-US" sz="2400" dirty="0" err="1" smtClean="0"/>
              <a:t>셀렉터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유니버설 </a:t>
            </a:r>
            <a:r>
              <a:rPr lang="ko-KR" altLang="en-US" b="1" dirty="0" err="1" smtClean="0"/>
              <a:t>셀렉터</a:t>
            </a:r>
            <a:r>
              <a:rPr lang="en-US" altLang="ko-KR" b="1" dirty="0" smtClean="0"/>
              <a:t>(Universal Selectors)</a:t>
            </a:r>
          </a:p>
          <a:p>
            <a:r>
              <a:rPr lang="en-US" altLang="ko-KR" dirty="0" smtClean="0"/>
              <a:t>∎* : </a:t>
            </a:r>
            <a:r>
              <a:rPr lang="ko-KR" altLang="en-US" dirty="0" smtClean="0"/>
              <a:t>유니버설 </a:t>
            </a:r>
            <a:r>
              <a:rPr lang="ko-KR" altLang="en-US" dirty="0" err="1" smtClean="0"/>
              <a:t>셀렉터는</a:t>
            </a:r>
            <a:r>
              <a:rPr lang="ko-KR" altLang="en-US" dirty="0" smtClean="0"/>
              <a:t> 모든 </a:t>
            </a:r>
            <a:r>
              <a:rPr lang="ko-KR" altLang="en-US" dirty="0" err="1" smtClean="0"/>
              <a:t>엘리먼트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대상으로 하는 </a:t>
            </a:r>
            <a:r>
              <a:rPr lang="ko-KR" altLang="en-US" dirty="0" err="1" smtClean="0"/>
              <a:t>셀렉터이다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="1" dirty="0" smtClean="0"/>
              <a:t>타입 </a:t>
            </a:r>
            <a:r>
              <a:rPr lang="ko-KR" altLang="en-US" b="1" dirty="0" err="1" smtClean="0"/>
              <a:t>셀렉터</a:t>
            </a:r>
            <a:r>
              <a:rPr lang="en-US" altLang="ko-KR" b="1" dirty="0" smtClean="0"/>
              <a:t>(Type Selectors) </a:t>
            </a:r>
          </a:p>
          <a:p>
            <a:r>
              <a:rPr lang="en-US" altLang="ko-KR" dirty="0" smtClean="0"/>
              <a:t>∎E  : </a:t>
            </a:r>
            <a:r>
              <a:rPr lang="ko-KR" altLang="en-US" dirty="0" smtClean="0"/>
              <a:t>타입 </a:t>
            </a:r>
            <a:r>
              <a:rPr lang="ko-KR" altLang="en-US" dirty="0" err="1" smtClean="0"/>
              <a:t>셀렉터는</a:t>
            </a:r>
            <a:r>
              <a:rPr lang="ko-KR" altLang="en-US" dirty="0" smtClean="0"/>
              <a:t> 가장 단순한 </a:t>
            </a:r>
            <a:r>
              <a:rPr lang="ko-KR" altLang="en-US" dirty="0" err="1" smtClean="0"/>
              <a:t>셀렉터로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엘리먼트명을</a:t>
            </a:r>
            <a:r>
              <a:rPr lang="ko-KR" altLang="en-US" dirty="0" smtClean="0"/>
              <a:t> 지정하여 </a:t>
            </a:r>
            <a:endParaRPr lang="en-US" altLang="ko-KR" dirty="0" smtClean="0"/>
          </a:p>
          <a:p>
            <a:r>
              <a:rPr lang="en-US" altLang="ko-KR" dirty="0" smtClean="0"/>
              <a:t>       </a:t>
            </a:r>
            <a:r>
              <a:rPr lang="ko-KR" altLang="en-US" dirty="0" smtClean="0"/>
              <a:t>그 </a:t>
            </a:r>
            <a:r>
              <a:rPr lang="ko-KR" altLang="en-US" dirty="0" err="1" smtClean="0"/>
              <a:t>엘리먼트에</a:t>
            </a:r>
            <a:r>
              <a:rPr lang="ko-KR" altLang="en-US" dirty="0" smtClean="0"/>
              <a:t> 스타일을 적용한다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="1" dirty="0" smtClean="0"/>
              <a:t>속성 </a:t>
            </a:r>
            <a:r>
              <a:rPr lang="ko-KR" altLang="en-US" b="1" dirty="0" err="1" smtClean="0"/>
              <a:t>셀렉터</a:t>
            </a:r>
            <a:r>
              <a:rPr lang="en-US" altLang="ko-KR" b="1" dirty="0" smtClean="0"/>
              <a:t>(Attribute Selectors)</a:t>
            </a:r>
          </a:p>
          <a:p>
            <a:endParaRPr lang="en-US" altLang="ko-KR" b="1" dirty="0" smtClean="0"/>
          </a:p>
          <a:p>
            <a:r>
              <a:rPr lang="en-US" altLang="ko-KR" dirty="0" smtClean="0"/>
              <a:t>∎E[</a:t>
            </a:r>
            <a:r>
              <a:rPr lang="en-US" altLang="ko-KR" dirty="0" err="1" smtClean="0"/>
              <a:t>foo</a:t>
            </a:r>
            <a:r>
              <a:rPr lang="en-US" altLang="ko-KR" dirty="0" smtClean="0"/>
              <a:t>] : </a:t>
            </a:r>
            <a:r>
              <a:rPr lang="ko-KR" altLang="en-US" dirty="0" smtClean="0"/>
              <a:t>어떤 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중에서 지정한 속성을 가지고 있는 </a:t>
            </a:r>
            <a:r>
              <a:rPr lang="ko-KR" altLang="en-US" dirty="0" err="1" smtClean="0"/>
              <a:t>엘리먼트에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            </a:t>
            </a:r>
            <a:r>
              <a:rPr lang="ko-KR" altLang="en-US" dirty="0" smtClean="0"/>
              <a:t>대해서만 스타일을 적용시킨다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∎E[</a:t>
            </a:r>
            <a:r>
              <a:rPr lang="en-US" altLang="ko-KR" dirty="0" err="1" smtClean="0"/>
              <a:t>foo</a:t>
            </a:r>
            <a:r>
              <a:rPr lang="en-US" altLang="ko-KR" dirty="0" smtClean="0"/>
              <a:t>="bar"] : </a:t>
            </a:r>
            <a:r>
              <a:rPr lang="ko-KR" altLang="en-US" dirty="0" smtClean="0"/>
              <a:t>지정한 속성명과 속성 값이 동일한 </a:t>
            </a:r>
            <a:r>
              <a:rPr lang="ko-KR" altLang="en-US" dirty="0" err="1" smtClean="0"/>
              <a:t>엘리먼트에</a:t>
            </a:r>
            <a:r>
              <a:rPr lang="ko-KR" altLang="en-US" dirty="0" smtClean="0"/>
              <a:t> 대해서만 </a:t>
            </a:r>
            <a:endParaRPr lang="en-US" altLang="ko-KR" dirty="0" smtClean="0"/>
          </a:p>
          <a:p>
            <a:r>
              <a:rPr lang="en-US" altLang="ko-KR" dirty="0" smtClean="0"/>
              <a:t>                    </a:t>
            </a:r>
            <a:r>
              <a:rPr lang="ko-KR" altLang="en-US" dirty="0" smtClean="0"/>
              <a:t>스타일을 적용시킨다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4. CSS3 </a:t>
            </a:r>
            <a:r>
              <a:rPr lang="ko-KR" altLang="en-US" sz="2400" dirty="0" err="1" smtClean="0"/>
              <a:t>셀렉터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속성 </a:t>
            </a:r>
            <a:r>
              <a:rPr lang="ko-KR" altLang="en-US" b="1" dirty="0" err="1" smtClean="0"/>
              <a:t>셀렉터</a:t>
            </a:r>
            <a:r>
              <a:rPr lang="en-US" altLang="ko-KR" b="1" dirty="0" smtClean="0"/>
              <a:t>(Attribute Selectors)</a:t>
            </a:r>
          </a:p>
          <a:p>
            <a:endParaRPr lang="en-US" altLang="ko-KR" b="1" dirty="0" smtClean="0"/>
          </a:p>
          <a:p>
            <a:r>
              <a:rPr lang="ko-KR" altLang="en-US" dirty="0" smtClean="0"/>
              <a:t>∎</a:t>
            </a:r>
            <a:r>
              <a:rPr lang="en-US" altLang="ko-KR" dirty="0" smtClean="0"/>
              <a:t>E[</a:t>
            </a:r>
            <a:r>
              <a:rPr lang="en-US" altLang="ko-KR" dirty="0" err="1" smtClean="0"/>
              <a:t>foo</a:t>
            </a:r>
            <a:r>
              <a:rPr lang="en-US" altLang="ko-KR" dirty="0" smtClean="0"/>
              <a:t>~="bar"] : </a:t>
            </a:r>
            <a:r>
              <a:rPr lang="ko-KR" altLang="en-US" dirty="0" smtClean="0"/>
              <a:t>지정한 속성명과 속성 값을 포함하고 있는 여러 </a:t>
            </a:r>
            <a:r>
              <a:rPr lang="ko-KR" altLang="en-US" dirty="0" err="1" smtClean="0"/>
              <a:t>엘리먼트에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                      </a:t>
            </a:r>
            <a:r>
              <a:rPr lang="ko-KR" altLang="en-US" dirty="0" smtClean="0"/>
              <a:t>대해서만 스타일을 적용시킨다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∎E[</a:t>
            </a:r>
            <a:r>
              <a:rPr lang="en-US" altLang="ko-KR" dirty="0" err="1" smtClean="0"/>
              <a:t>foo</a:t>
            </a:r>
            <a:r>
              <a:rPr lang="en-US" altLang="ko-KR" dirty="0" smtClean="0"/>
              <a:t>^="bar"] : </a:t>
            </a:r>
            <a:r>
              <a:rPr lang="ko-KR" altLang="en-US" dirty="0" smtClean="0"/>
              <a:t>지정한 속성명과 속성 값으로 시작하는 </a:t>
            </a:r>
            <a:r>
              <a:rPr lang="ko-KR" altLang="en-US" dirty="0" err="1" smtClean="0"/>
              <a:t>엘리먼트에</a:t>
            </a:r>
            <a:r>
              <a:rPr lang="ko-KR" altLang="en-US" dirty="0" smtClean="0"/>
              <a:t> 대해서만 </a:t>
            </a:r>
            <a:endParaRPr lang="en-US" altLang="ko-KR" dirty="0" smtClean="0"/>
          </a:p>
          <a:p>
            <a:r>
              <a:rPr lang="en-US" altLang="ko-KR" dirty="0" smtClean="0"/>
              <a:t>                      </a:t>
            </a:r>
            <a:r>
              <a:rPr lang="ko-KR" altLang="en-US" dirty="0" smtClean="0"/>
              <a:t>스타일을 적용시킨다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∎E[</a:t>
            </a:r>
            <a:r>
              <a:rPr lang="en-US" altLang="ko-KR" dirty="0" err="1" smtClean="0"/>
              <a:t>foo</a:t>
            </a:r>
            <a:r>
              <a:rPr lang="en-US" altLang="ko-KR" dirty="0" smtClean="0"/>
              <a:t>$="bar"] : </a:t>
            </a:r>
            <a:r>
              <a:rPr lang="ko-KR" altLang="en-US" dirty="0" smtClean="0"/>
              <a:t>지정한 속성명과 속성 값으로 끝나는 </a:t>
            </a:r>
            <a:r>
              <a:rPr lang="ko-KR" altLang="en-US" dirty="0" err="1" smtClean="0"/>
              <a:t>엘리먼트에</a:t>
            </a:r>
            <a:r>
              <a:rPr lang="ko-KR" altLang="en-US" dirty="0" smtClean="0"/>
              <a:t> 대해서만 </a:t>
            </a:r>
            <a:endParaRPr lang="en-US" altLang="ko-KR" dirty="0" smtClean="0"/>
          </a:p>
          <a:p>
            <a:r>
              <a:rPr lang="en-US" altLang="ko-KR" dirty="0" smtClean="0"/>
              <a:t>                      </a:t>
            </a:r>
            <a:r>
              <a:rPr lang="ko-KR" altLang="en-US" dirty="0" smtClean="0"/>
              <a:t>스타일을 적용시킨다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∎E[</a:t>
            </a:r>
            <a:r>
              <a:rPr lang="en-US" altLang="ko-KR" dirty="0" err="1" smtClean="0"/>
              <a:t>foo</a:t>
            </a:r>
            <a:r>
              <a:rPr lang="en-US" altLang="ko-KR" dirty="0" smtClean="0"/>
              <a:t>*="bar"] : </a:t>
            </a:r>
            <a:r>
              <a:rPr lang="ko-KR" altLang="en-US" dirty="0" smtClean="0"/>
              <a:t>지정한 속성명과 속성 값을 포함한 </a:t>
            </a:r>
            <a:r>
              <a:rPr lang="ko-KR" altLang="en-US" dirty="0" err="1" smtClean="0"/>
              <a:t>엘리먼트에</a:t>
            </a:r>
            <a:r>
              <a:rPr lang="ko-KR" altLang="en-US" dirty="0" smtClean="0"/>
              <a:t> 대해서만 </a:t>
            </a:r>
            <a:endParaRPr lang="en-US" altLang="ko-KR" dirty="0" smtClean="0"/>
          </a:p>
          <a:p>
            <a:r>
              <a:rPr lang="en-US" altLang="ko-KR" dirty="0" smtClean="0"/>
              <a:t>                     </a:t>
            </a:r>
            <a:r>
              <a:rPr lang="ko-KR" altLang="en-US" dirty="0" smtClean="0"/>
              <a:t>스타일을 적용시킨다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∎E[</a:t>
            </a:r>
            <a:r>
              <a:rPr lang="en-US" altLang="ko-KR" dirty="0" err="1" smtClean="0"/>
              <a:t>hreflang</a:t>
            </a:r>
            <a:r>
              <a:rPr lang="en-US" altLang="ko-KR" dirty="0" smtClean="0"/>
              <a:t>|="en"] : "en"</a:t>
            </a:r>
            <a:r>
              <a:rPr lang="ko-KR" altLang="en-US" dirty="0" smtClean="0"/>
              <a:t>으로 시작하는 값을 가진 </a:t>
            </a:r>
            <a:r>
              <a:rPr lang="en-US" altLang="ko-KR" dirty="0" smtClean="0"/>
              <a:t>E</a:t>
            </a:r>
            <a:r>
              <a:rPr lang="ko-KR" altLang="en-US" dirty="0" smtClean="0"/>
              <a:t>를 선택하고 스타일을 </a:t>
            </a:r>
            <a:endParaRPr lang="en-US" altLang="ko-KR" dirty="0" smtClean="0"/>
          </a:p>
          <a:p>
            <a:r>
              <a:rPr lang="en-US" altLang="ko-KR" dirty="0" smtClean="0"/>
              <a:t>                          </a:t>
            </a:r>
            <a:r>
              <a:rPr lang="ko-KR" altLang="en-US" dirty="0" smtClean="0"/>
              <a:t>적용시킨다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4. CSS3 </a:t>
            </a:r>
            <a:r>
              <a:rPr lang="ko-KR" altLang="en-US" sz="2400" dirty="0" err="1" smtClean="0"/>
              <a:t>셀렉터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유사 요소</a:t>
            </a:r>
            <a:r>
              <a:rPr lang="en-US" altLang="ko-KR" b="1" dirty="0" smtClean="0"/>
              <a:t>(pseudo-element)</a:t>
            </a:r>
          </a:p>
          <a:p>
            <a:endParaRPr lang="en-US" altLang="ko-KR" b="1" dirty="0" smtClean="0"/>
          </a:p>
          <a:p>
            <a:r>
              <a:rPr lang="ko-KR" altLang="en-US" dirty="0" smtClean="0"/>
              <a:t>∎</a:t>
            </a:r>
            <a:r>
              <a:rPr lang="en-US" altLang="ko-KR" dirty="0" smtClean="0"/>
              <a:t>E::first-line :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'</a:t>
            </a:r>
            <a:r>
              <a:rPr lang="ko-KR" altLang="en-US" dirty="0" smtClean="0"/>
              <a:t>첫 번째</a:t>
            </a:r>
            <a:r>
              <a:rPr lang="en-US" altLang="ko-KR" dirty="0" smtClean="0"/>
              <a:t>' </a:t>
            </a:r>
            <a:r>
              <a:rPr lang="ko-KR" altLang="en-US" dirty="0" smtClean="0"/>
              <a:t>행에 스타일을 적용시키며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                 </a:t>
            </a:r>
            <a:r>
              <a:rPr lang="ko-KR" altLang="en-US" dirty="0" smtClean="0"/>
              <a:t>블록 </a:t>
            </a:r>
            <a:r>
              <a:rPr lang="ko-KR" altLang="en-US" dirty="0" err="1" smtClean="0"/>
              <a:t>엘리먼트에만</a:t>
            </a:r>
            <a:r>
              <a:rPr lang="ko-KR" altLang="en-US" dirty="0" smtClean="0"/>
              <a:t> 적용된다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∎</a:t>
            </a:r>
            <a:r>
              <a:rPr lang="en-US" altLang="ko-KR" dirty="0" smtClean="0"/>
              <a:t>E::first-letter :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제일 </a:t>
            </a:r>
            <a:r>
              <a:rPr lang="en-US" altLang="ko-KR" dirty="0" smtClean="0"/>
              <a:t>'</a:t>
            </a:r>
            <a:r>
              <a:rPr lang="ko-KR" altLang="en-US" dirty="0" smtClean="0"/>
              <a:t>첫 번째</a:t>
            </a:r>
            <a:r>
              <a:rPr lang="en-US" altLang="ko-KR" dirty="0" smtClean="0"/>
              <a:t>' </a:t>
            </a:r>
            <a:r>
              <a:rPr lang="ko-KR" altLang="en-US" dirty="0" smtClean="0"/>
              <a:t>문자에 스타일을 적용시키며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                   </a:t>
            </a:r>
            <a:r>
              <a:rPr lang="ko-KR" altLang="en-US" dirty="0" smtClean="0"/>
              <a:t>첫 번째 문자가 특수문자인 경우에는 그 다음 문자와 함께 </a:t>
            </a:r>
            <a:endParaRPr lang="en-US" altLang="ko-KR" dirty="0" smtClean="0"/>
          </a:p>
          <a:p>
            <a:r>
              <a:rPr lang="en-US" altLang="ko-KR" dirty="0" smtClean="0"/>
              <a:t>                   </a:t>
            </a:r>
            <a:r>
              <a:rPr lang="ko-KR" altLang="en-US" dirty="0" smtClean="0"/>
              <a:t>스타일이 적용된다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∎</a:t>
            </a:r>
            <a:r>
              <a:rPr lang="en-US" altLang="ko-KR" dirty="0" smtClean="0"/>
              <a:t>E::selection :</a:t>
            </a:r>
            <a:r>
              <a:rPr lang="ko-KR" altLang="en-US" dirty="0" smtClean="0"/>
              <a:t> </a:t>
            </a:r>
            <a:r>
              <a:rPr lang="en-US" altLang="ko-KR" dirty="0" smtClean="0"/>
              <a:t>'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'</a:t>
            </a:r>
            <a:r>
              <a:rPr lang="ko-KR" altLang="en-US" dirty="0" smtClean="0"/>
              <a:t>한 부분에 스타일을 적용시킨다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∎</a:t>
            </a:r>
            <a:r>
              <a:rPr lang="en-US" altLang="ko-KR" dirty="0" smtClean="0"/>
              <a:t>E::before :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포함된 내용 </a:t>
            </a:r>
            <a:r>
              <a:rPr lang="en-US" altLang="ko-KR" dirty="0" smtClean="0"/>
              <a:t>'</a:t>
            </a:r>
            <a:r>
              <a:rPr lang="ko-KR" altLang="en-US" dirty="0" smtClean="0"/>
              <a:t>앞</a:t>
            </a:r>
            <a:r>
              <a:rPr lang="en-US" altLang="ko-KR" dirty="0" smtClean="0"/>
              <a:t>'</a:t>
            </a:r>
            <a:r>
              <a:rPr lang="ko-KR" altLang="en-US" dirty="0" smtClean="0"/>
              <a:t>에 내용을 생성시킨다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∎</a:t>
            </a:r>
            <a:r>
              <a:rPr lang="en-US" altLang="ko-KR" dirty="0" smtClean="0"/>
              <a:t>E::after :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포함된 내용 </a:t>
            </a:r>
            <a:r>
              <a:rPr lang="en-US" altLang="ko-KR" dirty="0" smtClean="0"/>
              <a:t>'</a:t>
            </a:r>
            <a:r>
              <a:rPr lang="ko-KR" altLang="en-US" dirty="0" smtClean="0"/>
              <a:t>뒤</a:t>
            </a:r>
            <a:r>
              <a:rPr lang="en-US" altLang="ko-KR" dirty="0" smtClean="0"/>
              <a:t>'</a:t>
            </a:r>
            <a:r>
              <a:rPr lang="ko-KR" altLang="en-US" dirty="0" smtClean="0"/>
              <a:t>에 내용을 생성시킨다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4. CSS3 </a:t>
            </a:r>
            <a:r>
              <a:rPr lang="ko-KR" altLang="en-US" sz="2400" dirty="0" err="1" smtClean="0"/>
              <a:t>셀렉터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부정 유사 클래스</a:t>
            </a:r>
            <a:r>
              <a:rPr lang="en-US" altLang="ko-KR" b="1" dirty="0" smtClean="0"/>
              <a:t>(Negation pseudo-classes)</a:t>
            </a:r>
          </a:p>
          <a:p>
            <a:r>
              <a:rPr lang="en-US" altLang="ko-KR" dirty="0" smtClean="0"/>
              <a:t>∎E:not(s) : 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중에서 </a:t>
            </a:r>
            <a:r>
              <a:rPr lang="en-US" altLang="ko-KR" dirty="0" smtClean="0"/>
              <a:t>"s"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'</a:t>
            </a:r>
            <a:r>
              <a:rPr lang="ko-KR" altLang="en-US" dirty="0" smtClean="0"/>
              <a:t>아닌</a:t>
            </a:r>
            <a:r>
              <a:rPr lang="en-US" altLang="ko-KR" dirty="0" smtClean="0"/>
              <a:t>' </a:t>
            </a:r>
            <a:r>
              <a:rPr lang="ko-KR" altLang="en-US" dirty="0" smtClean="0"/>
              <a:t>것에 스타일을 적용시킨다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="1" dirty="0" smtClean="0"/>
              <a:t>자손 </a:t>
            </a:r>
            <a:r>
              <a:rPr lang="ko-KR" altLang="en-US" b="1" dirty="0" err="1" smtClean="0"/>
              <a:t>셀렉터</a:t>
            </a:r>
            <a:r>
              <a:rPr lang="en-US" altLang="ko-KR" b="1" dirty="0" smtClean="0"/>
              <a:t>(Descendant </a:t>
            </a:r>
            <a:r>
              <a:rPr lang="en-US" altLang="ko-KR" b="1" dirty="0" err="1" smtClean="0"/>
              <a:t>combinator</a:t>
            </a:r>
            <a:r>
              <a:rPr lang="en-US" altLang="ko-KR" b="1" dirty="0" smtClean="0"/>
              <a:t>)</a:t>
            </a:r>
          </a:p>
          <a:p>
            <a:r>
              <a:rPr lang="en-US" altLang="ko-KR" dirty="0" smtClean="0"/>
              <a:t>∎E F : </a:t>
            </a:r>
            <a:r>
              <a:rPr lang="ko-KR" altLang="en-US" dirty="0" smtClean="0"/>
              <a:t>부모 </a:t>
            </a:r>
            <a:r>
              <a:rPr lang="ko-KR" altLang="en-US" dirty="0" err="1" smtClean="0"/>
              <a:t>엘리먼트에</a:t>
            </a:r>
            <a:r>
              <a:rPr lang="ko-KR" altLang="en-US" dirty="0" smtClean="0"/>
              <a:t> 포함된 모든 자식 </a:t>
            </a:r>
            <a:r>
              <a:rPr lang="ko-KR" altLang="en-US" dirty="0" err="1" smtClean="0"/>
              <a:t>엘리먼트에</a:t>
            </a:r>
            <a:r>
              <a:rPr lang="ko-KR" altLang="en-US" dirty="0" smtClean="0"/>
              <a:t> 대해서 스타일을 </a:t>
            </a:r>
            <a:endParaRPr lang="en-US" altLang="ko-KR" dirty="0" smtClean="0"/>
          </a:p>
          <a:p>
            <a:r>
              <a:rPr lang="en-US" altLang="ko-KR" dirty="0" smtClean="0"/>
              <a:t>        </a:t>
            </a:r>
            <a:r>
              <a:rPr lang="ko-KR" altLang="en-US" dirty="0" smtClean="0"/>
              <a:t>적용시킨다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="1" dirty="0" smtClean="0"/>
              <a:t>유사 클래스</a:t>
            </a:r>
            <a:r>
              <a:rPr lang="en-US" altLang="ko-KR" b="1" dirty="0" smtClean="0"/>
              <a:t>(Structural pseudo-classes)</a:t>
            </a:r>
          </a:p>
          <a:p>
            <a:r>
              <a:rPr lang="en-US" altLang="ko-KR" dirty="0" smtClean="0"/>
              <a:t>∎E:root : </a:t>
            </a:r>
            <a:r>
              <a:rPr lang="ko-KR" altLang="en-US" dirty="0" smtClean="0"/>
              <a:t>문서 내부의 루트</a:t>
            </a:r>
            <a:r>
              <a:rPr lang="en-US" altLang="ko-KR" dirty="0" smtClean="0"/>
              <a:t>(Root) </a:t>
            </a:r>
            <a:r>
              <a:rPr lang="ko-KR" altLang="en-US" dirty="0" err="1" smtClean="0"/>
              <a:t>엘리먼트에</a:t>
            </a:r>
            <a:r>
              <a:rPr lang="ko-KR" altLang="en-US" dirty="0" smtClean="0"/>
              <a:t> 대해서 스타일을 적용시킨다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∎</a:t>
            </a:r>
            <a:r>
              <a:rPr lang="en-US" altLang="ko-KR" dirty="0" smtClean="0"/>
              <a:t>E:nth-child(n) : </a:t>
            </a:r>
            <a:r>
              <a:rPr lang="ko-KR" altLang="en-US" dirty="0" smtClean="0"/>
              <a:t>부모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'n</a:t>
            </a:r>
            <a:r>
              <a:rPr lang="ko-KR" altLang="en-US" dirty="0" smtClean="0"/>
              <a:t>번째</a:t>
            </a:r>
            <a:r>
              <a:rPr lang="en-US" altLang="ko-KR" dirty="0" smtClean="0"/>
              <a:t>' </a:t>
            </a:r>
            <a:r>
              <a:rPr lang="ko-KR" altLang="en-US" dirty="0" smtClean="0"/>
              <a:t>자식 </a:t>
            </a:r>
            <a:r>
              <a:rPr lang="ko-KR" altLang="en-US" dirty="0" err="1" smtClean="0"/>
              <a:t>엘리먼트에</a:t>
            </a:r>
            <a:r>
              <a:rPr lang="ko-KR" altLang="en-US" dirty="0" smtClean="0"/>
              <a:t> 스타일을 </a:t>
            </a:r>
            <a:endParaRPr lang="en-US" altLang="ko-KR" dirty="0" smtClean="0"/>
          </a:p>
          <a:p>
            <a:r>
              <a:rPr lang="en-US" altLang="ko-KR" dirty="0" smtClean="0"/>
              <a:t>                     </a:t>
            </a:r>
            <a:r>
              <a:rPr lang="ko-KR" altLang="en-US" dirty="0" smtClean="0"/>
              <a:t>적용시킨다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∎</a:t>
            </a:r>
            <a:r>
              <a:rPr lang="en-US" altLang="ko-KR" dirty="0" smtClean="0"/>
              <a:t>E:nth-last-child(n) : </a:t>
            </a:r>
            <a:r>
              <a:rPr lang="ko-KR" altLang="en-US" dirty="0" smtClean="0"/>
              <a:t>부모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'</a:t>
            </a:r>
            <a:r>
              <a:rPr lang="ko-KR" altLang="en-US" dirty="0" smtClean="0"/>
              <a:t>마지막</a:t>
            </a:r>
            <a:r>
              <a:rPr lang="en-US" altLang="ko-KR" dirty="0" smtClean="0"/>
              <a:t>'</a:t>
            </a:r>
            <a:r>
              <a:rPr lang="ko-KR" altLang="en-US" dirty="0" smtClean="0"/>
              <a:t>으로부터 </a:t>
            </a:r>
            <a:r>
              <a:rPr lang="en-US" altLang="ko-KR" dirty="0" smtClean="0"/>
              <a:t>'n</a:t>
            </a:r>
            <a:r>
              <a:rPr lang="ko-KR" altLang="en-US" dirty="0" smtClean="0"/>
              <a:t>번째</a:t>
            </a:r>
            <a:r>
              <a:rPr lang="en-US" altLang="ko-KR" dirty="0" smtClean="0"/>
              <a:t>' </a:t>
            </a:r>
            <a:r>
              <a:rPr lang="ko-KR" altLang="en-US" dirty="0" smtClean="0"/>
              <a:t>자식 </a:t>
            </a:r>
            <a:endParaRPr lang="en-US" altLang="ko-KR" dirty="0" smtClean="0"/>
          </a:p>
          <a:p>
            <a:r>
              <a:rPr lang="en-US" altLang="ko-KR" dirty="0" smtClean="0"/>
              <a:t>                          </a:t>
            </a:r>
            <a:r>
              <a:rPr lang="ko-KR" altLang="en-US" dirty="0" err="1" smtClean="0"/>
              <a:t>엘리먼트에</a:t>
            </a:r>
            <a:r>
              <a:rPr lang="ko-KR" altLang="en-US" dirty="0" smtClean="0"/>
              <a:t> 스타일을 적용시킨다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4. CSS3 </a:t>
            </a:r>
            <a:r>
              <a:rPr lang="ko-KR" altLang="en-US" sz="2400" dirty="0" err="1" smtClean="0"/>
              <a:t>셀렉터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유사 클래스</a:t>
            </a:r>
            <a:r>
              <a:rPr lang="en-US" altLang="ko-KR" b="1" dirty="0" smtClean="0"/>
              <a:t>(Structural pseudo-classes)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∎E:nth-of-type(n) : </a:t>
            </a:r>
            <a:r>
              <a:rPr lang="ko-KR" altLang="en-US" dirty="0" smtClean="0"/>
              <a:t>부모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형제관계인 </a:t>
            </a:r>
            <a:r>
              <a:rPr lang="en-US" altLang="ko-KR" dirty="0" smtClean="0"/>
              <a:t>'n</a:t>
            </a:r>
            <a:r>
              <a:rPr lang="ko-KR" altLang="en-US" dirty="0" smtClean="0"/>
              <a:t>번째</a:t>
            </a:r>
            <a:r>
              <a:rPr lang="en-US" altLang="ko-KR" dirty="0" smtClean="0"/>
              <a:t>' </a:t>
            </a:r>
            <a:r>
              <a:rPr lang="ko-KR" altLang="en-US" dirty="0" err="1" smtClean="0"/>
              <a:t>엘리먼트에</a:t>
            </a:r>
            <a:r>
              <a:rPr lang="ko-KR" altLang="en-US" dirty="0" smtClean="0"/>
              <a:t> 스타일을 </a:t>
            </a:r>
            <a:endParaRPr lang="en-US" altLang="ko-KR" dirty="0" smtClean="0"/>
          </a:p>
          <a:p>
            <a:r>
              <a:rPr lang="en-US" altLang="ko-KR" dirty="0" smtClean="0"/>
              <a:t>                        </a:t>
            </a:r>
            <a:r>
              <a:rPr lang="ko-KR" altLang="en-US" dirty="0" smtClean="0"/>
              <a:t>적용시킨다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∎</a:t>
            </a:r>
            <a:r>
              <a:rPr lang="en-US" altLang="ko-KR" dirty="0" smtClean="0"/>
              <a:t>E:nth-last-of-type(n) : </a:t>
            </a:r>
            <a:r>
              <a:rPr lang="ko-KR" altLang="en-US" dirty="0" smtClean="0"/>
              <a:t>부모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'</a:t>
            </a:r>
            <a:r>
              <a:rPr lang="ko-KR" altLang="en-US" dirty="0" smtClean="0"/>
              <a:t>마지막</a:t>
            </a:r>
            <a:r>
              <a:rPr lang="en-US" altLang="ko-KR" dirty="0" smtClean="0"/>
              <a:t>'</a:t>
            </a:r>
            <a:r>
              <a:rPr lang="ko-KR" altLang="en-US" dirty="0" smtClean="0"/>
              <a:t>으로부터 형제관계인 </a:t>
            </a:r>
            <a:r>
              <a:rPr lang="en-US" altLang="ko-KR" dirty="0" smtClean="0"/>
              <a:t>'n</a:t>
            </a:r>
            <a:r>
              <a:rPr lang="ko-KR" altLang="en-US" dirty="0" smtClean="0"/>
              <a:t>번째</a:t>
            </a:r>
            <a:r>
              <a:rPr lang="en-US" altLang="ko-KR" dirty="0" smtClean="0"/>
              <a:t>' </a:t>
            </a:r>
          </a:p>
          <a:p>
            <a:r>
              <a:rPr lang="en-US" altLang="ko-KR" dirty="0" smtClean="0"/>
              <a:t>                             </a:t>
            </a:r>
            <a:r>
              <a:rPr lang="ko-KR" altLang="en-US" dirty="0" err="1" smtClean="0"/>
              <a:t>엘리먼트에</a:t>
            </a:r>
            <a:r>
              <a:rPr lang="ko-KR" altLang="en-US" dirty="0" smtClean="0"/>
              <a:t> 스타일을 적용시킨다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∎E:first-child : </a:t>
            </a:r>
            <a:r>
              <a:rPr lang="ko-KR" altLang="en-US" dirty="0" smtClean="0"/>
              <a:t>부모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'</a:t>
            </a:r>
            <a:r>
              <a:rPr lang="ko-KR" altLang="en-US" dirty="0" smtClean="0"/>
              <a:t>첫 번째</a:t>
            </a:r>
            <a:r>
              <a:rPr lang="en-US" altLang="ko-KR" dirty="0" smtClean="0"/>
              <a:t>' </a:t>
            </a:r>
            <a:r>
              <a:rPr lang="ko-KR" altLang="en-US" dirty="0" err="1" smtClean="0"/>
              <a:t>엘리먼트에</a:t>
            </a:r>
            <a:r>
              <a:rPr lang="ko-KR" altLang="en-US" dirty="0" smtClean="0"/>
              <a:t> 스타일을 적용시킨다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∎E:last-child : </a:t>
            </a:r>
            <a:r>
              <a:rPr lang="ko-KR" altLang="en-US" dirty="0" smtClean="0"/>
              <a:t>부모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'</a:t>
            </a:r>
            <a:r>
              <a:rPr lang="ko-KR" altLang="en-US" dirty="0" smtClean="0"/>
              <a:t>마지막</a:t>
            </a:r>
            <a:r>
              <a:rPr lang="en-US" altLang="ko-KR" dirty="0" smtClean="0"/>
              <a:t>' </a:t>
            </a:r>
            <a:r>
              <a:rPr lang="ko-KR" altLang="en-US" dirty="0" err="1" smtClean="0"/>
              <a:t>엘리먼트에</a:t>
            </a:r>
            <a:r>
              <a:rPr lang="ko-KR" altLang="en-US" dirty="0" smtClean="0"/>
              <a:t> 스타일을 적용시킨다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2. CSS3</a:t>
            </a:r>
            <a:r>
              <a:rPr lang="ko-KR" altLang="en-US" sz="2400" dirty="0" smtClean="0"/>
              <a:t>에서 변경된 사항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altLang="ko-KR" b="1" dirty="0" smtClean="0"/>
              <a:t>CSS </a:t>
            </a:r>
            <a:r>
              <a:rPr lang="ko-KR" altLang="en-US" b="1" dirty="0" smtClean="0"/>
              <a:t>레벨 </a:t>
            </a:r>
            <a:r>
              <a:rPr lang="en-US" altLang="ko-KR" b="1" dirty="0" smtClean="0"/>
              <a:t>1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CSS1 </a:t>
            </a:r>
            <a:r>
              <a:rPr lang="ko-KR" altLang="en-US" dirty="0" err="1" smtClean="0"/>
              <a:t>사양서에서</a:t>
            </a:r>
            <a:r>
              <a:rPr lang="ko-KR" altLang="en-US" dirty="0" smtClean="0"/>
              <a:t> 정의된 모든 특성들을 포함하여 정의되지만</a:t>
            </a:r>
            <a:r>
              <a:rPr lang="en-US" altLang="ko-KR" dirty="0" smtClean="0"/>
              <a:t>, CSS2.1 </a:t>
            </a:r>
            <a:r>
              <a:rPr lang="ko-KR" altLang="en-US" dirty="0" err="1" smtClean="0"/>
              <a:t>사양서에서</a:t>
            </a:r>
            <a:r>
              <a:rPr lang="ko-KR" altLang="en-US" dirty="0" smtClean="0"/>
              <a:t> 정의된 문법과 정의들도 포함된다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/>
            <a:r>
              <a:rPr lang="en-US" altLang="ko-KR" b="1" dirty="0" smtClean="0"/>
              <a:t>CSS </a:t>
            </a:r>
            <a:r>
              <a:rPr lang="ko-KR" altLang="en-US" b="1" dirty="0" smtClean="0"/>
              <a:t>레벨 </a:t>
            </a:r>
            <a:r>
              <a:rPr lang="en-US" altLang="ko-KR" b="1" dirty="0" smtClean="0"/>
              <a:t>2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CSS2 </a:t>
            </a:r>
            <a:r>
              <a:rPr lang="ko-KR" altLang="en-US" dirty="0" smtClean="0"/>
              <a:t>사양서가 비록 만들어졌지만</a:t>
            </a:r>
            <a:r>
              <a:rPr lang="en-US" altLang="ko-KR" dirty="0" smtClean="0"/>
              <a:t>, W3C</a:t>
            </a:r>
            <a:r>
              <a:rPr lang="ko-KR" altLang="en-US" dirty="0" smtClean="0"/>
              <a:t>의 후보 추천 단계 이전의 권장 단계로 통과되었다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이후보다 나은 </a:t>
            </a:r>
            <a:r>
              <a:rPr lang="en-US" altLang="ko-KR" dirty="0" smtClean="0"/>
              <a:t>CSS2</a:t>
            </a:r>
            <a:r>
              <a:rPr lang="ko-KR" altLang="en-US" dirty="0" smtClean="0"/>
              <a:t>가 되기 위해서 </a:t>
            </a:r>
            <a:r>
              <a:rPr lang="en-US" altLang="ko-KR" dirty="0" smtClean="0"/>
              <a:t>CSS2 </a:t>
            </a:r>
            <a:r>
              <a:rPr lang="ko-KR" altLang="en-US" dirty="0" err="1" smtClean="0"/>
              <a:t>사양서에</a:t>
            </a:r>
            <a:r>
              <a:rPr lang="ko-KR" altLang="en-US" dirty="0" smtClean="0"/>
              <a:t> 대한 많은 문제점들을 </a:t>
            </a:r>
            <a:r>
              <a:rPr lang="ko-KR" altLang="en-US" dirty="0" err="1" smtClean="0"/>
              <a:t>리뷰하였지만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이상 확장하기 어려운 점이 있어서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레벨 </a:t>
            </a:r>
            <a:r>
              <a:rPr lang="en-US" altLang="ko-KR" dirty="0" smtClean="0"/>
              <a:t>2 </a:t>
            </a:r>
            <a:r>
              <a:rPr lang="ko-KR" altLang="en-US" dirty="0" err="1" smtClean="0"/>
              <a:t>리비전</a:t>
            </a:r>
            <a:r>
              <a:rPr lang="ko-KR" altLang="en-US" dirty="0" smtClean="0"/>
              <a:t> </a:t>
            </a:r>
            <a:r>
              <a:rPr lang="en-US" altLang="ko-KR" dirty="0" smtClean="0"/>
              <a:t>1(CSS2.1)</a:t>
            </a:r>
            <a:r>
              <a:rPr lang="ko-KR" altLang="en-US" dirty="0" smtClean="0"/>
              <a:t>을 새로 정의하였다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4. CSS3 </a:t>
            </a:r>
            <a:r>
              <a:rPr lang="ko-KR" altLang="en-US" sz="2400" dirty="0" err="1" smtClean="0"/>
              <a:t>셀렉터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유사 클래스</a:t>
            </a:r>
            <a:r>
              <a:rPr lang="en-US" altLang="ko-KR" b="1" dirty="0" smtClean="0"/>
              <a:t>(Structural pseudo-classes)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∎</a:t>
            </a:r>
            <a:r>
              <a:rPr lang="en-US" altLang="ko-KR" dirty="0" smtClean="0"/>
              <a:t>E:first-of-type : </a:t>
            </a:r>
            <a:r>
              <a:rPr lang="ko-KR" altLang="en-US" dirty="0" smtClean="0"/>
              <a:t>부모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형제관계의 같은 이름을 가지고 있는 </a:t>
            </a:r>
            <a:endParaRPr lang="en-US" altLang="ko-KR" dirty="0" smtClean="0"/>
          </a:p>
          <a:p>
            <a:r>
              <a:rPr lang="en-US" altLang="ko-KR" dirty="0" smtClean="0"/>
              <a:t>                     '</a:t>
            </a:r>
            <a:r>
              <a:rPr lang="ko-KR" altLang="en-US" dirty="0" smtClean="0"/>
              <a:t>첫 번째</a:t>
            </a:r>
            <a:r>
              <a:rPr lang="en-US" altLang="ko-KR" dirty="0" smtClean="0"/>
              <a:t>' </a:t>
            </a:r>
            <a:r>
              <a:rPr lang="ko-KR" altLang="en-US" dirty="0" err="1" smtClean="0"/>
              <a:t>엘리먼트에</a:t>
            </a:r>
            <a:r>
              <a:rPr lang="ko-KR" altLang="en-US" dirty="0" smtClean="0"/>
              <a:t> 스타일을 적용시킨다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∎E:last-of-type : </a:t>
            </a:r>
            <a:r>
              <a:rPr lang="ko-KR" altLang="en-US" dirty="0" smtClean="0"/>
              <a:t>부모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형제관계의 같은 이름을 가지고 있는 </a:t>
            </a:r>
            <a:endParaRPr lang="en-US" altLang="ko-KR" dirty="0" smtClean="0"/>
          </a:p>
          <a:p>
            <a:r>
              <a:rPr lang="en-US" altLang="ko-KR" dirty="0" smtClean="0"/>
              <a:t>                     '</a:t>
            </a:r>
            <a:r>
              <a:rPr lang="ko-KR" altLang="en-US" dirty="0" smtClean="0"/>
              <a:t>마지막</a:t>
            </a:r>
            <a:r>
              <a:rPr lang="en-US" altLang="ko-KR" dirty="0" smtClean="0"/>
              <a:t>' </a:t>
            </a:r>
            <a:r>
              <a:rPr lang="ko-KR" altLang="en-US" dirty="0" err="1" smtClean="0"/>
              <a:t>엘리먼트에</a:t>
            </a:r>
            <a:r>
              <a:rPr lang="ko-KR" altLang="en-US" dirty="0" smtClean="0"/>
              <a:t> 스타일을 적용시킨다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∎E:only-of-type : </a:t>
            </a:r>
            <a:r>
              <a:rPr lang="ko-KR" altLang="en-US" dirty="0" smtClean="0"/>
              <a:t>부모 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안에 </a:t>
            </a:r>
            <a:r>
              <a:rPr lang="en-US" altLang="ko-KR" dirty="0" smtClean="0"/>
              <a:t>'</a:t>
            </a:r>
            <a:r>
              <a:rPr lang="ko-KR" altLang="en-US" dirty="0" smtClean="0"/>
              <a:t>유일한</a:t>
            </a:r>
            <a:r>
              <a:rPr lang="en-US" altLang="ko-KR" dirty="0" smtClean="0"/>
              <a:t>' </a:t>
            </a:r>
            <a:r>
              <a:rPr lang="ko-KR" altLang="en-US" dirty="0" err="1" smtClean="0"/>
              <a:t>엘리먼트에</a:t>
            </a:r>
            <a:r>
              <a:rPr lang="ko-KR" altLang="en-US" dirty="0" smtClean="0"/>
              <a:t> 스타일을 </a:t>
            </a:r>
            <a:endParaRPr lang="en-US" altLang="ko-KR" dirty="0" smtClean="0"/>
          </a:p>
          <a:p>
            <a:r>
              <a:rPr lang="en-US" altLang="ko-KR" dirty="0" smtClean="0"/>
              <a:t>                      </a:t>
            </a:r>
            <a:r>
              <a:rPr lang="ko-KR" altLang="en-US" dirty="0" smtClean="0"/>
              <a:t>적용시킨다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∎E:empty : </a:t>
            </a:r>
            <a:r>
              <a:rPr lang="ko-KR" altLang="en-US" dirty="0" smtClean="0"/>
              <a:t>자식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'</a:t>
            </a:r>
            <a:r>
              <a:rPr lang="ko-KR" altLang="en-US" dirty="0" smtClean="0"/>
              <a:t>전혀 가지고 있지 않은</a:t>
            </a:r>
            <a:r>
              <a:rPr lang="en-US" altLang="ko-KR" dirty="0" smtClean="0"/>
              <a:t>' </a:t>
            </a:r>
            <a:r>
              <a:rPr lang="ko-KR" altLang="en-US" dirty="0" err="1" smtClean="0"/>
              <a:t>엘리먼트에</a:t>
            </a:r>
            <a:r>
              <a:rPr lang="ko-KR" altLang="en-US" dirty="0" smtClean="0"/>
              <a:t> 스타일을 </a:t>
            </a:r>
            <a:endParaRPr lang="en-US" altLang="ko-KR" dirty="0" smtClean="0"/>
          </a:p>
          <a:p>
            <a:r>
              <a:rPr lang="en-US" altLang="ko-KR" dirty="0" smtClean="0"/>
              <a:t>               </a:t>
            </a:r>
            <a:r>
              <a:rPr lang="ko-KR" altLang="en-US" dirty="0" smtClean="0"/>
              <a:t>적용시킨다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4. CSS3 </a:t>
            </a:r>
            <a:r>
              <a:rPr lang="ko-KR" altLang="en-US" sz="2400" dirty="0" err="1" smtClean="0"/>
              <a:t>셀렉터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링크 유사 클래스</a:t>
            </a:r>
            <a:r>
              <a:rPr lang="en-US" altLang="ko-KR" b="1" dirty="0" smtClean="0"/>
              <a:t>(The link pseudo-classes)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∎</a:t>
            </a:r>
            <a:r>
              <a:rPr lang="en-US" altLang="ko-KR" dirty="0" smtClean="0"/>
              <a:t>E:link : </a:t>
            </a:r>
            <a:r>
              <a:rPr lang="ko-KR" altLang="en-US" dirty="0" smtClean="0"/>
              <a:t>사용자가 아직 </a:t>
            </a:r>
            <a:r>
              <a:rPr lang="en-US" altLang="ko-KR" dirty="0" smtClean="0"/>
              <a:t>'</a:t>
            </a:r>
            <a:r>
              <a:rPr lang="ko-KR" altLang="en-US" dirty="0" smtClean="0"/>
              <a:t>방문하지 않은</a:t>
            </a:r>
            <a:r>
              <a:rPr lang="en-US" altLang="ko-KR" dirty="0" smtClean="0"/>
              <a:t>' </a:t>
            </a:r>
            <a:r>
              <a:rPr lang="ko-KR" altLang="en-US" dirty="0" smtClean="0"/>
              <a:t>링크에 스타일을 적용시킨다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∎</a:t>
            </a:r>
            <a:r>
              <a:rPr lang="en-US" altLang="ko-KR" dirty="0" smtClean="0"/>
              <a:t>E:visited : </a:t>
            </a:r>
            <a:r>
              <a:rPr lang="ko-KR" altLang="en-US" dirty="0" smtClean="0"/>
              <a:t>사용자가 </a:t>
            </a:r>
            <a:r>
              <a:rPr lang="en-US" altLang="ko-KR" dirty="0" smtClean="0"/>
              <a:t>'</a:t>
            </a:r>
            <a:r>
              <a:rPr lang="ko-KR" altLang="en-US" dirty="0" smtClean="0"/>
              <a:t>방문하였던</a:t>
            </a:r>
            <a:r>
              <a:rPr lang="en-US" altLang="ko-KR" dirty="0" smtClean="0"/>
              <a:t>' </a:t>
            </a:r>
            <a:r>
              <a:rPr lang="ko-KR" altLang="en-US" dirty="0" smtClean="0"/>
              <a:t>링크에 스타일을 적용시킨다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="1" dirty="0" smtClean="0"/>
              <a:t>유저 액션 유사 클래스</a:t>
            </a:r>
            <a:r>
              <a:rPr lang="en-US" altLang="ko-KR" b="1" dirty="0" smtClean="0"/>
              <a:t>(The user action pseudo-classes)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∎E:active : </a:t>
            </a:r>
            <a:r>
              <a:rPr lang="ko-KR" altLang="en-US" dirty="0" smtClean="0"/>
              <a:t>마우스를 클릭하고 버튼에서 손을 떼었을 때와 같이 대상 </a:t>
            </a:r>
            <a:endParaRPr lang="en-US" altLang="ko-KR" dirty="0" smtClean="0"/>
          </a:p>
          <a:p>
            <a:r>
              <a:rPr lang="en-US" altLang="ko-KR" dirty="0" smtClean="0"/>
              <a:t>              </a:t>
            </a:r>
            <a:r>
              <a:rPr lang="ko-KR" altLang="en-US" dirty="0" err="1" smtClean="0"/>
              <a:t>엘리먼트가</a:t>
            </a:r>
            <a:r>
              <a:rPr lang="ko-KR" altLang="en-US" dirty="0" smtClean="0"/>
              <a:t> 활성화되었을 때 스타일을 적용시킨다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∎</a:t>
            </a:r>
            <a:r>
              <a:rPr lang="en-US" altLang="ko-KR" dirty="0" smtClean="0"/>
              <a:t>E:hover : </a:t>
            </a:r>
            <a:r>
              <a:rPr lang="ko-KR" altLang="en-US" dirty="0" err="1" smtClean="0"/>
              <a:t>롤</a:t>
            </a:r>
            <a:r>
              <a:rPr lang="en-US" altLang="ko-KR" dirty="0" smtClean="0"/>
              <a:t>-</a:t>
            </a:r>
            <a:r>
              <a:rPr lang="ko-KR" altLang="en-US" dirty="0" smtClean="0"/>
              <a:t>오버와 같은 상황일 때와 같이 대상 </a:t>
            </a:r>
            <a:r>
              <a:rPr lang="ko-KR" altLang="en-US" dirty="0" err="1" smtClean="0"/>
              <a:t>엘리먼트가</a:t>
            </a:r>
            <a:r>
              <a:rPr lang="ko-KR" altLang="en-US" dirty="0" smtClean="0"/>
              <a:t> 가리켜지고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</a:t>
            </a:r>
            <a:r>
              <a:rPr lang="ko-KR" altLang="en-US" dirty="0" smtClean="0"/>
              <a:t>있을 때 스타일을 적용시킨다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∎</a:t>
            </a:r>
            <a:r>
              <a:rPr lang="en-US" altLang="ko-KR" dirty="0" smtClean="0"/>
              <a:t>E:focus : </a:t>
            </a:r>
            <a:r>
              <a:rPr lang="ko-KR" altLang="en-US" dirty="0" smtClean="0"/>
              <a:t>대상 </a:t>
            </a:r>
            <a:r>
              <a:rPr lang="ko-KR" altLang="en-US" dirty="0" err="1" smtClean="0"/>
              <a:t>엘리먼트가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포커스되었을</a:t>
            </a:r>
            <a:r>
              <a:rPr lang="ko-KR" altLang="en-US" dirty="0" smtClean="0"/>
              <a:t> 때 스타일을 적용시킨다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4. CSS3 </a:t>
            </a:r>
            <a:r>
              <a:rPr lang="ko-KR" altLang="en-US" sz="2400" dirty="0" err="1" smtClean="0"/>
              <a:t>셀렉터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err="1" smtClean="0"/>
              <a:t>타켓</a:t>
            </a:r>
            <a:r>
              <a:rPr lang="ko-KR" altLang="en-US" b="1" dirty="0" smtClean="0"/>
              <a:t> 유사 클래스</a:t>
            </a:r>
            <a:r>
              <a:rPr lang="en-US" altLang="ko-KR" b="1" dirty="0" smtClean="0"/>
              <a:t>(The target pseudo-classes)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∎</a:t>
            </a:r>
            <a:r>
              <a:rPr lang="en-US" altLang="ko-KR" dirty="0" smtClean="0"/>
              <a:t>E:target : URI</a:t>
            </a:r>
            <a:r>
              <a:rPr lang="ko-KR" altLang="en-US" dirty="0" smtClean="0"/>
              <a:t>에 앵커링크가 지정되어 있는 링크가 활성화되었을 때 스타일을 </a:t>
            </a:r>
            <a:endParaRPr lang="en-US" altLang="ko-KR" dirty="0" smtClean="0"/>
          </a:p>
          <a:p>
            <a:r>
              <a:rPr lang="en-US" altLang="ko-KR" dirty="0" smtClean="0"/>
              <a:t>              </a:t>
            </a:r>
            <a:r>
              <a:rPr lang="ko-KR" altLang="en-US" dirty="0" smtClean="0"/>
              <a:t>적용시킨다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5.1 </a:t>
            </a:r>
            <a:r>
              <a:rPr lang="ko-KR" altLang="en-US" sz="2400" dirty="0" smtClean="0"/>
              <a:t>박스</a:t>
            </a:r>
            <a:r>
              <a:rPr lang="en-US" altLang="ko-KR" sz="2400" dirty="0" smtClean="0"/>
              <a:t>(Box)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857364"/>
            <a:ext cx="8229600" cy="458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CSS3</a:t>
            </a:r>
            <a:r>
              <a:rPr lang="ko-KR" altLang="en-US" dirty="0" smtClean="0"/>
              <a:t>에서는 박스 지원을 위해서 다음과 같은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속성을 지원한다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overflow-x:{value};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overflow-y:{value};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속성 </a:t>
            </a:r>
            <a:r>
              <a:rPr lang="en-US" altLang="ko-KR" dirty="0" smtClean="0"/>
              <a:t>'overflow-x'</a:t>
            </a:r>
            <a:r>
              <a:rPr lang="ko-KR" altLang="en-US" dirty="0" smtClean="0"/>
              <a:t>는 컨텐츠 영역이 </a:t>
            </a:r>
            <a:r>
              <a:rPr lang="ko-KR" altLang="en-US" dirty="0" err="1" smtClean="0"/>
              <a:t>오버플로우되었을</a:t>
            </a:r>
            <a:r>
              <a:rPr lang="ko-KR" altLang="en-US" dirty="0" smtClean="0"/>
              <a:t> 때</a:t>
            </a:r>
            <a:r>
              <a:rPr lang="en-US" altLang="ko-KR" dirty="0" smtClean="0"/>
              <a:t>, div 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내의  </a:t>
            </a:r>
            <a:r>
              <a:rPr lang="ko-KR" altLang="en-US" dirty="0" err="1" smtClean="0"/>
              <a:t>컨텐츠가</a:t>
            </a:r>
            <a:r>
              <a:rPr lang="ko-KR" altLang="en-US" dirty="0" smtClean="0"/>
              <a:t> 오른쪽</a:t>
            </a:r>
            <a:r>
              <a:rPr lang="en-US" altLang="ko-KR" dirty="0" smtClean="0"/>
              <a:t>/</a:t>
            </a:r>
            <a:r>
              <a:rPr lang="ko-KR" altLang="en-US" dirty="0" smtClean="0"/>
              <a:t>왼쪽 부분을 잘라내는 역할을 수행한다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{value}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'visible'</a:t>
            </a:r>
            <a:r>
              <a:rPr lang="ko-KR" altLang="en-US" dirty="0" smtClean="0"/>
              <a:t>이면 컨텐츠는 영역을 벗어나더라도 자르지 않고 그대로 보여주지만</a:t>
            </a:r>
            <a:r>
              <a:rPr lang="en-US" altLang="ko-KR" dirty="0" smtClean="0"/>
              <a:t>, 'hidden'</a:t>
            </a:r>
            <a:r>
              <a:rPr lang="ko-KR" altLang="en-US" dirty="0" smtClean="0"/>
              <a:t>이면 넘어간 만큼을 안 보여주며 스크롤링이 적용되지 않는다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457200" y="1214423"/>
            <a:ext cx="8229600" cy="428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박스 자르기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5.1 </a:t>
            </a:r>
            <a:r>
              <a:rPr lang="ko-KR" altLang="en-US" sz="2400" dirty="0" smtClean="0"/>
              <a:t>박스</a:t>
            </a:r>
            <a:r>
              <a:rPr lang="en-US" altLang="ko-KR" sz="2400" dirty="0" smtClean="0"/>
              <a:t>(Box)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857364"/>
            <a:ext cx="8229600" cy="458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박스 속성 중 </a:t>
            </a:r>
            <a:r>
              <a:rPr lang="en-US" altLang="ko-KR" dirty="0" smtClean="0"/>
              <a:t>'box-align'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'box-pack'</a:t>
            </a:r>
            <a:r>
              <a:rPr lang="ko-KR" altLang="en-US" dirty="0" smtClean="0"/>
              <a:t>을 사용하여 자식 엘리먼트를 중앙에 위치시킬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457200" y="1214423"/>
            <a:ext cx="8229600" cy="428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>
                <a:latin typeface="YDIYGO130-KSCpc-EUC-H"/>
              </a:rPr>
              <a:t>중앙에 위치시키기</a:t>
            </a:r>
            <a:endParaRPr lang="en-US" altLang="ko-KR" b="1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571744"/>
            <a:ext cx="6995922" cy="39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5.1 </a:t>
            </a:r>
            <a:r>
              <a:rPr lang="ko-KR" altLang="en-US" sz="2400" dirty="0" smtClean="0"/>
              <a:t>박스</a:t>
            </a:r>
            <a:r>
              <a:rPr lang="en-US" altLang="ko-KR" sz="2400" dirty="0" smtClean="0"/>
              <a:t>(Box)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857364"/>
            <a:ext cx="8229600" cy="458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개발자는 박스 안의 단어들을 </a:t>
            </a:r>
            <a:r>
              <a:rPr lang="ko-KR" altLang="en-US" dirty="0" err="1" smtClean="0"/>
              <a:t>역순서대로</a:t>
            </a:r>
            <a:r>
              <a:rPr lang="ko-KR" altLang="en-US" dirty="0" smtClean="0"/>
              <a:t> 사용할 수도 있다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속성 </a:t>
            </a:r>
            <a:r>
              <a:rPr lang="en-US" altLang="ko-KR" dirty="0" smtClean="0"/>
              <a:t>'box-</a:t>
            </a:r>
            <a:r>
              <a:rPr lang="en-US" altLang="ko-KR" dirty="0" err="1" smtClean="0"/>
              <a:t>direction:reverse</a:t>
            </a:r>
            <a:r>
              <a:rPr lang="en-US" altLang="ko-KR" dirty="0" smtClean="0"/>
              <a:t>;'</a:t>
            </a:r>
            <a:r>
              <a:rPr lang="ko-KR" altLang="en-US" dirty="0" smtClean="0"/>
              <a:t>을 사용하면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r>
              <a:rPr lang="en-US" altLang="ko-KR" dirty="0" smtClean="0"/>
              <a:t>W3C </a:t>
            </a:r>
            <a:r>
              <a:rPr lang="ko-KR" altLang="en-US" dirty="0" smtClean="0"/>
              <a:t>표준대로 사용할 경우에는 위에서 </a:t>
            </a:r>
            <a:r>
              <a:rPr lang="en-US" altLang="ko-KR" dirty="0" smtClean="0"/>
              <a:t>'-</a:t>
            </a:r>
            <a:r>
              <a:rPr lang="en-US" altLang="ko-KR" dirty="0" err="1" smtClean="0"/>
              <a:t>webkit</a:t>
            </a:r>
            <a:r>
              <a:rPr lang="en-US" altLang="ko-KR" dirty="0" smtClean="0"/>
              <a:t>-'</a:t>
            </a:r>
            <a:r>
              <a:rPr lang="ko-KR" altLang="en-US" dirty="0" smtClean="0"/>
              <a:t>을 생략하면 된다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r>
              <a:rPr lang="ko-KR" altLang="en-US" b="1" dirty="0" smtClean="0"/>
              <a:t>수평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수직 배열하기</a:t>
            </a:r>
            <a:endParaRPr lang="en-US" altLang="ko-KR" b="1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박스 안의 글자를 수평으로 배열할 것인지 아니면 수직으로 배열할 것인지는 속성 </a:t>
            </a:r>
            <a:r>
              <a:rPr lang="en-US" altLang="ko-KR" dirty="0" smtClean="0"/>
              <a:t>'box-orient:{value}'</a:t>
            </a:r>
            <a:r>
              <a:rPr lang="ko-KR" altLang="en-US" dirty="0" smtClean="0"/>
              <a:t>에 의해서 결정할 수 있다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{value}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'horizontal'</a:t>
            </a:r>
            <a:r>
              <a:rPr lang="ko-KR" altLang="en-US" dirty="0" smtClean="0"/>
              <a:t>이면 수평으로</a:t>
            </a:r>
            <a:r>
              <a:rPr lang="en-US" altLang="ko-KR" dirty="0" smtClean="0"/>
              <a:t>, 'vertical'</a:t>
            </a:r>
            <a:r>
              <a:rPr lang="ko-KR" altLang="en-US" dirty="0" smtClean="0"/>
              <a:t>이면 수직으로 배열된다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다음의 예제에서는 수직으로 배열해보도록 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457200" y="1214423"/>
            <a:ext cx="8229600" cy="428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>
                <a:latin typeface="YDIYGO130-KSCpc-EUC-H"/>
              </a:rPr>
              <a:t>단어 역순으로 배열하기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5.2 </a:t>
            </a:r>
            <a:r>
              <a:rPr lang="ko-KR" altLang="en-US" sz="2400" dirty="0" smtClean="0"/>
              <a:t>둥근 모서리 처리</a:t>
            </a:r>
            <a:r>
              <a:rPr lang="en-US" altLang="ko-KR" sz="2400" dirty="0" smtClean="0"/>
              <a:t>(border-radius)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285860"/>
            <a:ext cx="8229600" cy="51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CSS</a:t>
            </a:r>
            <a:r>
              <a:rPr lang="ko-KR" altLang="en-US" dirty="0" smtClean="0"/>
              <a:t>에서는 둥근 모서리를 처리하는 것이 힘든 일이었지만</a:t>
            </a:r>
            <a:r>
              <a:rPr lang="en-US" altLang="ko-KR" dirty="0" smtClean="0"/>
              <a:t>, CSS3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'border-radius' </a:t>
            </a:r>
            <a:r>
              <a:rPr lang="ko-KR" altLang="en-US" dirty="0" smtClean="0"/>
              <a:t>속성을 이용하면 쉽게 둥근 모서리를 만들 수 있다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다음은 자동으로 둥근 모서리를 생성해 주고 </a:t>
            </a:r>
            <a:r>
              <a:rPr lang="en-US" altLang="ko-KR" dirty="0" err="1" smtClean="0"/>
              <a:t>px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얼마만큼 변경시켜주어야 하는지를 한 눈에 파악할 수 있도록 해 주는 사이트</a:t>
            </a:r>
            <a:r>
              <a:rPr lang="en-US" altLang="ko-KR" dirty="0" smtClean="0"/>
              <a:t>(http://border-radius.com/)</a:t>
            </a:r>
            <a:r>
              <a:rPr lang="ko-KR" altLang="en-US" dirty="0" smtClean="0"/>
              <a:t>에서 값 </a:t>
            </a:r>
            <a:r>
              <a:rPr lang="en-US" altLang="ko-KR" dirty="0" smtClean="0"/>
              <a:t>20px</a:t>
            </a:r>
            <a:r>
              <a:rPr lang="ko-KR" altLang="en-US" dirty="0" smtClean="0"/>
              <a:t>을 입력하고 얻은 결과이다</a:t>
            </a:r>
            <a:r>
              <a:rPr lang="en-US" altLang="ko-KR" dirty="0" smtClean="0"/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3286124"/>
            <a:ext cx="4853000" cy="3070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5.2 </a:t>
            </a:r>
            <a:r>
              <a:rPr lang="ko-KR" altLang="en-US" sz="2400" dirty="0" smtClean="0"/>
              <a:t>둥근 모서리 처리</a:t>
            </a:r>
            <a:r>
              <a:rPr lang="en-US" altLang="ko-KR" sz="2400" dirty="0" smtClean="0"/>
              <a:t>(border-radius)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285860"/>
            <a:ext cx="8229600" cy="51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만약 사각형의 왼쪽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아래의 경계선을 다르게 설정하고 싶다면 다음과 같이 설정하도록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5" y="2071678"/>
            <a:ext cx="8208963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5.2 </a:t>
            </a:r>
            <a:r>
              <a:rPr lang="ko-KR" altLang="en-US" sz="2400" dirty="0" smtClean="0"/>
              <a:t>둥근 모서리 처리</a:t>
            </a:r>
            <a:r>
              <a:rPr lang="en-US" altLang="ko-KR" sz="2400" dirty="0" smtClean="0"/>
              <a:t>(border-radius)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285860"/>
            <a:ext cx="8229600" cy="51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경계선을 좀 더 꾸며보기 위해 경계선에 색을 입혀보자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'border-color'</a:t>
            </a:r>
            <a:r>
              <a:rPr lang="ko-KR" altLang="en-US" dirty="0" smtClean="0"/>
              <a:t>를 사용하면 색을 적용할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다음의 예제에서는 파란 점선과 녹색 실선을 구현하였다</a:t>
            </a:r>
            <a:r>
              <a:rPr lang="en-US" altLang="ko-KR" dirty="0" smtClean="0"/>
              <a:t>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5" y="2285992"/>
            <a:ext cx="8208963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5.3.1 </a:t>
            </a:r>
            <a:r>
              <a:rPr lang="ko-KR" altLang="en-US" sz="2400" dirty="0" smtClean="0"/>
              <a:t>백그라운드 색상 처리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285860"/>
            <a:ext cx="8229600" cy="51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백그라운드 색상은 </a:t>
            </a:r>
            <a:r>
              <a:rPr lang="en-US" altLang="ko-KR" dirty="0" smtClean="0"/>
              <a:t>'background-color'</a:t>
            </a:r>
            <a:r>
              <a:rPr lang="ko-KR" altLang="en-US" dirty="0" smtClean="0"/>
              <a:t>를 사용해서 변경할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다음의 예제에서는 파란색 </a:t>
            </a:r>
            <a:r>
              <a:rPr lang="en-US" altLang="ko-KR" dirty="0" smtClean="0"/>
              <a:t>'blue'</a:t>
            </a:r>
            <a:r>
              <a:rPr lang="ko-KR" altLang="en-US" dirty="0" smtClean="0"/>
              <a:t>를 사용했으며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노란색으로 변경하고 싶다면 </a:t>
            </a:r>
            <a:r>
              <a:rPr lang="en-US" altLang="ko-KR" dirty="0" smtClean="0"/>
              <a:t>'yellow'</a:t>
            </a:r>
            <a:r>
              <a:rPr lang="ko-KR" altLang="en-US" dirty="0" smtClean="0"/>
              <a:t>로 설정하면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물론 색 번호나 </a:t>
            </a:r>
            <a:r>
              <a:rPr lang="en-US" altLang="ko-KR" dirty="0" smtClean="0"/>
              <a:t>RGB </a:t>
            </a:r>
            <a:r>
              <a:rPr lang="ko-KR" altLang="en-US" dirty="0" err="1" smtClean="0"/>
              <a:t>조합값을</a:t>
            </a:r>
            <a:r>
              <a:rPr lang="ko-KR" altLang="en-US" dirty="0" smtClean="0"/>
              <a:t> 직접 입력해도 가능하다</a:t>
            </a:r>
            <a:r>
              <a:rPr lang="en-US" altLang="ko-KR" dirty="0" smtClean="0"/>
              <a:t>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2643182"/>
            <a:ext cx="8189913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2. CSS3</a:t>
            </a:r>
            <a:r>
              <a:rPr lang="ko-KR" altLang="en-US" sz="2400" dirty="0" smtClean="0"/>
              <a:t>에서 변경된 사항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ko-KR" altLang="en-US" b="1" dirty="0" smtClean="0"/>
              <a:t>레벨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에서의 프로세스 모델은 다음과 같다</a:t>
            </a:r>
            <a:r>
              <a:rPr lang="en-US" altLang="ko-KR" b="1" dirty="0" smtClean="0"/>
              <a:t>.</a:t>
            </a:r>
          </a:p>
          <a:p>
            <a:pPr marL="285750" indent="-285750"/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원본 문서를 구문 분석하고 문서 </a:t>
            </a:r>
            <a:r>
              <a:rPr lang="ko-KR" altLang="en-US" dirty="0" err="1" smtClean="0"/>
              <a:t>트리를</a:t>
            </a:r>
            <a:r>
              <a:rPr lang="ko-KR" altLang="en-US" dirty="0" smtClean="0"/>
              <a:t> 작성한다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 smtClean="0"/>
              <a:t>타겟</a:t>
            </a:r>
            <a:r>
              <a:rPr lang="ko-KR" altLang="en-US" dirty="0" smtClean="0"/>
              <a:t> 미디어 유형을 식별한다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대상에 대해 지정된 문서와 관련된 모든 스타일 시트를 검색한다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문서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엘리먼트에</a:t>
            </a:r>
            <a:r>
              <a:rPr lang="ko-KR" altLang="en-US" dirty="0" smtClean="0"/>
              <a:t> 단일 값을 할당하여 문서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모든 요소를 주석 속성 대상에 적용한다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주석 문서 </a:t>
            </a:r>
            <a:r>
              <a:rPr lang="ko-KR" altLang="en-US" dirty="0" err="1" smtClean="0"/>
              <a:t>트리에서</a:t>
            </a:r>
            <a:r>
              <a:rPr lang="ko-KR" altLang="en-US" dirty="0" smtClean="0"/>
              <a:t> 형식 구조를 생성한다</a:t>
            </a:r>
            <a:r>
              <a:rPr lang="en-US" altLang="ko-KR" dirty="0" smtClean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대상 매체에 서식 구조를 전송한다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5.3.2 </a:t>
            </a:r>
            <a:r>
              <a:rPr lang="ko-KR" altLang="en-US" sz="2400" dirty="0" smtClean="0"/>
              <a:t>색 불투명도 처리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285860"/>
            <a:ext cx="8229600" cy="51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색의 </a:t>
            </a:r>
            <a:r>
              <a:rPr lang="ko-KR" altLang="en-US" dirty="0" err="1" smtClean="0"/>
              <a:t>불투명도를</a:t>
            </a:r>
            <a:r>
              <a:rPr lang="ko-KR" altLang="en-US" dirty="0" smtClean="0"/>
              <a:t> 조절하기 위해서 </a:t>
            </a:r>
            <a:r>
              <a:rPr lang="en-US" altLang="ko-KR" dirty="0" smtClean="0"/>
              <a:t>'opacity'</a:t>
            </a:r>
            <a:r>
              <a:rPr lang="ko-KR" altLang="en-US" dirty="0" smtClean="0"/>
              <a:t>를 사용할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값을 </a:t>
            </a:r>
            <a:r>
              <a:rPr lang="en-US" altLang="ko-KR" dirty="0" smtClean="0"/>
              <a:t>0.0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1.0</a:t>
            </a:r>
            <a:r>
              <a:rPr lang="ko-KR" altLang="en-US" dirty="0" smtClean="0"/>
              <a:t>의 범위 안에서 변경하여 색의 불투명도를 조절할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2143116"/>
            <a:ext cx="8189913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5.3.3 </a:t>
            </a:r>
            <a:r>
              <a:rPr lang="ko-KR" altLang="en-US" sz="2400" dirty="0" err="1" smtClean="0"/>
              <a:t>그라디언트</a:t>
            </a:r>
            <a:r>
              <a:rPr lang="ko-KR" altLang="en-US" sz="2400" dirty="0" smtClean="0"/>
              <a:t> 처리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285860"/>
            <a:ext cx="8229600" cy="51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색상을 하나의 색으로 지정하더라도 그 색을 변화시켜 표현할 수도 있는데 이를 위해 속성 </a:t>
            </a:r>
            <a:r>
              <a:rPr lang="en-US" altLang="ko-KR" dirty="0" smtClean="0"/>
              <a:t>'gradient'</a:t>
            </a:r>
            <a:r>
              <a:rPr lang="ko-KR" altLang="en-US" dirty="0" smtClean="0"/>
              <a:t>가 사용된다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이 그라디언트</a:t>
            </a:r>
            <a:r>
              <a:rPr lang="en-US" altLang="ko-KR" dirty="0" smtClean="0"/>
              <a:t>(gradient) </a:t>
            </a:r>
            <a:r>
              <a:rPr lang="ko-KR" altLang="en-US" dirty="0" smtClean="0"/>
              <a:t>속성은 주요 브라우저들이 지원하지만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속성명을</a:t>
            </a:r>
            <a:r>
              <a:rPr lang="ko-KR" altLang="en-US" dirty="0" smtClean="0"/>
              <a:t> 각 브라우저마다 다르게 지원하고 있어 사용자가 어떠한 브라우저를 사용하는지에 대해 고려하고 사용해야만 한다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err="1" smtClean="0"/>
              <a:t>웹킷</a:t>
            </a:r>
            <a:r>
              <a:rPr lang="ko-KR" altLang="en-US" dirty="0" smtClean="0"/>
              <a:t> 기반의 브라우저 경우의 </a:t>
            </a:r>
            <a:r>
              <a:rPr lang="ko-KR" altLang="en-US" dirty="0" err="1" smtClean="0"/>
              <a:t>접두어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'-</a:t>
            </a:r>
            <a:r>
              <a:rPr lang="en-US" altLang="ko-KR" dirty="0" err="1" smtClean="0"/>
              <a:t>webkit</a:t>
            </a:r>
            <a:r>
              <a:rPr lang="en-US" altLang="ko-KR" dirty="0" smtClean="0"/>
              <a:t>-'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모질라 브라우저의 경우의 </a:t>
            </a:r>
            <a:r>
              <a:rPr lang="ko-KR" altLang="en-US" dirty="0" err="1" smtClean="0"/>
              <a:t>접두어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'-</a:t>
            </a:r>
            <a:r>
              <a:rPr lang="en-US" altLang="ko-KR" dirty="0" err="1" smtClean="0"/>
              <a:t>moz</a:t>
            </a:r>
            <a:r>
              <a:rPr lang="en-US" altLang="ko-KR" dirty="0" smtClean="0"/>
              <a:t>-'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38" y="4429132"/>
            <a:ext cx="8237537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5.3.4 </a:t>
            </a:r>
            <a:r>
              <a:rPr lang="ko-KR" altLang="en-US" sz="2400" dirty="0" smtClean="0"/>
              <a:t>색상 값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285860"/>
            <a:ext cx="8229600" cy="51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RGB </a:t>
            </a:r>
            <a:r>
              <a:rPr lang="ko-KR" altLang="en-US" b="1" dirty="0" smtClean="0"/>
              <a:t>색상 값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다음은 동일한 빨간 색상을 다르게 표현한 것이다</a:t>
            </a:r>
            <a:r>
              <a:rPr lang="en-US" altLang="ko-KR" dirty="0" smtClean="0"/>
              <a:t>. RGB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진수 표기로 표현할 경우에는 반드시 </a:t>
            </a:r>
            <a:r>
              <a:rPr lang="en-US" altLang="ko-KR" dirty="0" smtClean="0"/>
              <a:t>'#'</a:t>
            </a:r>
            <a:r>
              <a:rPr lang="ko-KR" altLang="en-US" dirty="0" smtClean="0"/>
              <a:t>를 붙여야만 한다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3</a:t>
            </a:r>
            <a:r>
              <a:rPr lang="ko-KR" altLang="en-US" dirty="0" smtClean="0"/>
              <a:t>자리 </a:t>
            </a:r>
            <a:r>
              <a:rPr lang="en-US" altLang="ko-KR" dirty="0" smtClean="0"/>
              <a:t>RGB </a:t>
            </a:r>
            <a:r>
              <a:rPr lang="ko-KR" altLang="en-US" dirty="0" smtClean="0"/>
              <a:t>값은 숫자를 반복함으로써 </a:t>
            </a:r>
            <a:r>
              <a:rPr lang="en-US" altLang="ko-KR" dirty="0" smtClean="0"/>
              <a:t>6</a:t>
            </a:r>
            <a:r>
              <a:rPr lang="ko-KR" altLang="en-US" dirty="0" smtClean="0"/>
              <a:t>자리 </a:t>
            </a:r>
            <a:r>
              <a:rPr lang="en-US" altLang="ko-KR" dirty="0" smtClean="0"/>
              <a:t>RGB </a:t>
            </a:r>
            <a:r>
              <a:rPr lang="ko-KR" altLang="en-US" dirty="0" smtClean="0"/>
              <a:t>값으로 </a:t>
            </a:r>
            <a:r>
              <a:rPr lang="ko-KR" altLang="en-US" dirty="0" err="1" smtClean="0"/>
              <a:t>변경될수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#fb0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#ffbb00</a:t>
            </a:r>
            <a:r>
              <a:rPr lang="ko-KR" altLang="en-US" dirty="0" smtClean="0"/>
              <a:t>로 변경된다</a:t>
            </a:r>
            <a:r>
              <a:rPr lang="en-US" altLang="ko-KR" dirty="0" smtClean="0"/>
              <a:t>.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5" y="3786190"/>
            <a:ext cx="820896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5.3.4 </a:t>
            </a:r>
            <a:r>
              <a:rPr lang="ko-KR" altLang="en-US" sz="2400" dirty="0" smtClean="0"/>
              <a:t>색상 값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285860"/>
            <a:ext cx="8229600" cy="51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RGBA </a:t>
            </a:r>
            <a:r>
              <a:rPr lang="ko-KR" altLang="en-US" b="1" dirty="0" smtClean="0"/>
              <a:t>색상 값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RGBA </a:t>
            </a:r>
            <a:r>
              <a:rPr lang="ko-KR" altLang="en-US" dirty="0" smtClean="0"/>
              <a:t>색상 모델은 색상 불투명도인 알파 속성을 포함하는 모델로 확장될 수 있다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모델을 구성하는 내부 요소는 </a:t>
            </a:r>
            <a:r>
              <a:rPr lang="en-US" altLang="ko-KR" dirty="0" smtClean="0"/>
              <a:t>red, green, blue, alpha</a:t>
            </a:r>
            <a:r>
              <a:rPr lang="ko-KR" altLang="en-US" dirty="0" smtClean="0"/>
              <a:t>의 순서를 가진다</a:t>
            </a:r>
            <a:r>
              <a:rPr lang="en-US" altLang="ko-KR" dirty="0" smtClean="0"/>
              <a:t>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3571876"/>
            <a:ext cx="8189913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5.3.4 </a:t>
            </a:r>
            <a:r>
              <a:rPr lang="ko-KR" altLang="en-US" sz="2400" dirty="0" smtClean="0"/>
              <a:t>색상 값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285860"/>
            <a:ext cx="8229600" cy="51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HSL </a:t>
            </a:r>
            <a:r>
              <a:rPr lang="ko-KR" altLang="en-US" b="1" dirty="0" smtClean="0"/>
              <a:t>색상 값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HSL(Hue-Saturation-Lightness) </a:t>
            </a:r>
            <a:r>
              <a:rPr lang="ko-KR" altLang="en-US" dirty="0" smtClean="0"/>
              <a:t>색상 표현은 </a:t>
            </a:r>
            <a:r>
              <a:rPr lang="en-US" altLang="ko-KR" dirty="0" smtClean="0"/>
              <a:t>RGB </a:t>
            </a:r>
            <a:r>
              <a:rPr lang="ko-KR" altLang="en-US" dirty="0" smtClean="0"/>
              <a:t>색상의 </a:t>
            </a:r>
            <a:r>
              <a:rPr lang="ko-KR" altLang="en-US" dirty="0" err="1" smtClean="0"/>
              <a:t>보완재로서</a:t>
            </a:r>
            <a:r>
              <a:rPr lang="ko-KR" altLang="en-US" dirty="0" smtClean="0"/>
              <a:t> 사용된다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RGB</a:t>
            </a:r>
            <a:r>
              <a:rPr lang="ko-KR" altLang="en-US" dirty="0" smtClean="0"/>
              <a:t>가 하드웨어 </a:t>
            </a:r>
            <a:r>
              <a:rPr lang="en-US" altLang="ko-KR" dirty="0" smtClean="0"/>
              <a:t>CRT</a:t>
            </a:r>
            <a:r>
              <a:rPr lang="ko-KR" altLang="en-US" dirty="0" smtClean="0"/>
              <a:t>에서의 색상 표현에 근원을 가지고 있고 직관적이지 않다는 한계점을 가지고 있어 이를 극복하기 위해 색조</a:t>
            </a:r>
            <a:r>
              <a:rPr lang="en-US" altLang="ko-KR" dirty="0" smtClean="0"/>
              <a:t>(Hue), </a:t>
            </a:r>
            <a:r>
              <a:rPr lang="ko-KR" altLang="en-US" dirty="0" smtClean="0"/>
              <a:t>포화도</a:t>
            </a:r>
            <a:r>
              <a:rPr lang="en-US" altLang="ko-KR" dirty="0" smtClean="0"/>
              <a:t>(Saturation), </a:t>
            </a:r>
            <a:r>
              <a:rPr lang="ko-KR" altLang="en-US" dirty="0" smtClean="0"/>
              <a:t>밝기</a:t>
            </a:r>
            <a:r>
              <a:rPr lang="en-US" altLang="ko-KR" dirty="0" smtClean="0"/>
              <a:t>(Lightness)</a:t>
            </a:r>
            <a:r>
              <a:rPr lang="ko-KR" altLang="en-US" dirty="0" smtClean="0"/>
              <a:t>의 조합을 사용하여 색상을 표현한다</a:t>
            </a:r>
            <a:r>
              <a:rPr lang="en-US" altLang="ko-KR" dirty="0" smtClean="0"/>
              <a:t>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4071942"/>
            <a:ext cx="8189913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5.4.1 CSS </a:t>
            </a:r>
            <a:r>
              <a:rPr lang="ko-KR" altLang="en-US" sz="2400" dirty="0" smtClean="0"/>
              <a:t>텍스트 효과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285860"/>
            <a:ext cx="8229600" cy="51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텍스트 색상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CSS</a:t>
            </a:r>
            <a:r>
              <a:rPr lang="ko-KR" altLang="en-US" dirty="0" smtClean="0"/>
              <a:t>에서는 텍스트에 다음과 같이 색을 지정할 수 있다</a:t>
            </a:r>
            <a:r>
              <a:rPr lang="en-US" altLang="ko-KR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HEX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: "#ff0000“  /  RGB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: "</a:t>
            </a:r>
            <a:r>
              <a:rPr lang="en-US" altLang="ko-KR" dirty="0" err="1" smtClean="0"/>
              <a:t>rgb</a:t>
            </a:r>
            <a:r>
              <a:rPr lang="en-US" altLang="ko-KR" dirty="0" smtClean="0"/>
              <a:t>(255,0,0)“  /  </a:t>
            </a:r>
            <a:r>
              <a:rPr lang="ko-KR" altLang="en-US" dirty="0" smtClean="0"/>
              <a:t>색상 값 </a:t>
            </a:r>
            <a:r>
              <a:rPr lang="en-US" altLang="ko-KR" dirty="0" smtClean="0"/>
              <a:t>: "red"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바디는 빨간색으로 하고 헤더는 환한 초록색으로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패러</a:t>
            </a:r>
            <a:r>
              <a:rPr lang="en-US" altLang="ko-KR" dirty="0" smtClean="0"/>
              <a:t>-</a:t>
            </a:r>
            <a:r>
              <a:rPr lang="ko-KR" altLang="en-US" dirty="0" smtClean="0"/>
              <a:t>그래프 클래스에 대해서는 파란색으로 하기 위해서는 다음과 같이 정의하면 된다</a:t>
            </a:r>
            <a:r>
              <a:rPr lang="en-US" altLang="ko-KR" dirty="0" smtClean="0"/>
              <a:t>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3786190"/>
            <a:ext cx="8189913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5.4.1 CSS </a:t>
            </a:r>
            <a:r>
              <a:rPr lang="ko-KR" altLang="en-US" sz="2400" dirty="0" smtClean="0"/>
              <a:t>텍스트 효과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285860"/>
            <a:ext cx="8229600" cy="51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텍스트 정렬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문장이 있으면 이를 왼쪽으로 정렬할 것인지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가운데 정렬할 것인지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 정렬할 것인지는 </a:t>
            </a:r>
            <a:r>
              <a:rPr lang="en-US" altLang="ko-KR" dirty="0" smtClean="0"/>
              <a:t>'text-align' </a:t>
            </a:r>
            <a:r>
              <a:rPr lang="ko-KR" altLang="en-US" dirty="0" smtClean="0"/>
              <a:t>속성을 사용하여 가능하다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text-align : center;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text-align : right;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text-align : justify;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4143380"/>
            <a:ext cx="6615128" cy="176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5.4.1 CSS </a:t>
            </a:r>
            <a:r>
              <a:rPr lang="ko-KR" altLang="en-US" sz="2400" dirty="0" smtClean="0"/>
              <a:t>텍스트 효과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285860"/>
            <a:ext cx="8229600" cy="51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텍스트 꾸미기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텍스트에 윗줄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가운데 줄</a:t>
            </a:r>
            <a:r>
              <a:rPr lang="en-US" altLang="ko-KR" dirty="0" smtClean="0"/>
              <a:t>/</a:t>
            </a:r>
            <a:r>
              <a:rPr lang="ko-KR" altLang="en-US" dirty="0" smtClean="0"/>
              <a:t>밑줄과 같은 효과를 부여할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428868"/>
            <a:ext cx="7433608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5.4.1 CSS </a:t>
            </a:r>
            <a:r>
              <a:rPr lang="ko-KR" altLang="en-US" sz="2400" dirty="0" smtClean="0"/>
              <a:t>텍스트 효과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285860"/>
            <a:ext cx="8229600" cy="51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텍스트 대소문자 처리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속성 </a:t>
            </a:r>
            <a:r>
              <a:rPr lang="en-US" altLang="ko-KR" dirty="0" smtClean="0"/>
              <a:t>'text-transform'</a:t>
            </a:r>
            <a:r>
              <a:rPr lang="ko-KR" altLang="en-US" dirty="0" smtClean="0"/>
              <a:t>을 이용하면 텍스트를 모두 대문자로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모두 소문자로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단어의 첫 문자만 대문자로 변경할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714620"/>
            <a:ext cx="6527817" cy="3450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5.4.1 CSS </a:t>
            </a:r>
            <a:r>
              <a:rPr lang="ko-KR" altLang="en-US" sz="2400" dirty="0" smtClean="0"/>
              <a:t>텍스트 효과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285860"/>
            <a:ext cx="8229600" cy="51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텍스트 들여쓰기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텍스트 들여쓰기는 속성 </a:t>
            </a:r>
            <a:r>
              <a:rPr lang="en-US" altLang="ko-KR" dirty="0" smtClean="0"/>
              <a:t>'text-indent'</a:t>
            </a:r>
            <a:r>
              <a:rPr lang="ko-KR" altLang="en-US" dirty="0" smtClean="0"/>
              <a:t>를 사용하여 적용하며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지정한 수치의 크기에 따라 안쪽으로 들여쓰기가 된다</a:t>
            </a:r>
            <a:r>
              <a:rPr lang="en-US" altLang="ko-KR" dirty="0" smtClean="0"/>
              <a:t>.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714620"/>
            <a:ext cx="7094559" cy="375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2. CSS3</a:t>
            </a:r>
            <a:r>
              <a:rPr lang="ko-KR" altLang="en-US" sz="2400" dirty="0" smtClean="0"/>
              <a:t>에서 변경된 사항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altLang="ko-KR" b="1" dirty="0" smtClean="0"/>
              <a:t>CSS </a:t>
            </a:r>
            <a:r>
              <a:rPr lang="ko-KR" altLang="en-US" b="1" dirty="0" smtClean="0"/>
              <a:t>레벨 </a:t>
            </a:r>
            <a:r>
              <a:rPr lang="en-US" altLang="ko-KR" b="1" dirty="0" smtClean="0"/>
              <a:t>3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CSS </a:t>
            </a:r>
            <a:r>
              <a:rPr lang="ko-KR" altLang="en-US" dirty="0" smtClean="0"/>
              <a:t>레벨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레벨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모듈들을 사용하여 만들어졌다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레벨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핵심으로는 </a:t>
            </a:r>
            <a:r>
              <a:rPr lang="en-US" altLang="ko-KR" dirty="0" smtClean="0"/>
              <a:t>CSS 2.1 </a:t>
            </a:r>
            <a:r>
              <a:rPr lang="ko-KR" altLang="en-US" dirty="0" smtClean="0"/>
              <a:t>사양이 적용되었다</a:t>
            </a:r>
            <a:r>
              <a:rPr lang="en-US" altLang="ko-KR" dirty="0" smtClean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CSS3</a:t>
            </a:r>
            <a:r>
              <a:rPr lang="ko-KR" altLang="en-US" dirty="0" smtClean="0"/>
              <a:t>가 제공하는 새로운 특성들은 다음과 같다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685800" lvl="1">
              <a:buFont typeface="Arial" pitchFamily="34" charset="0"/>
              <a:buChar char="•"/>
            </a:pPr>
            <a:r>
              <a:rPr lang="ko-KR" altLang="en-US" dirty="0" err="1" smtClean="0"/>
              <a:t>셀렉터</a:t>
            </a:r>
            <a:r>
              <a:rPr lang="en-US" altLang="ko-KR" dirty="0" smtClean="0"/>
              <a:t>(Selector)</a:t>
            </a:r>
          </a:p>
          <a:p>
            <a:pPr marL="685800" lvl="1">
              <a:buFont typeface="Arial" pitchFamily="34" charset="0"/>
              <a:buChar char="•"/>
            </a:pPr>
            <a:r>
              <a:rPr lang="ko-KR" altLang="en-US" dirty="0" smtClean="0"/>
              <a:t>색과 불투명</a:t>
            </a:r>
          </a:p>
          <a:p>
            <a:pPr marL="685800" lvl="1">
              <a:buFont typeface="Arial" pitchFamily="34" charset="0"/>
              <a:buChar char="•"/>
            </a:pPr>
            <a:r>
              <a:rPr lang="ko-KR" altLang="en-US" dirty="0" smtClean="0"/>
              <a:t>다양한 백그라운드</a:t>
            </a:r>
            <a:endParaRPr lang="en-US" altLang="ko-KR" dirty="0" smtClean="0"/>
          </a:p>
          <a:p>
            <a:pPr marL="685800" lvl="1">
              <a:buFont typeface="Arial" pitchFamily="34" charset="0"/>
              <a:buChar char="•"/>
            </a:pPr>
            <a:r>
              <a:rPr lang="ko-KR" altLang="en-US" dirty="0" smtClean="0"/>
              <a:t>보다 향상된 레이아웃 </a:t>
            </a:r>
            <a:r>
              <a:rPr lang="en-US" altLang="ko-KR" dirty="0" smtClean="0"/>
              <a:t>: multi-column, grid</a:t>
            </a:r>
          </a:p>
          <a:p>
            <a:pPr marL="685800" lvl="1">
              <a:buFont typeface="Arial" pitchFamily="34" charset="0"/>
              <a:buChar char="•"/>
            </a:pPr>
            <a:r>
              <a:rPr lang="ko-KR" altLang="en-US" dirty="0" smtClean="0"/>
              <a:t>텍스트 </a:t>
            </a:r>
            <a:r>
              <a:rPr lang="en-US" altLang="ko-KR" dirty="0" smtClean="0"/>
              <a:t>: word wrap, shadow, @font-face</a:t>
            </a:r>
          </a:p>
          <a:p>
            <a:pPr marL="685800" lvl="1">
              <a:buFont typeface="Arial" pitchFamily="34" charset="0"/>
              <a:buChar char="•"/>
            </a:pPr>
            <a:r>
              <a:rPr lang="ko-KR" altLang="en-US" dirty="0" smtClean="0"/>
              <a:t>박스와 경계 </a:t>
            </a:r>
            <a:r>
              <a:rPr lang="en-US" altLang="ko-KR" dirty="0" smtClean="0"/>
              <a:t>: radius, image, shadow</a:t>
            </a:r>
          </a:p>
          <a:p>
            <a:pPr marL="685800" lvl="1">
              <a:buFont typeface="Arial" pitchFamily="34" charset="0"/>
              <a:buChar char="•"/>
            </a:pPr>
            <a:r>
              <a:rPr lang="ko-KR" altLang="en-US" dirty="0" smtClean="0"/>
              <a:t>변형</a:t>
            </a:r>
          </a:p>
          <a:p>
            <a:pPr marL="685800" lvl="1">
              <a:buFont typeface="Arial" pitchFamily="34" charset="0"/>
              <a:buChar char="•"/>
            </a:pPr>
            <a:r>
              <a:rPr lang="ko-KR" altLang="en-US" dirty="0" smtClean="0"/>
              <a:t>미디어 쿼리</a:t>
            </a:r>
            <a:r>
              <a:rPr lang="en-US" altLang="ko-KR" dirty="0" smtClean="0"/>
              <a:t>(Media queries)</a:t>
            </a:r>
          </a:p>
          <a:p>
            <a:pPr marL="685800" lvl="1">
              <a:buFont typeface="Arial" pitchFamily="34" charset="0"/>
              <a:buChar char="•"/>
            </a:pPr>
            <a:r>
              <a:rPr lang="ko-KR" altLang="en-US" dirty="0" smtClean="0"/>
              <a:t>스피치</a:t>
            </a:r>
            <a:r>
              <a:rPr lang="en-US" altLang="ko-KR" dirty="0" smtClean="0"/>
              <a:t>(Speech)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5.4.1 CSS </a:t>
            </a:r>
            <a:r>
              <a:rPr lang="ko-KR" altLang="en-US" sz="2400" dirty="0" smtClean="0"/>
              <a:t>텍스트 효과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285860"/>
            <a:ext cx="8229600" cy="51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폰트 설정하기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CSS</a:t>
            </a:r>
            <a:r>
              <a:rPr lang="ko-KR" altLang="en-US" dirty="0" smtClean="0"/>
              <a:t>에서 폰트를 설정할 때는 </a:t>
            </a:r>
            <a:r>
              <a:rPr lang="en-US" altLang="ko-KR" dirty="0" smtClean="0"/>
              <a:t>'font-family' </a:t>
            </a:r>
            <a:r>
              <a:rPr lang="ko-KR" altLang="en-US" dirty="0" smtClean="0"/>
              <a:t>속성을 사용한다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브라우저가 지원하는 폰트 유형이 정해져 있으므로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만약 어느 하나가 지원되지 않으면 다음에 지정된 폰트를 사용하게 된다</a:t>
            </a:r>
            <a:r>
              <a:rPr lang="en-US" altLang="ko-KR" dirty="0" smtClean="0"/>
              <a:t>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6126" y="3027035"/>
            <a:ext cx="6684898" cy="354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5.4.1 CSS </a:t>
            </a:r>
            <a:r>
              <a:rPr lang="ko-KR" altLang="en-US" sz="2400" dirty="0" smtClean="0"/>
              <a:t>텍스트 효과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285860"/>
            <a:ext cx="8229600" cy="51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텍스트 기울임</a:t>
            </a:r>
            <a:r>
              <a:rPr lang="en-US" altLang="ko-KR" b="1" dirty="0" smtClean="0"/>
              <a:t>/</a:t>
            </a:r>
            <a:r>
              <a:rPr lang="ko-KR" altLang="en-US" b="1" dirty="0" err="1" smtClean="0"/>
              <a:t>이탤릭체</a:t>
            </a:r>
            <a:endParaRPr lang="ko-KR" altLang="en-US" b="1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텍스트를 기울이거나 </a:t>
            </a:r>
            <a:r>
              <a:rPr lang="ko-KR" altLang="en-US" dirty="0" err="1" smtClean="0"/>
              <a:t>이탤릭체로</a:t>
            </a:r>
            <a:r>
              <a:rPr lang="ko-KR" altLang="en-US" dirty="0" smtClean="0"/>
              <a:t> 사용하려면 </a:t>
            </a:r>
            <a:r>
              <a:rPr lang="en-US" altLang="ko-KR" dirty="0" smtClean="0"/>
              <a:t>'font-style' </a:t>
            </a:r>
            <a:r>
              <a:rPr lang="ko-KR" altLang="en-US" dirty="0" smtClean="0"/>
              <a:t>속성을 사용하면 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일반적인 형태를 사용하고자 할 때는 </a:t>
            </a:r>
            <a:r>
              <a:rPr lang="en-US" altLang="ko-KR" dirty="0" smtClean="0"/>
              <a:t>'normal'</a:t>
            </a:r>
            <a:r>
              <a:rPr lang="ko-KR" altLang="en-US" dirty="0" smtClean="0"/>
              <a:t>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이탤릭체를</a:t>
            </a:r>
            <a:r>
              <a:rPr lang="ko-KR" altLang="en-US" dirty="0" smtClean="0"/>
              <a:t> 사용하고자 할 때는 </a:t>
            </a:r>
            <a:r>
              <a:rPr lang="en-US" altLang="ko-KR" dirty="0" smtClean="0"/>
              <a:t>'italic'</a:t>
            </a:r>
            <a:r>
              <a:rPr lang="ko-KR" altLang="en-US" dirty="0" smtClean="0"/>
              <a:t>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기울임체를</a:t>
            </a:r>
            <a:r>
              <a:rPr lang="ko-KR" altLang="en-US" dirty="0" smtClean="0"/>
              <a:t> 사용하고자 할 때는 </a:t>
            </a:r>
            <a:r>
              <a:rPr lang="en-US" altLang="ko-KR" dirty="0" smtClean="0"/>
              <a:t>'oblique'</a:t>
            </a:r>
            <a:r>
              <a:rPr lang="ko-KR" altLang="en-US" dirty="0" smtClean="0"/>
              <a:t>을 지정한다</a:t>
            </a:r>
            <a:r>
              <a:rPr lang="en-US" altLang="ko-KR" dirty="0" smtClean="0"/>
              <a:t>.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143248"/>
            <a:ext cx="6461142" cy="343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5.4.1 CSS </a:t>
            </a:r>
            <a:r>
              <a:rPr lang="ko-KR" altLang="en-US" sz="2400" dirty="0" smtClean="0"/>
              <a:t>텍스트 효과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285860"/>
            <a:ext cx="8229600" cy="51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텍스트 크기 지정하기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폰트의 크기를 지정하기 위해서는 속성 </a:t>
            </a:r>
            <a:r>
              <a:rPr lang="en-US" altLang="ko-KR" dirty="0" smtClean="0"/>
              <a:t>'font-size'</a:t>
            </a:r>
            <a:r>
              <a:rPr lang="ko-KR" altLang="en-US" dirty="0" smtClean="0"/>
              <a:t>를 사용하며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뒤에 크기 값을 지정한다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071538" y="2714620"/>
            <a:ext cx="7209562" cy="3957653"/>
            <a:chOff x="476250" y="1685925"/>
            <a:chExt cx="8189913" cy="4495812"/>
          </a:xfrm>
        </p:grpSpPr>
        <p:pic>
          <p:nvPicPr>
            <p:cNvPr id="286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6250" y="1685925"/>
              <a:ext cx="8189913" cy="3486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86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6250" y="5143512"/>
              <a:ext cx="8189913" cy="1038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5.4.2 CSS3 </a:t>
            </a:r>
            <a:r>
              <a:rPr lang="ko-KR" altLang="en-US" sz="2400" dirty="0" smtClean="0"/>
              <a:t>텍스트 효과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285860"/>
            <a:ext cx="8229600" cy="51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텍스트 그림자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CSS3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'text-shadow' </a:t>
            </a:r>
            <a:r>
              <a:rPr lang="ko-KR" altLang="en-US" dirty="0" smtClean="0"/>
              <a:t>속성을 이용하면 텍스트에 그림자를 적용할 수 있다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'text-shadow’ </a:t>
            </a:r>
            <a:r>
              <a:rPr lang="ko-KR" altLang="en-US" dirty="0" smtClean="0"/>
              <a:t>뒤에 들어가는 각 </a:t>
            </a:r>
            <a:r>
              <a:rPr lang="ko-KR" altLang="en-US" dirty="0" err="1" smtClean="0"/>
              <a:t>파라미터의</a:t>
            </a:r>
            <a:r>
              <a:rPr lang="ko-KR" altLang="en-US" dirty="0" smtClean="0"/>
              <a:t> 의미는 다음과 같다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Horizontal shadow : </a:t>
            </a:r>
            <a:r>
              <a:rPr lang="ko-KR" altLang="en-US" dirty="0" smtClean="0"/>
              <a:t>가로 그림자 생성 정도 지정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Vertical shadow : </a:t>
            </a:r>
            <a:r>
              <a:rPr lang="ko-KR" altLang="en-US" dirty="0" smtClean="0"/>
              <a:t>세로 그림자 생성 정도 지정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Blur distance : </a:t>
            </a:r>
            <a:r>
              <a:rPr lang="ko-KR" altLang="en-US" dirty="0" smtClean="0"/>
              <a:t>그림자의 퍼짐 정도 지정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Shadow color : </a:t>
            </a:r>
            <a:r>
              <a:rPr lang="ko-KR" altLang="en-US" dirty="0" smtClean="0"/>
              <a:t>그림자의 색 지정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5.4.2 CSS3 </a:t>
            </a:r>
            <a:r>
              <a:rPr lang="ko-KR" altLang="en-US" sz="2400" dirty="0" smtClean="0"/>
              <a:t>텍스트 효과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285860"/>
            <a:ext cx="8229600" cy="51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단어 </a:t>
            </a:r>
            <a:r>
              <a:rPr lang="ko-KR" altLang="en-US" b="1" dirty="0" err="1" smtClean="0"/>
              <a:t>래핑</a:t>
            </a:r>
            <a:endParaRPr lang="ko-KR" altLang="en-US" b="1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CSS3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'word-wrap' </a:t>
            </a:r>
            <a:r>
              <a:rPr lang="ko-KR" altLang="en-US" dirty="0" smtClean="0"/>
              <a:t>속성을 이용해 텍스트의 외곽선을 나타낼 수 있는데 외곽 구분선의 폭과 두께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 등을 지정할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289177"/>
            <a:ext cx="6451617" cy="4396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5.4.2 CSS3 </a:t>
            </a:r>
            <a:r>
              <a:rPr lang="ko-KR" altLang="en-US" sz="2400" dirty="0" smtClean="0"/>
              <a:t>텍스트 효과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285860"/>
            <a:ext cx="8229600" cy="51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폰트 속성 설정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CSS3 </a:t>
            </a:r>
            <a:r>
              <a:rPr lang="ko-KR" altLang="en-US" dirty="0" smtClean="0"/>
              <a:t>이전에는 웹 개발자들이 폰트를 사용하기 위해서 자신의 컴퓨터에 사용하고자 하는 폰트를 설치했어야만 했다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CSS3</a:t>
            </a:r>
            <a:r>
              <a:rPr lang="ko-KR" altLang="en-US" dirty="0" smtClean="0"/>
              <a:t>를 활용하면 사용하고자 하는 폰트의 위치를 단지 </a:t>
            </a:r>
            <a:r>
              <a:rPr lang="en-US" altLang="ko-KR" dirty="0" smtClean="0"/>
              <a:t>CSS3 </a:t>
            </a:r>
            <a:r>
              <a:rPr lang="ko-KR" altLang="en-US" dirty="0" smtClean="0"/>
              <a:t>코드에 추가하면 사용이 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위해서는 </a:t>
            </a:r>
            <a:r>
              <a:rPr lang="en-US" altLang="ko-KR" dirty="0" smtClean="0"/>
              <a:t>CSS3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'@font-face' </a:t>
            </a:r>
            <a:r>
              <a:rPr lang="ko-KR" altLang="en-US" dirty="0" smtClean="0"/>
              <a:t>규칙을 사용하면 된다</a:t>
            </a:r>
            <a:r>
              <a:rPr lang="en-US" altLang="ko-KR" dirty="0" smtClean="0"/>
              <a:t>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2113" y="4143380"/>
            <a:ext cx="58197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6.1 </a:t>
            </a:r>
            <a:r>
              <a:rPr lang="ko-KR" altLang="en-US" sz="2400" dirty="0" smtClean="0"/>
              <a:t>멀티 </a:t>
            </a:r>
            <a:r>
              <a:rPr lang="ko-KR" altLang="en-US" sz="2400" dirty="0" err="1" smtClean="0"/>
              <a:t>컬럼</a:t>
            </a:r>
            <a:r>
              <a:rPr lang="en-US" altLang="ko-KR" sz="2400" dirty="0" smtClean="0"/>
              <a:t>(Multi-Column)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285860"/>
            <a:ext cx="8229600" cy="51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한 페이지 내에서 주제별로 고유의 영역을 설정하고 그 내용을 각각 </a:t>
            </a:r>
            <a:r>
              <a:rPr lang="ko-KR" altLang="en-US" dirty="0" err="1" smtClean="0"/>
              <a:t>표현하는것에</a:t>
            </a:r>
            <a:r>
              <a:rPr lang="ko-KR" altLang="en-US" dirty="0" smtClean="0"/>
              <a:t> 도움을 주는 것이 바로 </a:t>
            </a:r>
            <a:r>
              <a:rPr lang="ko-KR" altLang="en-US" dirty="0" err="1" smtClean="0"/>
              <a:t>컬럼</a:t>
            </a:r>
            <a:r>
              <a:rPr lang="en-US" altLang="ko-KR" dirty="0" smtClean="0"/>
              <a:t>(Column)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다음은 멀티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위해 </a:t>
            </a:r>
            <a:r>
              <a:rPr lang="en-US" altLang="ko-KR" dirty="0" smtClean="0"/>
              <a:t>CSS3</a:t>
            </a:r>
            <a:r>
              <a:rPr lang="ko-KR" altLang="en-US" dirty="0" smtClean="0"/>
              <a:t>에서 제공하는 속성들이다</a:t>
            </a:r>
            <a:r>
              <a:rPr lang="en-US" altLang="ko-KR" dirty="0" smtClean="0"/>
              <a:t>.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643182"/>
            <a:ext cx="6970733" cy="3962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6.2 </a:t>
            </a:r>
            <a:r>
              <a:rPr lang="ko-KR" altLang="en-US" sz="2400" dirty="0" err="1" smtClean="0"/>
              <a:t>플렉서블</a:t>
            </a:r>
            <a:r>
              <a:rPr lang="ko-KR" altLang="en-US" sz="2400" dirty="0" smtClean="0"/>
              <a:t> 박스</a:t>
            </a:r>
            <a:r>
              <a:rPr lang="en-US" altLang="ko-KR" sz="2400" dirty="0" smtClean="0"/>
              <a:t>(Flexible Box)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285860"/>
            <a:ext cx="8229600" cy="51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플렉서블</a:t>
            </a:r>
            <a:r>
              <a:rPr lang="ko-KR" altLang="en-US" dirty="0" smtClean="0"/>
              <a:t> 박스</a:t>
            </a:r>
            <a:r>
              <a:rPr lang="en-US" altLang="ko-KR" dirty="0" smtClean="0"/>
              <a:t>(Flexible Box)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CSS3</a:t>
            </a:r>
            <a:r>
              <a:rPr lang="ko-KR" altLang="en-US" dirty="0" smtClean="0"/>
              <a:t>부터 지원되는 레이아웃 모델</a:t>
            </a:r>
            <a:r>
              <a:rPr lang="en-US" altLang="ko-KR" dirty="0" smtClean="0"/>
              <a:t>(http://www.w3.org/TR/css3-flexbox)</a:t>
            </a:r>
            <a:r>
              <a:rPr lang="ko-KR" altLang="en-US" dirty="0" smtClean="0"/>
              <a:t>로서 페이지를 구성하는 </a:t>
            </a:r>
            <a:r>
              <a:rPr lang="ko-KR" altLang="en-US" dirty="0" err="1" smtClean="0"/>
              <a:t>엘리먼트들이</a:t>
            </a:r>
            <a:r>
              <a:rPr lang="ko-KR" altLang="en-US" dirty="0" smtClean="0"/>
              <a:t> 유연하게 크기가 조절되는 속성을 의미한다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기존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에서는 각 엘리먼트에 상대 크기를 부여함으로써 이를 가능하게 하였다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하지만 상대 크기를 갖는 </a:t>
            </a:r>
            <a:r>
              <a:rPr lang="ko-KR" altLang="en-US" dirty="0" err="1" smtClean="0"/>
              <a:t>엘리먼트들은</a:t>
            </a:r>
            <a:r>
              <a:rPr lang="ko-KR" altLang="en-US" dirty="0" smtClean="0"/>
              <a:t> 테두리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여백 등이 들어가게 되면 계산이 매우 복잡해지는 경우가 생기곤 하였는데</a:t>
            </a:r>
            <a:r>
              <a:rPr lang="en-US" altLang="ko-KR" dirty="0" smtClean="0"/>
              <a:t>, CSS3</a:t>
            </a:r>
            <a:r>
              <a:rPr lang="ko-KR" altLang="en-US" dirty="0" smtClean="0"/>
              <a:t>에서부터는 </a:t>
            </a:r>
            <a:r>
              <a:rPr lang="ko-KR" altLang="en-US" dirty="0" err="1" smtClean="0"/>
              <a:t>플렉서블</a:t>
            </a:r>
            <a:r>
              <a:rPr lang="ko-KR" altLang="en-US" dirty="0" smtClean="0"/>
              <a:t> 박스를 통해 이를 보다 손쉽게 지원 가능하게 되었다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이전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에서의 박스 모델은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문서의 흐름에 따라 수직적으로 분배되었지만 </a:t>
            </a:r>
            <a:r>
              <a:rPr lang="en-US" altLang="ko-KR" dirty="0" smtClean="0"/>
              <a:t>CSS3</a:t>
            </a:r>
            <a:r>
              <a:rPr lang="ko-KR" altLang="en-US" dirty="0" smtClean="0"/>
              <a:t>에서부터는 </a:t>
            </a:r>
            <a:r>
              <a:rPr lang="ko-KR" altLang="en-US" dirty="0" err="1" smtClean="0"/>
              <a:t>플렉서블</a:t>
            </a:r>
            <a:r>
              <a:rPr lang="ko-KR" altLang="en-US" dirty="0" smtClean="0"/>
              <a:t> 박스를 통해 순서를 지정하고 이를 되돌리는 등의 조작도 가능하다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6.2 </a:t>
            </a:r>
            <a:r>
              <a:rPr lang="ko-KR" altLang="en-US" sz="2400" dirty="0" err="1" smtClean="0"/>
              <a:t>플렉서블</a:t>
            </a:r>
            <a:r>
              <a:rPr lang="ko-KR" altLang="en-US" sz="2400" dirty="0" smtClean="0"/>
              <a:t> 박스</a:t>
            </a:r>
            <a:r>
              <a:rPr lang="en-US" altLang="ko-KR" sz="2400" dirty="0" smtClean="0"/>
              <a:t>(Flexible Box)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285860"/>
            <a:ext cx="8229600" cy="51569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box</a:t>
            </a:r>
            <a:r>
              <a:rPr lang="ko-KR" altLang="en-US" b="1" dirty="0" smtClean="0"/>
              <a:t>를 배치하는 위치에 대한 속성으로 </a:t>
            </a:r>
            <a:r>
              <a:rPr lang="en-US" altLang="ko-KR" b="1" dirty="0" smtClean="0"/>
              <a:t>'box-align', 'box-pack'</a:t>
            </a:r>
            <a:r>
              <a:rPr lang="ko-KR" altLang="en-US" b="1" dirty="0" smtClean="0"/>
              <a:t>이 있다</a:t>
            </a:r>
            <a:r>
              <a:rPr lang="en-US" altLang="ko-KR" b="1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b="1" dirty="0" smtClean="0"/>
              <a:t>box-align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start: </a:t>
            </a:r>
            <a:r>
              <a:rPr lang="ko-KR" altLang="en-US" dirty="0" smtClean="0"/>
              <a:t>박스 상단 모서리가 부모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상단에 위치하며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여백은 하단에 배치된다</a:t>
            </a:r>
            <a:r>
              <a:rPr lang="en-US" altLang="ko-KR" dirty="0" smtClean="0"/>
              <a:t>. 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end : </a:t>
            </a:r>
            <a:r>
              <a:rPr lang="ko-KR" altLang="en-US" dirty="0" smtClean="0"/>
              <a:t>박스 하단 모서리가 부모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하단에 위치하며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여백은 상단에 배치된다</a:t>
            </a:r>
            <a:r>
              <a:rPr lang="en-US" altLang="ko-KR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center : </a:t>
            </a:r>
            <a:r>
              <a:rPr lang="ko-KR" altLang="en-US" dirty="0" smtClean="0"/>
              <a:t>가운데 박스가 배치되고 여백은 균등하게 나뉘어져 절반은 상단에 절반은 하단에 배치된다</a:t>
            </a:r>
            <a:r>
              <a:rPr lang="en-US" altLang="ko-KR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baseline : </a:t>
            </a:r>
            <a:r>
              <a:rPr lang="ko-KR" altLang="en-US" dirty="0" smtClean="0"/>
              <a:t>모든 박스는 </a:t>
            </a:r>
            <a:r>
              <a:rPr lang="en-US" altLang="ko-KR" dirty="0" smtClean="0"/>
              <a:t>baseline</a:t>
            </a:r>
            <a:r>
              <a:rPr lang="ko-KR" altLang="en-US" dirty="0" smtClean="0"/>
              <a:t>으로 정렬되고 필요에 의해 여백이 박스의 전후로 배치된다</a:t>
            </a:r>
            <a:r>
              <a:rPr lang="en-US" altLang="ko-KR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stretch : </a:t>
            </a:r>
            <a:r>
              <a:rPr lang="ko-KR" altLang="en-US" dirty="0" smtClean="0"/>
              <a:t>부모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높이에 맞게 각 박스의 높이가 조정되어 배치된다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6.2 </a:t>
            </a:r>
            <a:r>
              <a:rPr lang="ko-KR" altLang="en-US" sz="2400" dirty="0" err="1" smtClean="0"/>
              <a:t>플렉서블</a:t>
            </a:r>
            <a:r>
              <a:rPr lang="ko-KR" altLang="en-US" sz="2400" dirty="0" smtClean="0"/>
              <a:t> 박스</a:t>
            </a:r>
            <a:r>
              <a:rPr lang="en-US" altLang="ko-KR" sz="2400" dirty="0" smtClean="0"/>
              <a:t>(Flexible Box)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285860"/>
            <a:ext cx="8229600" cy="51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b="1" dirty="0" smtClean="0"/>
              <a:t>box-pack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start : </a:t>
            </a:r>
            <a:r>
              <a:rPr lang="ko-KR" altLang="en-US" dirty="0" smtClean="0"/>
              <a:t>박스 좌측 모서리가 부모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좌측에 위치하며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여백은 우측에 배치된다</a:t>
            </a:r>
            <a:r>
              <a:rPr lang="en-US" altLang="ko-KR" dirty="0" smtClean="0"/>
              <a:t>. 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end : </a:t>
            </a:r>
            <a:r>
              <a:rPr lang="ko-KR" altLang="en-US" dirty="0" smtClean="0"/>
              <a:t>박스 우측 모서리가 부모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우측에 위치하며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여백은 좌측에 배치된다</a:t>
            </a:r>
            <a:r>
              <a:rPr lang="en-US" altLang="ko-KR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center : </a:t>
            </a:r>
            <a:r>
              <a:rPr lang="ko-KR" altLang="en-US" dirty="0" smtClean="0"/>
              <a:t>부모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좌측과 우측에 여백을 균등하게 나누고 박스를 배치한다</a:t>
            </a:r>
            <a:r>
              <a:rPr lang="en-US" altLang="ko-KR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justify : </a:t>
            </a:r>
            <a:r>
              <a:rPr lang="ko-KR" altLang="en-US" dirty="0" smtClean="0"/>
              <a:t>박스의 좌측과 우측에는 여백을 두지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박스 사이의 여백에 대해 균등하게 나누어 박스를 배치한다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2. CSS3</a:t>
            </a:r>
            <a:r>
              <a:rPr lang="ko-KR" altLang="en-US" sz="2400" dirty="0" smtClean="0"/>
              <a:t>에서 변경된 사항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CSS3</a:t>
            </a:r>
            <a:r>
              <a:rPr lang="ko-KR" altLang="en-US" dirty="0" smtClean="0"/>
              <a:t>가 지원하는 페이지 미디어 포맷팅 모델에서 문서는 하나 또는 여러 개의 페이지 박스로 변형된다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페이지 박스는 종이에서의 페이지와 마찬가지로 사각형의 프린트 미디어로 </a:t>
            </a:r>
            <a:r>
              <a:rPr lang="ko-KR" altLang="en-US" dirty="0" err="1" smtClean="0"/>
              <a:t>매핑되는</a:t>
            </a:r>
            <a:r>
              <a:rPr lang="ko-KR" altLang="en-US" dirty="0" smtClean="0"/>
              <a:t> 특정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박스이다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이 페이지 모델은 다른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페이지와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마찬가지로 마진</a:t>
            </a:r>
            <a:r>
              <a:rPr lang="en-US" altLang="ko-KR" dirty="0" smtClean="0"/>
              <a:t>(Margin), </a:t>
            </a:r>
            <a:r>
              <a:rPr lang="ko-KR" altLang="en-US" dirty="0" smtClean="0"/>
              <a:t>경계</a:t>
            </a:r>
            <a:r>
              <a:rPr lang="en-US" altLang="ko-KR" dirty="0" smtClean="0"/>
              <a:t>(Border), </a:t>
            </a:r>
            <a:br>
              <a:rPr lang="en-US" altLang="ko-KR" dirty="0" smtClean="0"/>
            </a:br>
            <a:r>
              <a:rPr lang="ko-KR" altLang="en-US" dirty="0" err="1" smtClean="0"/>
              <a:t>패딩</a:t>
            </a:r>
            <a:r>
              <a:rPr lang="en-US" altLang="ko-KR" dirty="0" smtClean="0"/>
              <a:t>(Padding), </a:t>
            </a:r>
            <a:r>
              <a:rPr lang="ko-KR" altLang="en-US" dirty="0" err="1" smtClean="0"/>
              <a:t>컨텐츠</a:t>
            </a:r>
            <a:r>
              <a:rPr lang="ko-KR" altLang="en-US" dirty="0" smtClean="0"/>
              <a:t> 영역</a:t>
            </a:r>
            <a:r>
              <a:rPr lang="en-US" altLang="ko-KR" dirty="0" smtClean="0"/>
              <a:t>(areas)</a:t>
            </a:r>
            <a:r>
              <a:rPr lang="ko-KR" altLang="en-US" dirty="0" smtClean="0"/>
              <a:t>을 가진다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3357562"/>
            <a:ext cx="25431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6.3 </a:t>
            </a:r>
            <a:r>
              <a:rPr lang="ko-KR" altLang="en-US" sz="2400" dirty="0" err="1" smtClean="0"/>
              <a:t>그리드</a:t>
            </a:r>
            <a:r>
              <a:rPr lang="en-US" altLang="ko-KR" sz="2400" dirty="0" smtClean="0"/>
              <a:t>(Grid)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285860"/>
            <a:ext cx="8229600" cy="51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CSS</a:t>
            </a:r>
            <a:r>
              <a:rPr lang="ko-KR" altLang="en-US" dirty="0" smtClean="0"/>
              <a:t>에서의 그리드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수평과 수직 축을 교차하는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구조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기능을 </a:t>
            </a:r>
            <a:r>
              <a:rPr lang="en-US" altLang="ko-KR" dirty="0" smtClean="0"/>
              <a:t>CSS3</a:t>
            </a:r>
            <a:r>
              <a:rPr lang="ko-KR" altLang="en-US" dirty="0" smtClean="0"/>
              <a:t>에서는 스펙</a:t>
            </a:r>
            <a:r>
              <a:rPr lang="en-US" altLang="ko-KR" dirty="0" smtClean="0"/>
              <a:t>(http://www.w3.org/TR/css3-layout)</a:t>
            </a:r>
            <a:r>
              <a:rPr lang="ko-KR" altLang="en-US" dirty="0" smtClean="0"/>
              <a:t>에서 정의하였다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다음의 예제 웹 사이트는</a:t>
            </a:r>
            <a:r>
              <a:rPr lang="en-US" altLang="ko-KR" dirty="0" smtClean="0"/>
              <a:t> Grid </a:t>
            </a:r>
            <a:r>
              <a:rPr lang="ko-KR" altLang="en-US" dirty="0" smtClean="0"/>
              <a:t>형태로 웹 사이트의 구성을 디자인 한 사이트 </a:t>
            </a:r>
            <a:r>
              <a:rPr lang="en-US" altLang="ko-KR" dirty="0" smtClean="0"/>
              <a:t>'</a:t>
            </a:r>
            <a:r>
              <a:rPr lang="en-US" altLang="ko-KR" dirty="0" err="1" smtClean="0"/>
              <a:t>thegridsystem</a:t>
            </a:r>
            <a:r>
              <a:rPr lang="en-US" altLang="ko-KR" dirty="0" smtClean="0"/>
              <a:t>'</a:t>
            </a:r>
            <a:r>
              <a:rPr lang="ko-KR" altLang="en-US" dirty="0" smtClean="0"/>
              <a:t>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메인 화면으로 각 </a:t>
            </a:r>
            <a:r>
              <a:rPr lang="ko-KR" altLang="en-US" dirty="0" err="1" smtClean="0"/>
              <a:t>분류별로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열을 구성하고 각 행에서는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여러 개의 관련 </a:t>
            </a:r>
            <a:r>
              <a:rPr lang="ko-KR" altLang="en-US" dirty="0" err="1" smtClean="0"/>
              <a:t>컨텐츠를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제공하고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2714620"/>
            <a:ext cx="4595801" cy="392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6.3 </a:t>
            </a:r>
            <a:r>
              <a:rPr lang="ko-KR" altLang="en-US" sz="2400" dirty="0" err="1" smtClean="0"/>
              <a:t>그리드</a:t>
            </a:r>
            <a:r>
              <a:rPr lang="en-US" altLang="ko-KR" sz="2400" dirty="0" smtClean="0"/>
              <a:t>(Grid)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285860"/>
            <a:ext cx="8229600" cy="51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그리드를</a:t>
            </a:r>
            <a:r>
              <a:rPr lang="ko-KR" altLang="en-US" dirty="0" smtClean="0"/>
              <a:t> 구성할 때에는 행과 열의 개수를 정확하게 확인하고 작업을 진행해야 한다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예를 들어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수직 라인과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수평 라인으로 구성된 </a:t>
            </a:r>
            <a:r>
              <a:rPr lang="ko-KR" altLang="en-US" dirty="0" err="1" smtClean="0"/>
              <a:t>그리드는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3-</a:t>
            </a:r>
            <a:r>
              <a:rPr lang="ko-KR" altLang="en-US" dirty="0" smtClean="0"/>
              <a:t>칼럼 레이아웃으로 구성될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이미지의 위치를 </a:t>
            </a:r>
            <a:r>
              <a:rPr lang="ko-KR" altLang="en-US" dirty="0" err="1" smtClean="0"/>
              <a:t>가변할</a:t>
            </a:r>
            <a:r>
              <a:rPr lang="ko-KR" altLang="en-US" dirty="0" smtClean="0"/>
              <a:t> 때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라인을 활용할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5419" y="2928934"/>
            <a:ext cx="4785671" cy="371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6.3 </a:t>
            </a:r>
            <a:r>
              <a:rPr lang="ko-KR" altLang="en-US" sz="2400" dirty="0" err="1" smtClean="0"/>
              <a:t>그리드</a:t>
            </a:r>
            <a:r>
              <a:rPr lang="en-US" altLang="ko-KR" sz="2400" dirty="0" smtClean="0"/>
              <a:t>(Grid)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285860"/>
            <a:ext cx="8229600" cy="51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err="1" smtClean="0"/>
              <a:t>그리드</a:t>
            </a:r>
            <a:r>
              <a:rPr lang="ko-KR" altLang="en-US" b="1" dirty="0" smtClean="0"/>
              <a:t> 자동 생성 사이트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유용한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의 그리드 자동 생성 기능 제공 사이트</a:t>
            </a:r>
            <a:r>
              <a:rPr lang="en-US" altLang="ko-KR" dirty="0" smtClean="0"/>
              <a:t>(http://www.webdesignbooth.com/15-extremely-useful-css-grid-layout-generator-for-web-designers/)</a:t>
            </a:r>
            <a:r>
              <a:rPr lang="ko-KR" altLang="en-US" dirty="0" smtClean="0"/>
              <a:t>를 이용하면 쉽게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레이아웃을 작성할 수 있다</a:t>
            </a:r>
            <a:r>
              <a:rPr lang="en-US" altLang="ko-KR" dirty="0" smtClean="0"/>
              <a:t>. 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3071810"/>
            <a:ext cx="4797564" cy="3596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6.4 </a:t>
            </a:r>
            <a:r>
              <a:rPr lang="ko-KR" altLang="en-US" sz="2400" dirty="0" err="1" smtClean="0"/>
              <a:t>그리드</a:t>
            </a:r>
            <a:r>
              <a:rPr lang="en-US" altLang="ko-KR" sz="2400" dirty="0" smtClean="0"/>
              <a:t>(Grid)</a:t>
            </a:r>
            <a:r>
              <a:rPr lang="ko-KR" altLang="en-US" sz="2400" dirty="0" smtClean="0"/>
              <a:t>와 템플릿</a:t>
            </a:r>
            <a:r>
              <a:rPr lang="en-US" altLang="ko-KR" sz="2400" dirty="0" smtClean="0"/>
              <a:t>(Template)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285860"/>
            <a:ext cx="8229600" cy="51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CSS3</a:t>
            </a:r>
            <a:r>
              <a:rPr lang="ko-KR" altLang="en-US" dirty="0" smtClean="0"/>
              <a:t>의 그리드 템플릿에서는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텍스트 또는 텍스트 블록을 순서대로 </a:t>
            </a:r>
            <a:r>
              <a:rPr lang="ko-KR" altLang="en-US" dirty="0" err="1" smtClean="0"/>
              <a:t>레이아웃해서</a:t>
            </a:r>
            <a:r>
              <a:rPr lang="ko-KR" altLang="en-US" dirty="0" smtClean="0"/>
              <a:t> 나열하기 보다는 템플릿 기반 </a:t>
            </a:r>
            <a:r>
              <a:rPr lang="ko-KR" altLang="en-US" dirty="0" err="1" smtClean="0"/>
              <a:t>포지셔닝을</a:t>
            </a:r>
            <a:r>
              <a:rPr lang="ko-KR" altLang="en-US" dirty="0" smtClean="0"/>
              <a:t> 통해서 상속받는 요소들에 대한 배열을 정돈한다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웹 페이지에서의 레이아웃은 다른 윈도우와 다른 페이지 크기를 가지기 때문에 </a:t>
            </a:r>
            <a:r>
              <a:rPr lang="ko-KR" altLang="en-US" dirty="0" err="1" smtClean="0"/>
              <a:t>그리드의</a:t>
            </a:r>
            <a:r>
              <a:rPr lang="ko-KR" altLang="en-US" dirty="0" smtClean="0"/>
              <a:t> 행과 열은 </a:t>
            </a:r>
            <a:r>
              <a:rPr lang="ko-KR" altLang="en-US" dirty="0" err="1" smtClean="0"/>
              <a:t>크기별로</a:t>
            </a:r>
            <a:r>
              <a:rPr lang="ko-KR" altLang="en-US" dirty="0" smtClean="0"/>
              <a:t> 고정되거나 유연하게 변동될 수 있다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템플릿 기반 </a:t>
            </a:r>
            <a:r>
              <a:rPr lang="ko-KR" altLang="en-US" dirty="0" err="1" smtClean="0"/>
              <a:t>포지셔닝은</a:t>
            </a:r>
            <a:r>
              <a:rPr lang="ko-KR" altLang="en-US" dirty="0" smtClean="0"/>
              <a:t> 절대적인 위치 정의 방법에 대한 대안으로서 사용될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286256"/>
            <a:ext cx="7199465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7. </a:t>
            </a:r>
            <a:r>
              <a:rPr lang="ko-KR" altLang="en-US" sz="2400" dirty="0" smtClean="0"/>
              <a:t>이미지 변형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285860"/>
            <a:ext cx="8229600" cy="51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CSS3</a:t>
            </a:r>
            <a:r>
              <a:rPr lang="ko-KR" altLang="en-US" dirty="0" smtClean="0"/>
              <a:t>에서 제공하는 변형</a:t>
            </a:r>
            <a:r>
              <a:rPr lang="en-US" altLang="ko-KR" dirty="0" smtClean="0"/>
              <a:t>(transform) </a:t>
            </a:r>
            <a:r>
              <a:rPr lang="ko-KR" altLang="en-US" dirty="0" smtClean="0"/>
              <a:t>속성들을 이용하면 약간의 속임수를 사용하여 이미지를 회전하고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크기를 조절하고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구부리거나 심지어 움직이게 할 수도 있다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이미지 변형 방법은 </a:t>
            </a:r>
            <a:r>
              <a:rPr lang="en-US" altLang="ko-KR" dirty="0" smtClean="0"/>
              <a:t>2d</a:t>
            </a:r>
            <a:r>
              <a:rPr lang="ko-KR" altLang="en-US" dirty="0" smtClean="0"/>
              <a:t>변형과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변형으로 구분되며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가장 안정적이고 폭넓게 사용할 수 있는 변형 스타일은 </a:t>
            </a:r>
            <a:r>
              <a:rPr lang="en-US" altLang="ko-KR" dirty="0" smtClean="0"/>
              <a:t>2d</a:t>
            </a:r>
            <a:r>
              <a:rPr lang="ko-KR" altLang="en-US" dirty="0" smtClean="0"/>
              <a:t>변형이다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3d </a:t>
            </a:r>
            <a:r>
              <a:rPr lang="ko-KR" altLang="en-US" dirty="0" smtClean="0"/>
              <a:t>변형은 현재 시점에서 사파리와 크롬을 제외하고는 아직 지원되지 않으며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추후 </a:t>
            </a:r>
            <a:r>
              <a:rPr lang="ko-KR" altLang="en-US" dirty="0" err="1" smtClean="0"/>
              <a:t>파이어폭스에서도</a:t>
            </a:r>
            <a:r>
              <a:rPr lang="ko-KR" altLang="en-US" dirty="0" smtClean="0"/>
              <a:t> 지원될 예정이다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변형 속성은 이미지뿐 아니라 어떤 </a:t>
            </a:r>
            <a:r>
              <a:rPr lang="ko-KR" altLang="en-US" dirty="0" err="1" smtClean="0"/>
              <a:t>엘리먼트에</a:t>
            </a:r>
            <a:r>
              <a:rPr lang="ko-KR" altLang="en-US" dirty="0" smtClean="0"/>
              <a:t> 대해서도 적용 가능하다</a:t>
            </a:r>
            <a:r>
              <a:rPr lang="en-US" altLang="ko-KR" dirty="0" smtClean="0"/>
              <a:t>.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4714884"/>
            <a:ext cx="53340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7. </a:t>
            </a:r>
            <a:r>
              <a:rPr lang="ko-KR" altLang="en-US" sz="2400" dirty="0" smtClean="0"/>
              <a:t>이미지 변형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285860"/>
            <a:ext cx="8229600" cy="51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err="1" smtClean="0"/>
              <a:t>변형값으로</a:t>
            </a:r>
            <a:r>
              <a:rPr lang="ko-KR" altLang="en-US" b="1" dirty="0" smtClean="0"/>
              <a:t> 정의할 수 있는 타입은 다음 세 가지가 있다</a:t>
            </a:r>
            <a:r>
              <a:rPr lang="en-US" altLang="ko-KR" b="1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각도</a:t>
            </a:r>
            <a:r>
              <a:rPr lang="en-US" altLang="ko-KR" dirty="0" smtClean="0"/>
              <a:t>(angle) : </a:t>
            </a:r>
            <a:r>
              <a:rPr lang="ko-KR" altLang="en-US" dirty="0" smtClean="0"/>
              <a:t>각도의 값은 각도</a:t>
            </a:r>
            <a:r>
              <a:rPr lang="en-US" altLang="ko-KR" dirty="0" smtClean="0"/>
              <a:t>(deg), </a:t>
            </a:r>
            <a:r>
              <a:rPr lang="ko-KR" altLang="en-US" dirty="0" err="1" smtClean="0"/>
              <a:t>그래드</a:t>
            </a:r>
            <a:r>
              <a:rPr lang="en-US" altLang="ko-KR" dirty="0" smtClean="0"/>
              <a:t>(grad), </a:t>
            </a:r>
            <a:r>
              <a:rPr lang="ko-KR" altLang="en-US" dirty="0" err="1" smtClean="0"/>
              <a:t>라디언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rad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정의할 수 있다</a:t>
            </a:r>
            <a:r>
              <a:rPr lang="en-US" altLang="ko-KR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숫자</a:t>
            </a:r>
            <a:r>
              <a:rPr lang="en-US" altLang="ko-KR" dirty="0" smtClean="0"/>
              <a:t>(number) : </a:t>
            </a:r>
            <a:r>
              <a:rPr lang="ko-KR" altLang="en-US" dirty="0" err="1" smtClean="0"/>
              <a:t>양수값과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음수값에</a:t>
            </a:r>
            <a:r>
              <a:rPr lang="ko-KR" altLang="en-US" dirty="0" smtClean="0"/>
              <a:t> 대해 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소수점 모두 사용 가능하다</a:t>
            </a:r>
            <a:r>
              <a:rPr lang="en-US" altLang="ko-KR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길이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px</a:t>
            </a:r>
            <a:r>
              <a:rPr lang="en-US" altLang="ko-KR" dirty="0" smtClean="0"/>
              <a:t>, %, mm, cm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상대값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em,px</a:t>
            </a:r>
            <a:r>
              <a:rPr lang="en-US" altLang="ko-KR" dirty="0" smtClean="0"/>
              <a:t>,%)</a:t>
            </a:r>
            <a:r>
              <a:rPr lang="ko-KR" altLang="en-US" dirty="0" smtClean="0"/>
              <a:t>과 절대값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mm,cm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모두 사용 가능하다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7.1 2D </a:t>
            </a:r>
            <a:r>
              <a:rPr lang="ko-KR" altLang="en-US" sz="2400" dirty="0" smtClean="0"/>
              <a:t>변형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285860"/>
            <a:ext cx="8229600" cy="51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rotate(), </a:t>
            </a:r>
            <a:r>
              <a:rPr lang="en-US" altLang="ko-KR" b="1" dirty="0" err="1" smtClean="0"/>
              <a:t>rotateX</a:t>
            </a:r>
            <a:r>
              <a:rPr lang="en-US" altLang="ko-KR" b="1" dirty="0" smtClean="0"/>
              <a:t>(), </a:t>
            </a:r>
            <a:r>
              <a:rPr lang="en-US" altLang="ko-KR" b="1" dirty="0" err="1" smtClean="0"/>
              <a:t>rotateY</a:t>
            </a:r>
            <a:r>
              <a:rPr lang="en-US" altLang="ko-KR" b="1" dirty="0" smtClean="0"/>
              <a:t>()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주어진 각도로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회전시킨다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파라미터로</a:t>
            </a:r>
            <a:r>
              <a:rPr lang="ko-KR" altLang="en-US" dirty="0" smtClean="0"/>
              <a:t> 지정되는 </a:t>
            </a:r>
            <a:r>
              <a:rPr lang="ko-KR" altLang="en-US" dirty="0" err="1" smtClean="0"/>
              <a:t>양수값은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시계 방향으로 회전시키고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음수값은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반시계</a:t>
            </a:r>
            <a:r>
              <a:rPr lang="ko-KR" altLang="en-US" dirty="0" smtClean="0"/>
              <a:t> 방향으로 회전시킨다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err="1" smtClean="0"/>
              <a:t>rotateX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rotateY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 경우 엘리먼트를 </a:t>
            </a:r>
            <a:r>
              <a:rPr lang="en-US" altLang="ko-KR" dirty="0" smtClean="0"/>
              <a:t>X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축을 기준으로 주어진 각도로 회전시킨다</a:t>
            </a:r>
            <a:r>
              <a:rPr lang="en-US" altLang="ko-KR" dirty="0" smtClean="0"/>
              <a:t>.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4214818"/>
            <a:ext cx="23050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7.1 2D </a:t>
            </a:r>
            <a:r>
              <a:rPr lang="ko-KR" altLang="en-US" sz="2400" dirty="0" smtClean="0"/>
              <a:t>변형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285860"/>
            <a:ext cx="8229600" cy="51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scale(), </a:t>
            </a:r>
            <a:r>
              <a:rPr lang="en-US" altLang="ko-KR" b="1" dirty="0" err="1" smtClean="0"/>
              <a:t>scaleX</a:t>
            </a:r>
            <a:r>
              <a:rPr lang="en-US" altLang="ko-KR" b="1" dirty="0" smtClean="0"/>
              <a:t>(), </a:t>
            </a:r>
            <a:r>
              <a:rPr lang="en-US" altLang="ko-KR" b="1" dirty="0" err="1" smtClean="0"/>
              <a:t>scaleY</a:t>
            </a:r>
            <a:r>
              <a:rPr lang="en-US" altLang="ko-KR" b="1" dirty="0" smtClean="0"/>
              <a:t>()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엘리먼트의</a:t>
            </a:r>
            <a:r>
              <a:rPr lang="ko-KR" altLang="en-US" dirty="0" smtClean="0"/>
              <a:t> 확대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축소에 대한 속성이다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파라미터로</a:t>
            </a:r>
            <a:r>
              <a:rPr lang="ko-KR" altLang="en-US" dirty="0" smtClean="0"/>
              <a:t> 지정되는 값이 </a:t>
            </a:r>
            <a:r>
              <a:rPr lang="ko-KR" altLang="en-US" dirty="0" err="1" smtClean="0"/>
              <a:t>양수값이면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크기를 증가시킨다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음수값인</a:t>
            </a:r>
            <a:r>
              <a:rPr lang="ko-KR" altLang="en-US" dirty="0" smtClean="0"/>
              <a:t> 경우 크기는 증가시키지만 축을 중심으로 </a:t>
            </a:r>
            <a:r>
              <a:rPr lang="ko-KR" altLang="en-US" dirty="0" err="1" smtClean="0"/>
              <a:t>엘리먼트가</a:t>
            </a:r>
            <a:r>
              <a:rPr lang="ko-KR" altLang="en-US" dirty="0" smtClean="0"/>
              <a:t> 반전된다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엘리먼트를</a:t>
            </a:r>
            <a:r>
              <a:rPr lang="ko-KR" altLang="en-US" dirty="0" smtClean="0"/>
              <a:t> 축소하기 위해서는 </a:t>
            </a:r>
            <a:r>
              <a:rPr lang="ko-KR" altLang="en-US" dirty="0" err="1" smtClean="0"/>
              <a:t>파리미터로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보다 작은 숫자를 사용하면 된다</a:t>
            </a:r>
            <a:r>
              <a:rPr lang="en-US" altLang="ko-KR" dirty="0" smtClean="0"/>
              <a:t>.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4500570"/>
            <a:ext cx="27336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7.1 2D </a:t>
            </a:r>
            <a:r>
              <a:rPr lang="ko-KR" altLang="en-US" sz="2400" dirty="0" smtClean="0"/>
              <a:t>변형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285860"/>
            <a:ext cx="8229600" cy="51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skew(), </a:t>
            </a:r>
            <a:r>
              <a:rPr lang="en-US" altLang="ko-KR" b="1" dirty="0" err="1" smtClean="0"/>
              <a:t>skewX</a:t>
            </a:r>
            <a:r>
              <a:rPr lang="en-US" altLang="ko-KR" b="1" dirty="0" smtClean="0"/>
              <a:t>(), </a:t>
            </a:r>
            <a:r>
              <a:rPr lang="en-US" altLang="ko-KR" b="1" dirty="0" err="1" smtClean="0"/>
              <a:t>skewY</a:t>
            </a:r>
            <a:r>
              <a:rPr lang="en-US" altLang="ko-KR" b="1" dirty="0" smtClean="0"/>
              <a:t>()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엘리먼트를</a:t>
            </a:r>
            <a:r>
              <a:rPr lang="ko-KR" altLang="en-US" dirty="0" smtClean="0"/>
              <a:t> 기울이는 속성이다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지정되는 각도에 의해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X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축을 따라 기울여진다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X</a:t>
            </a:r>
            <a:r>
              <a:rPr lang="ko-KR" altLang="en-US" dirty="0" smtClean="0"/>
              <a:t>축은 좌</a:t>
            </a:r>
            <a:r>
              <a:rPr lang="en-US" altLang="ko-KR" dirty="0" smtClean="0"/>
              <a:t>-</a:t>
            </a:r>
            <a:r>
              <a:rPr lang="ko-KR" altLang="en-US" dirty="0" smtClean="0"/>
              <a:t>우측으로</a:t>
            </a:r>
            <a:r>
              <a:rPr lang="en-US" altLang="ko-KR" dirty="0" smtClean="0"/>
              <a:t>, Y</a:t>
            </a:r>
            <a:r>
              <a:rPr lang="ko-KR" altLang="en-US" dirty="0" smtClean="0"/>
              <a:t>축은 상</a:t>
            </a:r>
            <a:r>
              <a:rPr lang="en-US" altLang="ko-KR" dirty="0" smtClean="0"/>
              <a:t>-</a:t>
            </a:r>
            <a:r>
              <a:rPr lang="ko-KR" altLang="en-US" dirty="0" smtClean="0"/>
              <a:t>하로 기울이는 효과를 준다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파라미터의</a:t>
            </a:r>
            <a:r>
              <a:rPr lang="ko-KR" altLang="en-US" dirty="0" smtClean="0"/>
              <a:t> 값에 따라 방향이 결정되는데</a:t>
            </a:r>
            <a:r>
              <a:rPr lang="en-US" altLang="ko-KR" dirty="0" smtClean="0"/>
              <a:t>, X</a:t>
            </a:r>
            <a:r>
              <a:rPr lang="ko-KR" altLang="en-US" dirty="0" smtClean="0"/>
              <a:t>축에 </a:t>
            </a:r>
            <a:r>
              <a:rPr lang="ko-KR" altLang="en-US" dirty="0" err="1" smtClean="0"/>
              <a:t>양수값은</a:t>
            </a:r>
            <a:r>
              <a:rPr lang="ko-KR" altLang="en-US" dirty="0" smtClean="0"/>
              <a:t> 우측으로 </a:t>
            </a:r>
            <a:r>
              <a:rPr lang="ko-KR" altLang="en-US" dirty="0" err="1" smtClean="0"/>
              <a:t>음수값은</a:t>
            </a:r>
            <a:r>
              <a:rPr lang="ko-KR" altLang="en-US" dirty="0" smtClean="0"/>
              <a:t> 좌측으로 기울이는 효과이며</a:t>
            </a:r>
            <a:r>
              <a:rPr lang="en-US" altLang="ko-KR" dirty="0" smtClean="0"/>
              <a:t>, Y</a:t>
            </a:r>
            <a:r>
              <a:rPr lang="ko-KR" altLang="en-US" dirty="0" smtClean="0"/>
              <a:t>축에 </a:t>
            </a:r>
            <a:r>
              <a:rPr lang="ko-KR" altLang="en-US" dirty="0" err="1" smtClean="0"/>
              <a:t>양수값은</a:t>
            </a:r>
            <a:r>
              <a:rPr lang="ko-KR" altLang="en-US" dirty="0" smtClean="0"/>
              <a:t> 하단으로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음수값은</a:t>
            </a:r>
            <a:r>
              <a:rPr lang="ko-KR" altLang="en-US" dirty="0" smtClean="0"/>
              <a:t> 상단으로 기울이는 효과를 준다</a:t>
            </a:r>
            <a:r>
              <a:rPr lang="en-US" altLang="ko-KR" dirty="0" smtClean="0"/>
              <a:t>.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4429132"/>
            <a:ext cx="204787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7.1 2D </a:t>
            </a:r>
            <a:r>
              <a:rPr lang="ko-KR" altLang="en-US" sz="2400" dirty="0" smtClean="0"/>
              <a:t>변형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285860"/>
            <a:ext cx="8229600" cy="51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translate(), </a:t>
            </a:r>
            <a:r>
              <a:rPr lang="en-US" altLang="ko-KR" b="1" dirty="0" err="1" smtClean="0"/>
              <a:t>translateX</a:t>
            </a:r>
            <a:r>
              <a:rPr lang="en-US" altLang="ko-KR" b="1" dirty="0" smtClean="0"/>
              <a:t>(), </a:t>
            </a:r>
            <a:r>
              <a:rPr lang="en-US" altLang="ko-KR" b="1" dirty="0" err="1" smtClean="0"/>
              <a:t>translateY</a:t>
            </a:r>
            <a:r>
              <a:rPr lang="en-US" altLang="ko-KR" b="1" dirty="0" smtClean="0"/>
              <a:t>()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엘리먼트의</a:t>
            </a:r>
            <a:r>
              <a:rPr lang="ko-KR" altLang="en-US" dirty="0" smtClean="0"/>
              <a:t> 위치를 변경할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입력된 </a:t>
            </a:r>
            <a:r>
              <a:rPr lang="ko-KR" altLang="en-US" dirty="0" err="1" smtClean="0"/>
              <a:t>파라미터의</a:t>
            </a:r>
            <a:r>
              <a:rPr lang="ko-KR" altLang="en-US" dirty="0" smtClean="0"/>
              <a:t> 좌표 수치만큼 위치가 이동한다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양수값인</a:t>
            </a:r>
            <a:r>
              <a:rPr lang="ko-KR" altLang="en-US" dirty="0" smtClean="0"/>
              <a:t> 경우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우측 하단으로 움직이고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음수값인</a:t>
            </a:r>
            <a:r>
              <a:rPr lang="ko-KR" altLang="en-US" dirty="0" smtClean="0"/>
              <a:t> 경우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좌측 상단으로 움직인다</a:t>
            </a:r>
            <a:r>
              <a:rPr lang="en-US" altLang="ko-KR" dirty="0" smtClean="0"/>
              <a:t>.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0602" y="4000504"/>
            <a:ext cx="38290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2. CSS3</a:t>
            </a:r>
            <a:r>
              <a:rPr lang="ko-KR" altLang="en-US" sz="2400" dirty="0" smtClean="0"/>
              <a:t>에서 변경된 사항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CSS3</a:t>
            </a:r>
            <a:r>
              <a:rPr lang="ko-KR" altLang="en-US" b="1" dirty="0" smtClean="0"/>
              <a:t>의 페이지 모델을 지원하기 위해서 각 영역별 설정은 다음과 같이 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8" y="1943100"/>
            <a:ext cx="819943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7.1 2D </a:t>
            </a:r>
            <a:r>
              <a:rPr lang="ko-KR" altLang="en-US" sz="2400" dirty="0" smtClean="0"/>
              <a:t>변형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285860"/>
            <a:ext cx="8229600" cy="51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matrix()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앞에서 설명된 변형 속성들을 단독으로 혹은 조합하여 사용할 수 있는 단축 속성으로 </a:t>
            </a:r>
            <a:r>
              <a:rPr lang="ko-KR" altLang="en-US" dirty="0" err="1" smtClean="0"/>
              <a:t>파라미터는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3×3 </a:t>
            </a:r>
            <a:r>
              <a:rPr lang="ko-KR" altLang="en-US" dirty="0" smtClean="0"/>
              <a:t>행렬 값이며 기본적으로 모든 변형은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가운데가 중심점이다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회전 변형은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가운데를 중심으로 회전된다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7.2 3D </a:t>
            </a:r>
            <a:r>
              <a:rPr lang="ko-KR" altLang="en-US" sz="2400" dirty="0" smtClean="0"/>
              <a:t>변형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285860"/>
            <a:ext cx="8229600" cy="51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3d </a:t>
            </a:r>
            <a:r>
              <a:rPr lang="ko-KR" altLang="en-US" dirty="0" smtClean="0"/>
              <a:t>변형은 현재로서는 지원되는 범위가 보다 더 제한적이다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정의된 </a:t>
            </a:r>
            <a:r>
              <a:rPr lang="ko-KR" altLang="en-US" dirty="0" err="1" smtClean="0"/>
              <a:t>스펙은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http://www.w3.org/TR/css3-3d-transforms</a:t>
            </a:r>
            <a:r>
              <a:rPr lang="ko-KR" altLang="en-US" dirty="0" smtClean="0"/>
              <a:t>에서 참고할 수 있다</a:t>
            </a:r>
            <a:r>
              <a:rPr lang="en-US" altLang="ko-KR" dirty="0" smtClean="0"/>
              <a:t>.). </a:t>
            </a:r>
            <a:r>
              <a:rPr lang="ko-KR" altLang="en-US" dirty="0" smtClean="0"/>
              <a:t>먼저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변형의 기본 속성을 정의하는 방법은 아래와 같다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'transform-style'</a:t>
            </a:r>
            <a:r>
              <a:rPr lang="ko-KR" altLang="en-US" dirty="0" smtClean="0"/>
              <a:t>은 변형할 엘리먼트를 배치하는 방법에 대한 속성이다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속성은 아래 두 가지 값을 갖는다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flat : </a:t>
            </a:r>
            <a:r>
              <a:rPr lang="ko-KR" altLang="en-US" dirty="0" smtClean="0"/>
              <a:t>기본 값으로서 변형되는 자식 </a:t>
            </a:r>
            <a:r>
              <a:rPr lang="ko-KR" altLang="en-US" dirty="0" err="1" smtClean="0"/>
              <a:t>엘리먼트들은</a:t>
            </a:r>
            <a:r>
              <a:rPr lang="ko-KR" altLang="en-US" dirty="0" smtClean="0"/>
              <a:t> 부모 </a:t>
            </a:r>
            <a:r>
              <a:rPr lang="ko-KR" altLang="en-US" dirty="0" err="1" smtClean="0"/>
              <a:t>엘리먼트에</a:t>
            </a:r>
            <a:r>
              <a:rPr lang="ko-KR" altLang="en-US" dirty="0" smtClean="0"/>
              <a:t> 평평하게 놓여진다</a:t>
            </a:r>
            <a:r>
              <a:rPr lang="en-US" altLang="ko-KR" dirty="0" smtClean="0"/>
              <a:t>. 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preserves-3d : </a:t>
            </a:r>
            <a:r>
              <a:rPr lang="ko-KR" altLang="en-US" dirty="0" smtClean="0"/>
              <a:t>이 값으로 지정되면 변형되는 자식 엘리먼트들이 별도의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공간에 놓여진다</a:t>
            </a:r>
            <a:r>
              <a:rPr lang="en-US" altLang="ko-KR" dirty="0" smtClean="0"/>
              <a:t>.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5" y="2428868"/>
            <a:ext cx="8208963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7.2 3D </a:t>
            </a:r>
            <a:r>
              <a:rPr lang="ko-KR" altLang="en-US" sz="2400" dirty="0" smtClean="0"/>
              <a:t>변형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285860"/>
            <a:ext cx="8229600" cy="51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rotate3d(x, y, z, angle)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err="1" smtClean="0"/>
              <a:t>x,y,z</a:t>
            </a:r>
            <a:r>
              <a:rPr lang="ko-KR" altLang="en-US" dirty="0" smtClean="0"/>
              <a:t>로 정의된 축을 기준으로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회전시킨다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r>
              <a:rPr lang="en-US" altLang="ko-KR" b="1" dirty="0" smtClean="0"/>
              <a:t>scale3d(</a:t>
            </a:r>
            <a:r>
              <a:rPr lang="en-US" altLang="ko-KR" b="1" dirty="0" err="1" smtClean="0"/>
              <a:t>sx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sy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sz</a:t>
            </a:r>
            <a:r>
              <a:rPr lang="en-US" altLang="ko-KR" b="1" dirty="0" smtClean="0"/>
              <a:t>), </a:t>
            </a:r>
            <a:r>
              <a:rPr lang="en-US" altLang="ko-KR" b="1" dirty="0" err="1" smtClean="0"/>
              <a:t>scaleZ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sz</a:t>
            </a:r>
            <a:r>
              <a:rPr lang="en-US" altLang="ko-KR" b="1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파라미터로</a:t>
            </a:r>
            <a:r>
              <a:rPr lang="ko-KR" altLang="en-US" dirty="0" smtClean="0"/>
              <a:t> 지정되는 </a:t>
            </a:r>
            <a:r>
              <a:rPr lang="en-US" altLang="ko-KR" dirty="0" err="1" smtClean="0"/>
              <a:t>sx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sz</a:t>
            </a:r>
            <a:r>
              <a:rPr lang="ko-KR" altLang="en-US" dirty="0" smtClean="0"/>
              <a:t>의 값은 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심도이며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값들을 곱하여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크기를 증가시킨다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r>
              <a:rPr lang="en-US" altLang="ko-KR" b="1" dirty="0" smtClean="0"/>
              <a:t>translate3d(x, y, z), </a:t>
            </a:r>
            <a:r>
              <a:rPr lang="en-US" altLang="ko-KR" b="1" dirty="0" err="1" smtClean="0"/>
              <a:t>translateZ</a:t>
            </a:r>
            <a:r>
              <a:rPr lang="en-US" altLang="ko-KR" b="1" dirty="0" smtClean="0"/>
              <a:t>(z)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x, y, z</a:t>
            </a:r>
            <a:r>
              <a:rPr lang="ko-KR" altLang="en-US" dirty="0" smtClean="0"/>
              <a:t>로 정의된 좌표로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위치를 이동한다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r>
              <a:rPr lang="en-US" altLang="ko-KR" b="1" dirty="0" smtClean="0"/>
              <a:t>matrix3d()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파라미터는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4×4 </a:t>
            </a:r>
            <a:r>
              <a:rPr lang="ko-KR" altLang="en-US" dirty="0" smtClean="0"/>
              <a:t>행렬 값이며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앞에서 설명된 변형 속성들을 단독으로 혹은 조합하여 사용할 수 있는 단축 속성이다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8. </a:t>
            </a:r>
            <a:r>
              <a:rPr lang="ko-KR" altLang="en-US" sz="2400" dirty="0" smtClean="0"/>
              <a:t>미디어 쿼리</a:t>
            </a:r>
            <a:r>
              <a:rPr lang="en-US" altLang="ko-KR" sz="2400" dirty="0" smtClean="0"/>
              <a:t>(Media Query)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285860"/>
            <a:ext cx="8229600" cy="51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미디어 타입</a:t>
            </a:r>
            <a:r>
              <a:rPr lang="en-US" altLang="ko-KR" dirty="0" smtClean="0"/>
              <a:t>(Media Type)</a:t>
            </a:r>
            <a:r>
              <a:rPr lang="ko-KR" altLang="en-US" dirty="0" smtClean="0"/>
              <a:t>은 서로 다른 미디어별 스타일 시트를 적용하게 하는 기능으로 </a:t>
            </a:r>
            <a:r>
              <a:rPr lang="en-US" altLang="ko-KR" dirty="0" smtClean="0"/>
              <a:t>CSS 2.1</a:t>
            </a:r>
            <a:r>
              <a:rPr lang="ko-KR" altLang="en-US" dirty="0" smtClean="0"/>
              <a:t>부터 추가되었다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이를 통해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이 모니터 화면에서 보이는지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아니면 인쇄물</a:t>
            </a:r>
            <a:r>
              <a:rPr lang="en-US" altLang="ko-KR" dirty="0" smtClean="0"/>
              <a:t>, TV </a:t>
            </a:r>
            <a:r>
              <a:rPr lang="ko-KR" altLang="en-US" dirty="0" smtClean="0"/>
              <a:t>또는 휴대폰 등인지에 따라 스타일을 다르게 설정할 수 있었다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CSS3</a:t>
            </a:r>
            <a:r>
              <a:rPr lang="ko-KR" altLang="en-US" dirty="0" smtClean="0"/>
              <a:t>에서는 미디어 타입을 개선하여 좀 더 미디어의 특징을 잘 표현할 수 있는 방법으로 확장하고 세분화한 스펙을 제공하였는데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이것이 바로 미디어 쿼리</a:t>
            </a:r>
            <a:r>
              <a:rPr lang="en-US" altLang="ko-KR" dirty="0" smtClean="0"/>
              <a:t>(Media Query)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(http://www.w3.org/TR/css3-mediaqueries).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이를 통해 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 비율 등 조건에 맞는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속성을 활용하여 스타일을 설정할 수 있어 특정 기기에 맞는 맞춤형 페이지를 구성할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8.1 </a:t>
            </a:r>
            <a:r>
              <a:rPr lang="ko-KR" altLang="en-US" sz="2400" dirty="0" smtClean="0"/>
              <a:t>미디어 쿼리 구성 방법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285860"/>
            <a:ext cx="8229600" cy="51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외부 </a:t>
            </a:r>
            <a:r>
              <a:rPr lang="en-US" altLang="ko-KR" b="1" dirty="0" smtClean="0"/>
              <a:t>CSS </a:t>
            </a:r>
            <a:r>
              <a:rPr lang="ko-KR" altLang="en-US" b="1" dirty="0" smtClean="0"/>
              <a:t>파일로 분기하기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외부 스타일 시트 파일은 </a:t>
            </a:r>
            <a:r>
              <a:rPr lang="en-US" altLang="ko-KR" dirty="0" smtClean="0"/>
              <a:t>&lt;link&gt;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'@import' </a:t>
            </a:r>
            <a:r>
              <a:rPr lang="ko-KR" altLang="en-US" dirty="0" smtClean="0"/>
              <a:t>태그를 이용해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파일에 적용할 수 있다</a:t>
            </a:r>
            <a:r>
              <a:rPr lang="en-US" altLang="ko-KR" dirty="0" smtClean="0"/>
              <a:t>. &lt;link&gt; </a:t>
            </a:r>
            <a:r>
              <a:rPr lang="ko-KR" altLang="en-US" dirty="0" smtClean="0"/>
              <a:t>태그의 경우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파일을 독립적으로 구성하고 이를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문서에 </a:t>
            </a:r>
            <a:r>
              <a:rPr lang="ko-KR" altLang="en-US" dirty="0" err="1" smtClean="0"/>
              <a:t>임베드하는</a:t>
            </a:r>
            <a:r>
              <a:rPr lang="ko-KR" altLang="en-US" dirty="0" smtClean="0"/>
              <a:t> 방법으로 많이 활용되며 일반적인 </a:t>
            </a:r>
            <a:r>
              <a:rPr lang="en-US" altLang="ko-KR" dirty="0" smtClean="0"/>
              <a:t>&lt;link&gt; </a:t>
            </a:r>
            <a:r>
              <a:rPr lang="ko-KR" altLang="en-US" dirty="0" smtClean="0"/>
              <a:t>태그의 사용법은 아래와 같다</a:t>
            </a:r>
            <a:r>
              <a:rPr lang="en-US" altLang="ko-KR" dirty="0" smtClean="0"/>
              <a:t>.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3214686"/>
            <a:ext cx="8189913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8.1 </a:t>
            </a:r>
            <a:r>
              <a:rPr lang="ko-KR" altLang="en-US" sz="2400" dirty="0" smtClean="0"/>
              <a:t>미디어 쿼리 구성 방법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285860"/>
            <a:ext cx="8229600" cy="51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미디어 쿼리를 지정하기 위해서는 미디어 타입과 속성</a:t>
            </a:r>
            <a:endParaRPr lang="en-US" altLang="ko-KR" dirty="0" smtClean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85926"/>
            <a:ext cx="7532712" cy="473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8.2 </a:t>
            </a:r>
            <a:r>
              <a:rPr lang="ko-KR" altLang="en-US" sz="2400" dirty="0" smtClean="0"/>
              <a:t>미디어 쿼리의 속성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285860"/>
            <a:ext cx="8229600" cy="51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width, min-width, max-width</a:t>
            </a:r>
          </a:p>
          <a:p>
            <a:r>
              <a:rPr lang="ko-KR" altLang="en-US" dirty="0" smtClean="0"/>
              <a:t>웹 페이지의 가로 너비를 의미한다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height, min-height, max-height</a:t>
            </a:r>
          </a:p>
          <a:p>
            <a:r>
              <a:rPr lang="ko-KR" altLang="en-US" dirty="0" smtClean="0"/>
              <a:t>웹 페이지의 세로 높이를 의미한다</a:t>
            </a:r>
            <a:r>
              <a:rPr lang="en-US" altLang="ko-KR" dirty="0" smtClean="0"/>
              <a:t>. 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device-width, min-device-width, max-device-width</a:t>
            </a:r>
          </a:p>
          <a:p>
            <a:r>
              <a:rPr lang="ko-KR" altLang="en-US" dirty="0" smtClean="0"/>
              <a:t>기기의 물리적인 가로 너비를 의미한다</a:t>
            </a:r>
            <a:r>
              <a:rPr lang="en-US" altLang="ko-KR" dirty="0" smtClean="0"/>
              <a:t>. 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device-height, min-device-height, max-device-height</a:t>
            </a:r>
          </a:p>
          <a:p>
            <a:r>
              <a:rPr lang="ko-KR" altLang="en-US" dirty="0" smtClean="0"/>
              <a:t>기기의 물리적인 세로 높이를 의미한다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orientation(</a:t>
            </a:r>
            <a:r>
              <a:rPr lang="ko-KR" altLang="en-US" b="1" dirty="0" smtClean="0"/>
              <a:t>화면 회전</a:t>
            </a:r>
            <a:r>
              <a:rPr lang="en-US" altLang="ko-KR" b="1" dirty="0" smtClean="0"/>
              <a:t>)</a:t>
            </a:r>
          </a:p>
          <a:p>
            <a:r>
              <a:rPr lang="en-US" altLang="ko-KR" dirty="0" smtClean="0"/>
              <a:t>portrait, landscape </a:t>
            </a:r>
            <a:r>
              <a:rPr lang="ko-KR" altLang="en-US" dirty="0" smtClean="0"/>
              <a:t>값을 의미한다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8.2 </a:t>
            </a:r>
            <a:r>
              <a:rPr lang="ko-KR" altLang="en-US" sz="2400" dirty="0" smtClean="0"/>
              <a:t>미디어 쿼리의 속성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285860"/>
            <a:ext cx="8229600" cy="51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aspect-ratio, min-aspect-ratio, max-aspect-ratio</a:t>
            </a:r>
          </a:p>
          <a:p>
            <a:r>
              <a:rPr lang="ko-KR" altLang="en-US" dirty="0" smtClean="0"/>
              <a:t>화면 비율을 의미하며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값은 </a:t>
            </a:r>
            <a:r>
              <a:rPr lang="en-US" altLang="ko-KR" dirty="0" smtClean="0"/>
              <a:t>width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height</a:t>
            </a:r>
            <a:r>
              <a:rPr lang="ko-KR" altLang="en-US" dirty="0" smtClean="0"/>
              <a:t>로 나누어 구한다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device-aspect-ratio, min-device-aspect-ratio, max-device-aspect-ratio</a:t>
            </a:r>
          </a:p>
          <a:p>
            <a:r>
              <a:rPr lang="ko-KR" altLang="en-US" dirty="0" smtClean="0"/>
              <a:t>기기의 물리적인 화면 비율을 의미한다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color, min-color, max-color</a:t>
            </a:r>
          </a:p>
          <a:p>
            <a:r>
              <a:rPr lang="ko-KR" altLang="en-US" dirty="0" smtClean="0"/>
              <a:t>기기에서 사용하는 색상 당 비트 수를 의미한다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color-index, min-color-index, max-color-index</a:t>
            </a:r>
          </a:p>
          <a:p>
            <a:r>
              <a:rPr lang="ko-KR" altLang="en-US" dirty="0" smtClean="0"/>
              <a:t>기기에서 사용하는 최대 색상 수를 의미한다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monochrome, min-monochrome, max-monochrome</a:t>
            </a:r>
          </a:p>
          <a:p>
            <a:r>
              <a:rPr lang="ko-KR" altLang="en-US" dirty="0" smtClean="0"/>
              <a:t>흑백 기기에서의 픽셀 당 비트 수를 의미한다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8.2 </a:t>
            </a:r>
            <a:r>
              <a:rPr lang="ko-KR" altLang="en-US" sz="2400" dirty="0" smtClean="0"/>
              <a:t>미디어 쿼리의 속성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285860"/>
            <a:ext cx="8229600" cy="51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resolution, min-resolution, max-resolution</a:t>
            </a:r>
          </a:p>
          <a:p>
            <a:r>
              <a:rPr lang="ko-KR" altLang="en-US" dirty="0" smtClean="0"/>
              <a:t>단말기에서 지원하는 해상도를 의미한다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scan</a:t>
            </a:r>
          </a:p>
          <a:p>
            <a:r>
              <a:rPr lang="en-US" altLang="ko-KR" dirty="0" err="1" smtClean="0"/>
              <a:t>tv</a:t>
            </a:r>
            <a:r>
              <a:rPr lang="en-US" altLang="ko-KR" dirty="0" smtClean="0"/>
              <a:t> </a:t>
            </a:r>
            <a:r>
              <a:rPr lang="ko-KR" altLang="en-US" dirty="0" smtClean="0"/>
              <a:t>미디어 타입에만 대응하는 속성으로 </a:t>
            </a:r>
            <a:r>
              <a:rPr lang="en-US" altLang="ko-KR" dirty="0" err="1" smtClean="0"/>
              <a:t>tv</a:t>
            </a:r>
            <a:r>
              <a:rPr lang="ko-KR" altLang="en-US" dirty="0" smtClean="0"/>
              <a:t>에서 스캔 방식에 따라 프로그레시브 </a:t>
            </a:r>
            <a:endParaRPr lang="en-US" altLang="ko-KR" dirty="0" smtClean="0"/>
          </a:p>
          <a:p>
            <a:r>
              <a:rPr lang="ko-KR" altLang="en-US" dirty="0" smtClean="0"/>
              <a:t>방식은 </a:t>
            </a:r>
            <a:r>
              <a:rPr lang="en-US" altLang="ko-KR" dirty="0" smtClean="0"/>
              <a:t>"progressive", </a:t>
            </a:r>
            <a:r>
              <a:rPr lang="ko-KR" altLang="en-US" dirty="0" err="1" smtClean="0"/>
              <a:t>인터레이스</a:t>
            </a:r>
            <a:r>
              <a:rPr lang="ko-KR" altLang="en-US" dirty="0" smtClean="0"/>
              <a:t> 방식은 </a:t>
            </a:r>
            <a:r>
              <a:rPr lang="en-US" altLang="ko-KR" dirty="0" smtClean="0"/>
              <a:t>"interlace"</a:t>
            </a:r>
            <a:r>
              <a:rPr lang="ko-KR" altLang="en-US" dirty="0" smtClean="0"/>
              <a:t>로 지정할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grid(</a:t>
            </a:r>
            <a:r>
              <a:rPr lang="ko-KR" altLang="en-US" b="1" dirty="0" smtClean="0"/>
              <a:t>화면의 최소단위</a:t>
            </a:r>
            <a:r>
              <a:rPr lang="en-US" altLang="ko-KR" b="1" dirty="0" smtClean="0"/>
              <a:t>)</a:t>
            </a:r>
          </a:p>
          <a:p>
            <a:r>
              <a:rPr lang="ko-KR" altLang="en-US" dirty="0" smtClean="0"/>
              <a:t>기기가 </a:t>
            </a:r>
            <a:r>
              <a:rPr lang="en-US" altLang="ko-KR" dirty="0" smtClean="0"/>
              <a:t>grid </a:t>
            </a:r>
            <a:r>
              <a:rPr lang="ko-KR" altLang="en-US" dirty="0" smtClean="0"/>
              <a:t>방식인지 또는 </a:t>
            </a:r>
            <a:r>
              <a:rPr lang="en-US" altLang="ko-KR" dirty="0" smtClean="0"/>
              <a:t>bitmap </a:t>
            </a:r>
            <a:r>
              <a:rPr lang="ko-KR" altLang="en-US" dirty="0" smtClean="0"/>
              <a:t>방식인지를 의미한다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-</a:t>
            </a:r>
            <a:r>
              <a:rPr lang="en-US" altLang="ko-KR" b="1" dirty="0" err="1" smtClean="0"/>
              <a:t>webkit</a:t>
            </a:r>
            <a:r>
              <a:rPr lang="en-US" altLang="ko-KR" b="1" dirty="0" smtClean="0"/>
              <a:t>-min-device-pixel-ratio</a:t>
            </a:r>
          </a:p>
          <a:p>
            <a:r>
              <a:rPr lang="ko-KR" altLang="en-US" dirty="0" err="1" smtClean="0"/>
              <a:t>웹킷</a:t>
            </a:r>
            <a:r>
              <a:rPr lang="ko-KR" altLang="en-US" dirty="0" smtClean="0"/>
              <a:t> 전용 속성으로 기기의 </a:t>
            </a:r>
            <a:r>
              <a:rPr lang="ko-KR" altLang="en-US" dirty="0" err="1" smtClean="0"/>
              <a:t>화소와</a:t>
            </a:r>
            <a:r>
              <a:rPr lang="ko-KR" altLang="en-US" dirty="0" smtClean="0"/>
              <a:t> 실제 화면의 픽셀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px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간의 비율을 </a:t>
            </a:r>
            <a:endParaRPr lang="en-US" altLang="ko-KR" dirty="0" smtClean="0"/>
          </a:p>
          <a:p>
            <a:r>
              <a:rPr lang="ko-KR" altLang="en-US" dirty="0" smtClean="0"/>
              <a:t>의미한다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8.3 </a:t>
            </a:r>
            <a:r>
              <a:rPr lang="ko-KR" altLang="en-US" sz="2400" dirty="0" smtClean="0"/>
              <a:t>미디어 쿼리 사이트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285860"/>
            <a:ext cx="8229600" cy="51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다음은 미디어 쿼리를 적용하여 브라우저의 </a:t>
            </a:r>
            <a:r>
              <a:rPr lang="ko-KR" altLang="en-US" dirty="0" err="1" smtClean="0"/>
              <a:t>크기별로</a:t>
            </a:r>
            <a:r>
              <a:rPr lang="ko-KR" altLang="en-US" dirty="0" smtClean="0"/>
              <a:t> 스타일 시트를 다르게 적용한 사이트이다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NULI(http://html.nhndesign.com/)</a:t>
            </a:r>
            <a:r>
              <a:rPr lang="ko-KR" altLang="en-US" dirty="0" smtClean="0"/>
              <a:t>는 그 크기에 따라 최적화된 서로 다른 레이아웃을 적용하여 사용자들에게 가장 보기 좋은 화면을 제공하고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038488"/>
            <a:ext cx="6796720" cy="3462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2. CSS3</a:t>
            </a:r>
            <a:r>
              <a:rPr lang="ko-KR" altLang="en-US" sz="2400" dirty="0" smtClean="0"/>
              <a:t>에서 변경된 사항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CSS3</a:t>
            </a:r>
            <a:r>
              <a:rPr lang="ko-KR" altLang="en-US" dirty="0" smtClean="0"/>
              <a:t>는 웹 브라우저보다도 그 안에서 사용되는 엔진에 의해서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의 버전별 지원 여부가 달라진다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" y="2214554"/>
            <a:ext cx="8170863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9. CSS3 </a:t>
            </a:r>
            <a:r>
              <a:rPr lang="ko-KR" altLang="en-US" sz="2400" dirty="0" smtClean="0"/>
              <a:t>참고 사이트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285860"/>
            <a:ext cx="8229600" cy="51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CSS3</a:t>
            </a:r>
            <a:r>
              <a:rPr lang="ko-KR" altLang="en-US" dirty="0" smtClean="0"/>
              <a:t>에서 새로 추가된 태그들을 직접 적용해볼 수 있는 샘플 코드들을 아래 사이트들을 통해 쉽게 구할 수 있다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http://css3please.com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CSS3</a:t>
            </a:r>
            <a:r>
              <a:rPr lang="ko-KR" altLang="en-US" dirty="0" smtClean="0"/>
              <a:t>를 활용한 소스코드와 그 적용 결과를 함께 제공해주는 대표적인 사이트이다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크롬 혹은 </a:t>
            </a:r>
            <a:r>
              <a:rPr lang="ko-KR" altLang="en-US" dirty="0" err="1" smtClean="0"/>
              <a:t>파이어폭스</a:t>
            </a:r>
            <a:r>
              <a:rPr lang="ko-KR" altLang="en-US" dirty="0" smtClean="0"/>
              <a:t> 브라우저를 통해 사이트를 접속하면 제일 먼저 아래와 같은 결과를 얻을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4000504"/>
            <a:ext cx="5669351" cy="250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2. CSS3</a:t>
            </a:r>
            <a:r>
              <a:rPr lang="ko-KR" altLang="en-US" sz="2400" dirty="0" smtClean="0"/>
              <a:t>에서 변경된 사항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214447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각 레이아웃 </a:t>
            </a:r>
            <a:r>
              <a:rPr lang="ko-KR" altLang="en-US" dirty="0" err="1" smtClean="0"/>
              <a:t>엔진별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레벨 및 문법 지원 상황은 다음과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8" y="1643075"/>
            <a:ext cx="8199437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" y="3143273"/>
            <a:ext cx="8170863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76" y="274638"/>
            <a:ext cx="6715140" cy="7254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3.1 </a:t>
            </a:r>
            <a:r>
              <a:rPr lang="ko-KR" altLang="en-US" sz="2400" dirty="0" smtClean="0"/>
              <a:t>레이아웃의 단위</a:t>
            </a:r>
            <a:endParaRPr lang="ko-KR" altLang="en-US" sz="24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57200" y="1428736"/>
            <a:ext cx="8229600" cy="50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CSS</a:t>
            </a:r>
            <a:r>
              <a:rPr lang="ko-KR" altLang="en-US" dirty="0" smtClean="0"/>
              <a:t>에서 주로 사용하는 레이아웃의 측정 단위는 아래와 같다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W3C </a:t>
            </a:r>
            <a:r>
              <a:rPr lang="ko-KR" altLang="en-US" dirty="0" smtClean="0"/>
              <a:t>표준에서는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제외하고는 항상 단위를 명시하도록 권장하고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대부분의 브라우저에서는 단위를 사용하지 않으면 자동으로 </a:t>
            </a:r>
            <a:r>
              <a:rPr lang="en-US" altLang="ko-KR" dirty="0" err="1" smtClean="0"/>
              <a:t>px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단위로 인식하여 </a:t>
            </a:r>
            <a:r>
              <a:rPr lang="ko-KR" altLang="en-US" dirty="0" err="1" smtClean="0"/>
              <a:t>렌더링을</a:t>
            </a:r>
            <a:r>
              <a:rPr lang="ko-KR" altLang="en-US" dirty="0" smtClean="0"/>
              <a:t> 하게 된다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err="1" smtClean="0"/>
              <a:t>em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em</a:t>
            </a:r>
            <a:r>
              <a:rPr lang="en-US" altLang="ko-KR" dirty="0" smtClean="0"/>
              <a:t>-height) : 1em</a:t>
            </a:r>
            <a:r>
              <a:rPr lang="ko-KR" altLang="en-US" dirty="0" smtClean="0"/>
              <a:t>은 현재 </a:t>
            </a:r>
            <a:r>
              <a:rPr lang="en-US" altLang="ko-KR" dirty="0" smtClean="0"/>
              <a:t>font size</a:t>
            </a:r>
            <a:r>
              <a:rPr lang="ko-KR" altLang="en-US" dirty="0" smtClean="0"/>
              <a:t>와 동일하며</a:t>
            </a:r>
            <a:r>
              <a:rPr lang="en-US" altLang="ko-KR" dirty="0" smtClean="0"/>
              <a:t>, 2em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1em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 크기를 의미한다</a:t>
            </a:r>
            <a:r>
              <a:rPr lang="en-US" altLang="ko-KR" dirty="0" smtClean="0"/>
              <a:t>. 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%(percentage) : </a:t>
            </a:r>
            <a:r>
              <a:rPr lang="en-US" altLang="ko-KR" dirty="0" err="1" smtClean="0"/>
              <a:t>em</a:t>
            </a:r>
            <a:r>
              <a:rPr lang="ko-KR" altLang="en-US" dirty="0" smtClean="0"/>
              <a:t>과 유사하게 지정되거나 상속받은 엘리먼트의 상대적인 백분율 크기를 의미한다</a:t>
            </a:r>
            <a:r>
              <a:rPr lang="en-US" altLang="ko-KR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∙pt(point) : 1pt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0.72inch</a:t>
            </a:r>
            <a:r>
              <a:rPr lang="ko-KR" altLang="en-US" dirty="0" smtClean="0"/>
              <a:t>와 동일한 절대크기이다</a:t>
            </a:r>
            <a:r>
              <a:rPr lang="en-US" altLang="ko-KR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∙</a:t>
            </a:r>
            <a:r>
              <a:rPr lang="en-US" altLang="ko-KR" dirty="0" err="1" smtClean="0"/>
              <a:t>px</a:t>
            </a:r>
            <a:r>
              <a:rPr lang="en-US" altLang="ko-KR" dirty="0" smtClean="0"/>
              <a:t>(pixel) : </a:t>
            </a:r>
            <a:r>
              <a:rPr lang="ko-KR" altLang="en-US" dirty="0" smtClean="0"/>
              <a:t>화면 해상도를 측정하는 </a:t>
            </a:r>
            <a:r>
              <a:rPr lang="en-US" altLang="ko-KR" dirty="0" smtClean="0"/>
              <a:t>dot </a:t>
            </a:r>
            <a:r>
              <a:rPr lang="ko-KR" altLang="en-US" dirty="0" smtClean="0"/>
              <a:t>단위와 동일하다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61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3717</Words>
  <Application>Microsoft Office PowerPoint</Application>
  <PresentationFormat>화면 슬라이드 쇼(4:3)</PresentationFormat>
  <Paragraphs>509</Paragraphs>
  <Slides>70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1" baseType="lpstr">
      <vt:lpstr>Office 테마</vt:lpstr>
      <vt:lpstr>1. CSS란?</vt:lpstr>
      <vt:lpstr>2. CSS3에서 변경된 사항</vt:lpstr>
      <vt:lpstr>2. CSS3에서 변경된 사항</vt:lpstr>
      <vt:lpstr>2. CSS3에서 변경된 사항</vt:lpstr>
      <vt:lpstr>2. CSS3에서 변경된 사항</vt:lpstr>
      <vt:lpstr>2. CSS3에서 변경된 사항</vt:lpstr>
      <vt:lpstr>2. CSS3에서 변경된 사항</vt:lpstr>
      <vt:lpstr>2. CSS3에서 변경된 사항</vt:lpstr>
      <vt:lpstr>3.1 레이아웃의 단위</vt:lpstr>
      <vt:lpstr>3.1 레이아웃의 단위</vt:lpstr>
      <vt:lpstr>3.2 레이아웃 기본 구성</vt:lpstr>
      <vt:lpstr>3.2 레이아웃 기본 구성</vt:lpstr>
      <vt:lpstr>3.2 레이아웃 기본 구성</vt:lpstr>
      <vt:lpstr>4. CSS3 셀렉터</vt:lpstr>
      <vt:lpstr>4. CSS3 셀렉터</vt:lpstr>
      <vt:lpstr>4. CSS3 셀렉터</vt:lpstr>
      <vt:lpstr>4. CSS3 셀렉터</vt:lpstr>
      <vt:lpstr>4. CSS3 셀렉터</vt:lpstr>
      <vt:lpstr>4. CSS3 셀렉터</vt:lpstr>
      <vt:lpstr>4. CSS3 셀렉터</vt:lpstr>
      <vt:lpstr>4. CSS3 셀렉터</vt:lpstr>
      <vt:lpstr>4. CSS3 셀렉터</vt:lpstr>
      <vt:lpstr>5.1 박스(Box)</vt:lpstr>
      <vt:lpstr>5.1 박스(Box)</vt:lpstr>
      <vt:lpstr>5.1 박스(Box)</vt:lpstr>
      <vt:lpstr>5.2 둥근 모서리 처리(border-radius)</vt:lpstr>
      <vt:lpstr>5.2 둥근 모서리 처리(border-radius)</vt:lpstr>
      <vt:lpstr>5.2 둥근 모서리 처리(border-radius)</vt:lpstr>
      <vt:lpstr>5.3.1 백그라운드 색상 처리</vt:lpstr>
      <vt:lpstr>5.3.2 색 불투명도 처리</vt:lpstr>
      <vt:lpstr>5.3.3 그라디언트 처리</vt:lpstr>
      <vt:lpstr>5.3.4 색상 값</vt:lpstr>
      <vt:lpstr>5.3.4 색상 값</vt:lpstr>
      <vt:lpstr>5.3.4 색상 값</vt:lpstr>
      <vt:lpstr>5.4.1 CSS 텍스트 효과</vt:lpstr>
      <vt:lpstr>5.4.1 CSS 텍스트 효과</vt:lpstr>
      <vt:lpstr>5.4.1 CSS 텍스트 효과</vt:lpstr>
      <vt:lpstr>5.4.1 CSS 텍스트 효과</vt:lpstr>
      <vt:lpstr>5.4.1 CSS 텍스트 효과</vt:lpstr>
      <vt:lpstr>5.4.1 CSS 텍스트 효과</vt:lpstr>
      <vt:lpstr>5.4.1 CSS 텍스트 효과</vt:lpstr>
      <vt:lpstr>5.4.1 CSS 텍스트 효과</vt:lpstr>
      <vt:lpstr>5.4.2 CSS3 텍스트 효과</vt:lpstr>
      <vt:lpstr>5.4.2 CSS3 텍스트 효과</vt:lpstr>
      <vt:lpstr>5.4.2 CSS3 텍스트 효과</vt:lpstr>
      <vt:lpstr>6.1 멀티 컬럼(Multi-Column)</vt:lpstr>
      <vt:lpstr>6.2 플렉서블 박스(Flexible Box)</vt:lpstr>
      <vt:lpstr>6.2 플렉서블 박스(Flexible Box)</vt:lpstr>
      <vt:lpstr>6.2 플렉서블 박스(Flexible Box)</vt:lpstr>
      <vt:lpstr>6.3 그리드(Grid)</vt:lpstr>
      <vt:lpstr>6.3 그리드(Grid)</vt:lpstr>
      <vt:lpstr>6.3 그리드(Grid)</vt:lpstr>
      <vt:lpstr>6.4 그리드(Grid)와 템플릿(Template)</vt:lpstr>
      <vt:lpstr>7. 이미지 변형</vt:lpstr>
      <vt:lpstr>7. 이미지 변형</vt:lpstr>
      <vt:lpstr>7.1 2D 변형</vt:lpstr>
      <vt:lpstr>7.1 2D 변형</vt:lpstr>
      <vt:lpstr>7.1 2D 변형</vt:lpstr>
      <vt:lpstr>7.1 2D 변형</vt:lpstr>
      <vt:lpstr>7.1 2D 변형</vt:lpstr>
      <vt:lpstr>7.2 3D 변형</vt:lpstr>
      <vt:lpstr>7.2 3D 변형</vt:lpstr>
      <vt:lpstr>8. 미디어 쿼리(Media Query)</vt:lpstr>
      <vt:lpstr>8.1 미디어 쿼리 구성 방법</vt:lpstr>
      <vt:lpstr>8.1 미디어 쿼리 구성 방법</vt:lpstr>
      <vt:lpstr>8.2 미디어 쿼리의 속성</vt:lpstr>
      <vt:lpstr>8.2 미디어 쿼리의 속성</vt:lpstr>
      <vt:lpstr>8.2 미디어 쿼리의 속성</vt:lpstr>
      <vt:lpstr>8.3 미디어 쿼리 사이트</vt:lpstr>
      <vt:lpstr>9. CSS3 참고 사이트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CSS란?</dc:title>
  <cp:lastModifiedBy>user</cp:lastModifiedBy>
  <cp:revision>1</cp:revision>
  <dcterms:created xsi:type="dcterms:W3CDTF">2011-02-15T15:40:33Z</dcterms:created>
  <dcterms:modified xsi:type="dcterms:W3CDTF">2015-10-22T01:51:27Z</dcterms:modified>
</cp:coreProperties>
</file>