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6"/>
  </p:notesMasterIdLst>
  <p:sldIdLst>
    <p:sldId id="256" r:id="rId2"/>
    <p:sldId id="276" r:id="rId3"/>
    <p:sldId id="277" r:id="rId4"/>
    <p:sldId id="278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86" r:id="rId13"/>
    <p:sldId id="287" r:id="rId14"/>
    <p:sldId id="288" r:id="rId15"/>
    <p:sldId id="289" r:id="rId16"/>
    <p:sldId id="290" r:id="rId17"/>
    <p:sldId id="291" r:id="rId18"/>
    <p:sldId id="292" r:id="rId19"/>
    <p:sldId id="293" r:id="rId20"/>
    <p:sldId id="294" r:id="rId21"/>
    <p:sldId id="295" r:id="rId22"/>
    <p:sldId id="296" r:id="rId23"/>
    <p:sldId id="297" r:id="rId24"/>
    <p:sldId id="270" r:id="rId2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ulder21c" initials="m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42" autoAdjust="0"/>
    <p:restoredTop sz="94647" autoAdjust="0"/>
  </p:normalViewPr>
  <p:slideViewPr>
    <p:cSldViewPr>
      <p:cViewPr>
        <p:scale>
          <a:sx n="107" d="100"/>
          <a:sy n="107" d="100"/>
        </p:scale>
        <p:origin x="-90" y="54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76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1992" y="-84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E90FDE-382A-4B1B-B77E-3654065DE27F}" type="datetimeFigureOut">
              <a:rPr lang="ko-KR" altLang="en-US" smtClean="0"/>
              <a:pPr/>
              <a:t>2015-10-29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81081E-DC86-4066-9AE0-3FE55091E98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415484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81081E-DC86-4066-9AE0-3FE55091E987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451045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en-US" altLang="ko-KR" dirty="0" err="1" smtClean="0"/>
              <a:t>Mas</a:t>
            </a:r>
            <a:r>
              <a:rPr lang="ko-KR" altLang="en-US" dirty="0" smtClean="0"/>
              <a:t>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A07FB-34FF-448C-8D2D-7C04780BD4C6}" type="datetimeFigureOut">
              <a:rPr lang="ko-KR" altLang="en-US" smtClean="0"/>
              <a:pPr/>
              <a:t>2015-10-29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C567A-111F-4285-9FB7-1D31B26C1F9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A07FB-34FF-448C-8D2D-7C04780BD4C6}" type="datetimeFigureOut">
              <a:rPr lang="ko-KR" altLang="en-US" smtClean="0"/>
              <a:pPr/>
              <a:t>2015-10-29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C567A-111F-4285-9FB7-1D31B26C1F9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맑은 고딕" pitchFamily="50" charset="-127"/>
                <a:ea typeface="맑은 고딕" pitchFamily="50" charset="-127"/>
              </a:defRPr>
            </a:lvl1pPr>
            <a:lvl2pPr marL="457200" indent="-182880">
              <a:buFont typeface="Arial" pitchFamily="34" charset="0"/>
              <a:buChar char="‒"/>
              <a:defRPr>
                <a:latin typeface="맑은 고딕" pitchFamily="50" charset="-127"/>
                <a:ea typeface="맑은 고딕" pitchFamily="50" charset="-127"/>
              </a:defRPr>
            </a:lvl2pPr>
            <a:lvl3pPr marL="731520" indent="-182880">
              <a:buFont typeface="Arial" pitchFamily="34" charset="0"/>
              <a:buChar char="→"/>
              <a:defRPr>
                <a:latin typeface="맑은 고딕" pitchFamily="50" charset="-127"/>
                <a:ea typeface="맑은 고딕" pitchFamily="50" charset="-127"/>
              </a:defRPr>
            </a:lvl3pPr>
            <a:lvl4pPr>
              <a:defRPr>
                <a:latin typeface="맑은 고딕" pitchFamily="50" charset="-127"/>
                <a:ea typeface="맑은 고딕" pitchFamily="50" charset="-127"/>
              </a:defRPr>
            </a:lvl4pPr>
            <a:lvl5pPr>
              <a:defRPr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A07FB-34FF-448C-8D2D-7C04780BD4C6}" type="datetimeFigureOut">
              <a:rPr lang="ko-KR" altLang="en-US" smtClean="0"/>
              <a:pPr/>
              <a:t>2015-10-29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C567A-111F-4285-9FB7-1D31B26C1F9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A07FB-34FF-448C-8D2D-7C04780BD4C6}" type="datetimeFigureOut">
              <a:rPr lang="ko-KR" altLang="en-US" smtClean="0"/>
              <a:pPr/>
              <a:t>2015-10-29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C567A-111F-4285-9FB7-1D31B26C1F9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A07FB-34FF-448C-8D2D-7C04780BD4C6}" type="datetimeFigureOut">
              <a:rPr lang="ko-KR" altLang="en-US" smtClean="0"/>
              <a:pPr/>
              <a:t>2015-10-29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C567A-111F-4285-9FB7-1D31B26C1F9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A07FB-34FF-448C-8D2D-7C04780BD4C6}" type="datetimeFigureOut">
              <a:rPr lang="ko-KR" altLang="en-US" smtClean="0"/>
              <a:pPr/>
              <a:t>2015-10-29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C567A-111F-4285-9FB7-1D31B26C1F9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A07FB-34FF-448C-8D2D-7C04780BD4C6}" type="datetimeFigureOut">
              <a:rPr lang="ko-KR" altLang="en-US" smtClean="0"/>
              <a:pPr/>
              <a:t>2015-10-29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C567A-111F-4285-9FB7-1D31B26C1F9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A07FB-34FF-448C-8D2D-7C04780BD4C6}" type="datetimeFigureOut">
              <a:rPr lang="ko-KR" altLang="en-US" smtClean="0"/>
              <a:pPr/>
              <a:t>2015-10-29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C567A-111F-4285-9FB7-1D31B26C1F9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A07FB-34FF-448C-8D2D-7C04780BD4C6}" type="datetimeFigureOut">
              <a:rPr lang="ko-KR" altLang="en-US" smtClean="0"/>
              <a:pPr/>
              <a:t>2015-10-29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C567A-111F-4285-9FB7-1D31B26C1F9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A07FB-34FF-448C-8D2D-7C04780BD4C6}" type="datetimeFigureOut">
              <a:rPr lang="ko-KR" altLang="en-US" smtClean="0"/>
              <a:pPr/>
              <a:t>2015-10-29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C567A-111F-4285-9FB7-1D31B26C1F9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B27A07FB-34FF-448C-8D2D-7C04780BD4C6}" type="datetimeFigureOut">
              <a:rPr lang="ko-KR" altLang="en-US" smtClean="0"/>
              <a:pPr/>
              <a:t>2015-10-29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AB6C567A-111F-4285-9FB7-1D31B26C1F9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jquery.com/Main_Page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cap="none" dirty="0" err="1" smtClean="0">
                <a:latin typeface="맑은 고딕" pitchFamily="50" charset="-127"/>
                <a:ea typeface="맑은 고딕" pitchFamily="50" charset="-127"/>
              </a:rPr>
              <a:t>j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Q</a:t>
            </a:r>
            <a:r>
              <a:rPr lang="en-US" altLang="ko-KR" cap="none" dirty="0" err="1" smtClean="0">
                <a:latin typeface="맑은 고딕" pitchFamily="50" charset="-127"/>
                <a:ea typeface="맑은 고딕" pitchFamily="50" charset="-127"/>
              </a:rPr>
              <a:t>uery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3020144"/>
          </a:xfrm>
        </p:spPr>
        <p:txBody>
          <a:bodyPr/>
          <a:lstStyle/>
          <a:p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#1. 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jQuery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기초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49734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DOM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요소의 </a:t>
            </a: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래퍼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집합 </a:t>
            </a: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필터링하기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선택된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DOM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요소들 가운데서 지정된 </a:t>
            </a: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표현식과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일치하지 않는 요소를 제외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filter([</a:t>
            </a:r>
            <a:r>
              <a:rPr lang="en-US" altLang="ko-KR" dirty="0" err="1" smtClean="0"/>
              <a:t>selector|function|element|jQuery</a:t>
            </a:r>
            <a:r>
              <a:rPr lang="en-US" altLang="ko-KR" dirty="0" smtClean="0"/>
              <a:t> Object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]) Method</a:t>
            </a:r>
          </a:p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55568" y="2924944"/>
            <a:ext cx="7560840" cy="3240360"/>
          </a:xfrm>
          <a:prstGeom prst="rect">
            <a:avLst/>
          </a:prstGeom>
          <a:solidFill>
            <a:schemeClr val="accent1">
              <a:alpha val="40000"/>
            </a:schemeClr>
          </a:solidFill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&lt;a </a:t>
            </a:r>
            <a:r>
              <a:rPr lang="en-US" altLang="ko-KR" sz="12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href</a:t>
            </a:r>
            <a:r>
              <a:rPr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=“#” class=“external”&gt;link&lt;/a&gt;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&lt;a </a:t>
            </a:r>
            <a:r>
              <a:rPr lang="en-US" altLang="ko-KR" sz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href</a:t>
            </a:r>
            <a:r>
              <a:rPr lang="en-US" altLang="ko-KR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=“#” class=“external”&gt;link&lt;/a&gt;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&lt;a </a:t>
            </a:r>
            <a:r>
              <a:rPr lang="en-US" altLang="ko-KR" sz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href</a:t>
            </a:r>
            <a:r>
              <a:rPr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=“#”&gt;</a:t>
            </a:r>
            <a:r>
              <a:rPr lang="en-US" altLang="ko-KR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link&lt;/a&gt;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&lt;a </a:t>
            </a:r>
            <a:r>
              <a:rPr lang="en-US" altLang="ko-KR" sz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href</a:t>
            </a:r>
            <a:r>
              <a:rPr lang="en-US" altLang="ko-KR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=“#” class=“external”&gt;link&lt;/a&gt;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&lt;a </a:t>
            </a:r>
            <a:r>
              <a:rPr lang="en-US" altLang="ko-KR" sz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href</a:t>
            </a:r>
            <a:r>
              <a:rPr lang="en-US" altLang="ko-KR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=“#” class=“external”&gt;link&lt;/a&gt;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&lt;a </a:t>
            </a:r>
            <a:r>
              <a:rPr lang="en-US" altLang="ko-KR" sz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href</a:t>
            </a:r>
            <a:r>
              <a:rPr lang="en-US" altLang="ko-KR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=“#” </a:t>
            </a:r>
            <a:r>
              <a:rPr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  <a:r>
              <a:rPr lang="en-US" altLang="ko-KR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link&lt;/a&gt;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&lt;a </a:t>
            </a:r>
            <a:r>
              <a:rPr lang="en-US" altLang="ko-KR" sz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href</a:t>
            </a:r>
            <a:r>
              <a:rPr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=“#”&gt;</a:t>
            </a:r>
            <a:r>
              <a:rPr lang="en-US" altLang="ko-KR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link&lt;/a&gt;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&lt;a </a:t>
            </a:r>
            <a:r>
              <a:rPr lang="en-US" altLang="ko-KR" sz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href</a:t>
            </a:r>
            <a:r>
              <a:rPr lang="en-US" altLang="ko-KR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=“#” class</a:t>
            </a:r>
            <a:r>
              <a:rPr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=“additional”&gt;</a:t>
            </a:r>
            <a:r>
              <a:rPr lang="en-US" altLang="ko-KR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link&lt;/a&gt;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&lt;a </a:t>
            </a:r>
            <a:r>
              <a:rPr lang="en-US" altLang="ko-KR" sz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href</a:t>
            </a:r>
            <a:r>
              <a:rPr lang="en-US" altLang="ko-KR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=“#” class</a:t>
            </a:r>
            <a:r>
              <a:rPr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=“</a:t>
            </a:r>
            <a:r>
              <a:rPr lang="en-US" altLang="ko-KR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additional</a:t>
            </a:r>
            <a:r>
              <a:rPr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”&gt;</a:t>
            </a:r>
            <a:r>
              <a:rPr lang="en-US" altLang="ko-KR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link&lt;/a&gt;</a:t>
            </a:r>
          </a:p>
          <a:p>
            <a:endParaRPr lang="en-US" altLang="ko-KR" sz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&lt;script type=“text/</a:t>
            </a:r>
            <a:r>
              <a:rPr lang="en-US" altLang="ko-KR" sz="12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javascript</a:t>
            </a:r>
            <a:r>
              <a:rPr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”&gt;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   alert(</a:t>
            </a:r>
            <a:r>
              <a:rPr lang="en-US" altLang="ko-KR" sz="12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jQuery</a:t>
            </a:r>
            <a:r>
              <a:rPr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(‘a’).</a:t>
            </a:r>
            <a:r>
              <a:rPr lang="en-US" altLang="ko-KR" sz="12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filter(‘.external’)</a:t>
            </a:r>
            <a:r>
              <a:rPr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.length);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  // </a:t>
            </a:r>
            <a:r>
              <a:rPr lang="ko-KR" altLang="en-US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모든 </a:t>
            </a:r>
            <a:r>
              <a:rPr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a </a:t>
            </a:r>
            <a:r>
              <a:rPr lang="ko-KR" altLang="en-US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요소 중 </a:t>
            </a:r>
            <a:r>
              <a:rPr lang="en-US" altLang="ko-KR" sz="12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classname</a:t>
            </a:r>
            <a:r>
              <a:rPr lang="ko-KR" altLang="en-US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external </a:t>
            </a:r>
            <a:r>
              <a:rPr lang="ko-KR" altLang="en-US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인 것을 제외</a:t>
            </a:r>
            <a:endParaRPr lang="en-US" altLang="ko-KR" sz="12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   alert(</a:t>
            </a:r>
            <a:r>
              <a:rPr lang="en-US" altLang="ko-KR" sz="12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jQuery</a:t>
            </a:r>
            <a:r>
              <a:rPr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(‘a’).filter(‘.additional’).length);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xmlns="" val="25750225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400" dirty="0" smtClean="0">
                <a:latin typeface="맑은 고딕" pitchFamily="50" charset="-127"/>
                <a:ea typeface="맑은 고딕" pitchFamily="50" charset="-127"/>
              </a:rPr>
              <a:t>현재 선택된 </a:t>
            </a:r>
            <a:r>
              <a:rPr lang="ko-KR" altLang="en-US" sz="3400" dirty="0" err="1" smtClean="0">
                <a:latin typeface="맑은 고딕" pitchFamily="50" charset="-127"/>
                <a:ea typeface="맑은 고딕" pitchFamily="50" charset="-127"/>
              </a:rPr>
              <a:t>래퍼</a:t>
            </a:r>
            <a:r>
              <a:rPr lang="ko-KR" altLang="en-US" sz="3400" dirty="0" smtClean="0">
                <a:latin typeface="맑은 고딕" pitchFamily="50" charset="-127"/>
                <a:ea typeface="맑은 고딕" pitchFamily="50" charset="-127"/>
              </a:rPr>
              <a:t> 집합에서 자손 요소 찾기</a:t>
            </a:r>
            <a:endParaRPr lang="ko-KR" altLang="en-US" sz="3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find([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selector|jQuery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Object|element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]) Method</a:t>
            </a:r>
          </a:p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55568" y="2132856"/>
            <a:ext cx="7560840" cy="1620180"/>
          </a:xfrm>
          <a:prstGeom prst="rect">
            <a:avLst/>
          </a:prstGeom>
          <a:solidFill>
            <a:schemeClr val="accent1">
              <a:alpha val="40000"/>
            </a:schemeClr>
          </a:solidFill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&lt;script type=“text/</a:t>
            </a:r>
            <a:r>
              <a:rPr lang="en-US" altLang="ko-KR" sz="12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javascript</a:t>
            </a:r>
            <a:r>
              <a:rPr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”&gt;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   alert(</a:t>
            </a:r>
            <a:r>
              <a:rPr lang="en-US" altLang="ko-KR" sz="12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jQuery</a:t>
            </a:r>
            <a:r>
              <a:rPr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(‘p’).</a:t>
            </a:r>
            <a:r>
              <a:rPr lang="en-US" altLang="ko-KR" sz="12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find(‘</a:t>
            </a:r>
            <a:r>
              <a:rPr lang="en-US" altLang="ko-KR" sz="1200" b="1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em</a:t>
            </a:r>
            <a:r>
              <a:rPr lang="en-US" altLang="ko-KR" sz="12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’)</a:t>
            </a:r>
            <a:r>
              <a:rPr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.length);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  // p </a:t>
            </a:r>
            <a:r>
              <a:rPr lang="ko-KR" altLang="en-US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요소 안의 </a:t>
            </a:r>
            <a:r>
              <a:rPr lang="en-US" altLang="ko-KR" sz="12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em</a:t>
            </a:r>
            <a:r>
              <a:rPr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요소 참조</a:t>
            </a:r>
            <a:endParaRPr lang="en-US" altLang="ko-KR" sz="12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xmlns="" val="42082941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3200" dirty="0" smtClean="0">
                <a:latin typeface="맑은 고딕" pitchFamily="50" charset="-127"/>
                <a:ea typeface="맑은 고딕" pitchFamily="50" charset="-127"/>
              </a:rPr>
              <a:t>파괴적인 변경 이전의 선택상황으로 돌아가기</a:t>
            </a:r>
            <a:endParaRPr lang="ko-KR" altLang="en-US" sz="32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파괴 </a:t>
            </a: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메소드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?? (filter(), find()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등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이 사용되기 이전의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DOM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요소 집합을 반환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end()</a:t>
            </a:r>
          </a:p>
          <a:p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파괴 </a:t>
            </a: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메소드란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  <a:p>
            <a:pPr lvl="1"/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jQuery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요소집합에 변경을 가하는 모든 종류의 </a:t>
            </a: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메소드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add(), filter(), find(), map(), 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nextAll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()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등등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….</a:t>
            </a:r>
          </a:p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55568" y="2942946"/>
            <a:ext cx="7560840" cy="2070230"/>
          </a:xfrm>
          <a:prstGeom prst="rect">
            <a:avLst/>
          </a:prstGeom>
          <a:solidFill>
            <a:schemeClr val="accent1">
              <a:alpha val="40000"/>
            </a:schemeClr>
          </a:solidFill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HTML Source</a:t>
            </a:r>
            <a:r>
              <a:rPr lang="ko-KR" altLang="en-US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는 </a:t>
            </a:r>
            <a:r>
              <a:rPr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p.70~71 </a:t>
            </a:r>
            <a:r>
              <a:rPr lang="ko-KR" altLang="en-US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참고</a:t>
            </a:r>
            <a:endParaRPr lang="en-US" altLang="ko-KR" sz="12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2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&lt;script type=“text/</a:t>
            </a:r>
            <a:r>
              <a:rPr lang="en-US" altLang="ko-KR" sz="12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javascript</a:t>
            </a:r>
            <a:r>
              <a:rPr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”&gt;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   alert(</a:t>
            </a:r>
            <a:r>
              <a:rPr lang="en-US" altLang="ko-KR" sz="12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jQuery</a:t>
            </a:r>
            <a:r>
              <a:rPr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(‘p’).filter(‘.middle’).length);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   // </a:t>
            </a:r>
            <a:r>
              <a:rPr lang="en-US" altLang="ko-KR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P </a:t>
            </a:r>
            <a:r>
              <a:rPr lang="ko-KR" altLang="en-US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요소 내의 </a:t>
            </a:r>
            <a:r>
              <a:rPr lang="en-US" altLang="ko-KR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middle </a:t>
            </a:r>
            <a:r>
              <a:rPr lang="ko-KR" altLang="en-US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클래스를 가진 요소 </a:t>
            </a:r>
            <a:r>
              <a:rPr lang="ko-KR" altLang="en-US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반환</a:t>
            </a:r>
            <a:endParaRPr lang="en-US" altLang="ko-KR" sz="12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altLang="ko-KR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alert(</a:t>
            </a:r>
            <a:r>
              <a:rPr lang="en-US" altLang="ko-KR" sz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jQuery</a:t>
            </a:r>
            <a:r>
              <a:rPr lang="en-US" altLang="ko-KR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(‘p’).filter(‘.middle</a:t>
            </a:r>
            <a:r>
              <a:rPr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’).</a:t>
            </a:r>
            <a:r>
              <a:rPr lang="en-US" altLang="ko-KR" sz="12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end()</a:t>
            </a:r>
            <a:r>
              <a:rPr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.length);</a:t>
            </a:r>
            <a:br>
              <a:rPr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altLang="ko-KR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// </a:t>
            </a:r>
            <a:r>
              <a:rPr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filter() </a:t>
            </a:r>
            <a:r>
              <a:rPr lang="ko-KR" altLang="en-US" sz="12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메소드의</a:t>
            </a:r>
            <a:r>
              <a:rPr lang="ko-KR" altLang="en-US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수행을 취소하고 </a:t>
            </a:r>
            <a:r>
              <a:rPr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filter </a:t>
            </a:r>
            <a:r>
              <a:rPr lang="ko-KR" altLang="en-US" sz="12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메소드가</a:t>
            </a:r>
            <a:r>
              <a:rPr lang="ko-KR" altLang="en-US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적용되기 이전의 요소 집합인 </a:t>
            </a:r>
            <a:r>
              <a:rPr lang="en-US" altLang="ko-KR" sz="12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jQuery</a:t>
            </a:r>
            <a:r>
              <a:rPr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(‘p’)</a:t>
            </a:r>
            <a:r>
              <a:rPr lang="ko-KR" altLang="en-US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까지를 반환</a:t>
            </a:r>
            <a:endParaRPr lang="en-US" altLang="ko-KR" sz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2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xmlns="" val="31823894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현재 </a:t>
            </a: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셀렉션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이전에 </a:t>
            </a: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셀렉션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추가하기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이전의 선택 집합과 현재의 선택 집합을 결합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andSelf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()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55568" y="2636912"/>
            <a:ext cx="7560840" cy="2070230"/>
          </a:xfrm>
          <a:prstGeom prst="rect">
            <a:avLst/>
          </a:prstGeom>
          <a:solidFill>
            <a:schemeClr val="accent1">
              <a:alpha val="40000"/>
            </a:schemeClr>
          </a:solidFill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&lt;div&gt;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  &lt;p&gt; Paragraph &lt;/p&gt;</a:t>
            </a:r>
            <a:endParaRPr lang="en-US" altLang="ko-KR" sz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   &lt;p&gt; Paragraph &lt;/p&gt;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&lt;/div&gt;</a:t>
            </a:r>
          </a:p>
          <a:p>
            <a:endParaRPr lang="en-US" altLang="ko-KR" sz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&lt;script type=“text/JavaScript”&gt;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altLang="ko-KR" sz="12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jQuery</a:t>
            </a:r>
            <a:r>
              <a:rPr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(‘div’).find(‘p’).</a:t>
            </a:r>
            <a:r>
              <a:rPr lang="en-US" altLang="ko-KR" sz="1200" b="1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andSelf</a:t>
            </a:r>
            <a:r>
              <a:rPr lang="en-US" altLang="ko-KR" sz="12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()</a:t>
            </a:r>
            <a:r>
              <a:rPr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2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css</a:t>
            </a:r>
            <a:r>
              <a:rPr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(‘border’, ’1px solid #000’);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  // </a:t>
            </a:r>
            <a:r>
              <a:rPr lang="ko-KR" altLang="en-US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현재 집합인 </a:t>
            </a:r>
            <a:r>
              <a:rPr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div &gt; p </a:t>
            </a:r>
            <a:r>
              <a:rPr lang="ko-KR" altLang="en-US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요소</a:t>
            </a:r>
            <a:r>
              <a:rPr lang="ko-KR" altLang="en-US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에</a:t>
            </a:r>
            <a:r>
              <a:rPr lang="ko-KR" altLang="en-US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바로 이전 집합인 </a:t>
            </a:r>
            <a:r>
              <a:rPr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div </a:t>
            </a:r>
            <a:r>
              <a:rPr lang="ko-KR" altLang="en-US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요소를 추가함</a:t>
            </a:r>
            <a:endParaRPr lang="en-US" altLang="ko-KR" sz="12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  // </a:t>
            </a:r>
            <a:r>
              <a:rPr lang="en-US" altLang="ko-KR" sz="12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andSelf</a:t>
            </a:r>
            <a:r>
              <a:rPr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() </a:t>
            </a:r>
            <a:r>
              <a:rPr lang="ko-KR" altLang="en-US" sz="12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미적용시에는</a:t>
            </a:r>
            <a:r>
              <a:rPr lang="ko-KR" altLang="en-US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div &gt; p </a:t>
            </a:r>
            <a:r>
              <a:rPr lang="ko-KR" altLang="en-US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요소에만 </a:t>
            </a:r>
            <a:r>
              <a:rPr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border</a:t>
            </a:r>
            <a:r>
              <a:rPr lang="ko-KR" altLang="en-US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가 적용</a:t>
            </a:r>
            <a:endParaRPr lang="en-US" altLang="ko-KR" sz="12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&lt;/script&gt;</a:t>
            </a:r>
            <a:endParaRPr lang="en-US" altLang="ko-KR" sz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3328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컨텍스트를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기반으로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DOM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탐색하기 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현재 선택된 </a:t>
            </a:r>
            <a:r>
              <a:rPr lang="en-US" altLang="ko-KR" dirty="0" smtClean="0"/>
              <a:t>DOM </a:t>
            </a:r>
            <a:r>
              <a:rPr lang="ko-KR" altLang="en-US" dirty="0" smtClean="0"/>
              <a:t>요소의 </a:t>
            </a:r>
            <a:r>
              <a:rPr lang="ko-KR" altLang="en-US" dirty="0" err="1" smtClean="0"/>
              <a:t>컨텍스트를</a:t>
            </a:r>
            <a:r>
              <a:rPr lang="ko-KR" altLang="en-US" dirty="0" smtClean="0"/>
              <a:t> 기반으로 </a:t>
            </a:r>
            <a:r>
              <a:rPr lang="en-US" altLang="ko-KR" dirty="0" smtClean="0"/>
              <a:t>DOM </a:t>
            </a:r>
            <a:r>
              <a:rPr lang="ko-KR" altLang="en-US" dirty="0" smtClean="0"/>
              <a:t>탐색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.next()	:	</a:t>
            </a:r>
            <a:r>
              <a:rPr lang="ko-KR" altLang="en-US" dirty="0" smtClean="0"/>
              <a:t>현재 선택된 요소의 다음 요소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.</a:t>
            </a:r>
            <a:r>
              <a:rPr lang="en-US" altLang="ko-KR" dirty="0" err="1" smtClean="0"/>
              <a:t>prev</a:t>
            </a:r>
            <a:r>
              <a:rPr lang="en-US" altLang="ko-KR" dirty="0" smtClean="0"/>
              <a:t>()	:	</a:t>
            </a:r>
            <a:r>
              <a:rPr lang="ko-KR" altLang="en-US" dirty="0" smtClean="0"/>
              <a:t>현재 선택된 요소의 이전 요소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.parent()	:	</a:t>
            </a:r>
            <a:r>
              <a:rPr lang="ko-KR" altLang="en-US" dirty="0"/>
              <a:t>현재 선택된 </a:t>
            </a:r>
            <a:r>
              <a:rPr lang="ko-KR" altLang="en-US" dirty="0" smtClean="0"/>
              <a:t>요소의 부모 요소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.parent() .children()	: </a:t>
            </a:r>
            <a:r>
              <a:rPr lang="ko-KR" altLang="en-US" dirty="0" smtClean="0"/>
              <a:t>현재 선택된 요소의 부모 요소의 자식 요소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.</a:t>
            </a:r>
            <a:r>
              <a:rPr lang="en-US" altLang="ko-KR" dirty="0" err="1" smtClean="0"/>
              <a:t>nextAll</a:t>
            </a:r>
            <a:r>
              <a:rPr lang="en-US" altLang="ko-KR" dirty="0" smtClean="0"/>
              <a:t>()	:	</a:t>
            </a:r>
            <a:r>
              <a:rPr lang="ko-KR" altLang="en-US" dirty="0" smtClean="0"/>
              <a:t>현재 선택된 요소 다음의 모든 요소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.</a:t>
            </a:r>
            <a:r>
              <a:rPr lang="en-US" altLang="ko-KR" dirty="0" err="1" smtClean="0"/>
              <a:t>prevAll</a:t>
            </a:r>
            <a:r>
              <a:rPr lang="en-US" altLang="ko-KR" dirty="0" smtClean="0"/>
              <a:t>()	:	</a:t>
            </a:r>
            <a:r>
              <a:rPr lang="ko-KR" altLang="en-US" dirty="0" smtClean="0"/>
              <a:t>현재 선택된 요소 이전의 모든 요소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그 외 기타 등등 여러 가지 존재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jQuery</a:t>
            </a:r>
            <a:r>
              <a:rPr lang="en-US" altLang="ko-KR" dirty="0" smtClean="0"/>
              <a:t> Document </a:t>
            </a:r>
            <a:r>
              <a:rPr lang="ko-KR" altLang="en-US" dirty="0" smtClean="0"/>
              <a:t>참고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lvl="1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xmlns="" val="37581976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DOM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요소를 생성하고 추가하고 다루기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jQuery</a:t>
            </a:r>
            <a:r>
              <a:rPr lang="en-US" altLang="ko-KR" dirty="0" smtClean="0"/>
              <a:t>()  method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HTML </a:t>
            </a:r>
            <a:r>
              <a:rPr lang="ko-KR" altLang="en-US" dirty="0" smtClean="0"/>
              <a:t>문자열을 전달하여 </a:t>
            </a:r>
            <a:r>
              <a:rPr lang="en-US" altLang="ko-KR" dirty="0" smtClean="0"/>
              <a:t>DOM </a:t>
            </a:r>
            <a:r>
              <a:rPr lang="ko-KR" altLang="en-US" dirty="0" smtClean="0"/>
              <a:t>요소를 생성할 수 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 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생성된 </a:t>
            </a:r>
            <a:r>
              <a:rPr lang="en-US" altLang="ko-KR" dirty="0" smtClean="0"/>
              <a:t>DOM </a:t>
            </a:r>
            <a:r>
              <a:rPr lang="ko-KR" altLang="en-US" dirty="0" smtClean="0"/>
              <a:t>요소는 </a:t>
            </a:r>
            <a:r>
              <a:rPr lang="en-US" altLang="ko-KR" dirty="0" err="1" smtClean="0"/>
              <a:t>appendTo</a:t>
            </a:r>
            <a:r>
              <a:rPr lang="en-US" altLang="ko-KR" dirty="0" smtClean="0"/>
              <a:t>(), append(), </a:t>
            </a:r>
            <a:r>
              <a:rPr lang="en-US" altLang="ko-KR" dirty="0" err="1" smtClean="0"/>
              <a:t>prepend</a:t>
            </a:r>
            <a:r>
              <a:rPr lang="en-US" altLang="ko-KR" dirty="0" smtClean="0"/>
              <a:t>(), </a:t>
            </a:r>
            <a:r>
              <a:rPr lang="en-US" altLang="ko-KR" dirty="0" err="1" smtClean="0"/>
              <a:t>prependTo</a:t>
            </a:r>
            <a:r>
              <a:rPr lang="en-US" altLang="ko-KR" dirty="0" smtClean="0"/>
              <a:t>() </a:t>
            </a:r>
            <a:r>
              <a:rPr lang="ko-KR" altLang="en-US" dirty="0" smtClean="0"/>
              <a:t>등 여러 조작 </a:t>
            </a:r>
            <a:r>
              <a:rPr lang="en-US" altLang="ko-KR" dirty="0" smtClean="0"/>
              <a:t>method 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통해 문서에 삽입 시킨다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755568" y="2571744"/>
            <a:ext cx="7560840" cy="642942"/>
          </a:xfrm>
          <a:prstGeom prst="rect">
            <a:avLst/>
          </a:prstGeom>
          <a:solidFill>
            <a:schemeClr val="accent1">
              <a:alpha val="40000"/>
            </a:schemeClr>
          </a:solidFill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&lt;script type=“text/</a:t>
            </a:r>
            <a:r>
              <a:rPr lang="en-US" altLang="ko-KR" sz="12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javascript</a:t>
            </a:r>
            <a:r>
              <a:rPr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”&gt;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en-US" altLang="ko-KR" sz="12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jQuery</a:t>
            </a:r>
            <a:r>
              <a:rPr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(‘&lt;p&gt;</a:t>
            </a:r>
            <a:r>
              <a:rPr lang="ko-KR" altLang="en-US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하하하</a:t>
            </a:r>
            <a:r>
              <a:rPr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&lt;/p&gt;’);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&lt;/script&gt;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759152" y="4643446"/>
            <a:ext cx="7560840" cy="1500198"/>
          </a:xfrm>
          <a:prstGeom prst="rect">
            <a:avLst/>
          </a:prstGeom>
          <a:solidFill>
            <a:schemeClr val="accent1">
              <a:alpha val="40000"/>
            </a:schemeClr>
          </a:solidFill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&lt;html&gt;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&lt;body&gt;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   &lt;div id=“a”&gt;</a:t>
            </a:r>
            <a:r>
              <a:rPr lang="ko-KR" altLang="en-US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이거 다음에 </a:t>
            </a:r>
            <a:r>
              <a:rPr lang="ko-KR" altLang="en-US" sz="12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생길거임</a:t>
            </a:r>
            <a:r>
              <a:rPr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&lt;/div&gt;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&lt;/body&gt;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&lt;html&gt;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&lt;script type=“text/</a:t>
            </a:r>
            <a:r>
              <a:rPr lang="en-US" altLang="ko-KR" sz="12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javascript</a:t>
            </a:r>
            <a:r>
              <a:rPr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”&gt;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en-US" altLang="ko-KR" sz="12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jQuery</a:t>
            </a:r>
            <a:r>
              <a:rPr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(‘&lt;p&gt;</a:t>
            </a:r>
            <a:r>
              <a:rPr lang="ko-KR" altLang="en-US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하하하</a:t>
            </a:r>
            <a:r>
              <a:rPr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&lt;/p&gt;’).</a:t>
            </a:r>
            <a:r>
              <a:rPr lang="en-US" altLang="ko-KR" sz="12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appendTo</a:t>
            </a:r>
            <a:r>
              <a:rPr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(‘body’);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xmlns="" val="15388831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DOM </a:t>
            </a:r>
            <a:r>
              <a:rPr lang="ko-KR" altLang="en-US" dirty="0" smtClean="0"/>
              <a:t>요소 제거하기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선택된 요소 집합과 자식들을 </a:t>
            </a:r>
            <a:r>
              <a:rPr lang="en-US" altLang="ko-KR" dirty="0" smtClean="0"/>
              <a:t>DOM</a:t>
            </a:r>
            <a:r>
              <a:rPr lang="ko-KR" altLang="en-US" dirty="0" smtClean="0"/>
              <a:t>에서 제거</a:t>
            </a:r>
            <a:endParaRPr lang="en-US" altLang="ko-KR" dirty="0" smtClean="0"/>
          </a:p>
          <a:p>
            <a:r>
              <a:rPr lang="en-US" altLang="ko-KR" dirty="0" smtClean="0"/>
              <a:t>remove([selector])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755568" y="2571744"/>
            <a:ext cx="7560840" cy="785818"/>
          </a:xfrm>
          <a:prstGeom prst="rect">
            <a:avLst/>
          </a:prstGeom>
          <a:solidFill>
            <a:schemeClr val="accent1">
              <a:alpha val="40000"/>
            </a:schemeClr>
          </a:solidFill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&lt;script type=“text/</a:t>
            </a:r>
            <a:r>
              <a:rPr lang="en-US" altLang="ko-KR" sz="12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javascript</a:t>
            </a:r>
            <a:r>
              <a:rPr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”&gt;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en-US" altLang="ko-KR" sz="12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jQuery</a:t>
            </a:r>
            <a:r>
              <a:rPr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(‘a’).remove();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    // </a:t>
            </a:r>
            <a:r>
              <a:rPr lang="ko-KR" altLang="en-US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선택된 </a:t>
            </a:r>
            <a:r>
              <a:rPr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&lt;a&gt; </a:t>
            </a:r>
            <a:r>
              <a:rPr lang="ko-KR" altLang="en-US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요소들이 모두 제거 됨</a:t>
            </a:r>
            <a:endParaRPr lang="en-US" altLang="ko-KR" sz="12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&lt;/script&gt;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DOM </a:t>
            </a:r>
            <a:r>
              <a:rPr lang="ko-KR" altLang="en-US" dirty="0" smtClean="0"/>
              <a:t>요소 교체하기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err="1" smtClean="0"/>
              <a:t>replaceWith</a:t>
            </a:r>
            <a:r>
              <a:rPr lang="en-US" altLang="ko-KR" dirty="0" smtClean="0"/>
              <a:t>([</a:t>
            </a:r>
            <a:r>
              <a:rPr lang="en-US" altLang="ko-KR" dirty="0" err="1" smtClean="0"/>
              <a:t>newContent</a:t>
            </a:r>
            <a:r>
              <a:rPr lang="en-US" altLang="ko-KR" dirty="0" smtClean="0"/>
              <a:t> | function])</a:t>
            </a:r>
          </a:p>
          <a:p>
            <a:r>
              <a:rPr lang="ko-KR" altLang="en-US" dirty="0" smtClean="0"/>
              <a:t>조건에</a:t>
            </a:r>
            <a:r>
              <a:rPr lang="en-US" altLang="ko-KR" dirty="0" smtClean="0"/>
              <a:t> </a:t>
            </a:r>
            <a:r>
              <a:rPr lang="ko-KR" altLang="en-US" dirty="0" smtClean="0"/>
              <a:t>맞는 요소들을  </a:t>
            </a:r>
            <a:r>
              <a:rPr lang="en-US" altLang="ko-KR" dirty="0" smtClean="0"/>
              <a:t>new Content </a:t>
            </a:r>
            <a:r>
              <a:rPr lang="ko-KR" altLang="en-US" dirty="0" smtClean="0"/>
              <a:t>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대체</a:t>
            </a:r>
            <a:endParaRPr lang="en-US" altLang="ko-KR" dirty="0" smtClean="0"/>
          </a:p>
          <a:p>
            <a:r>
              <a:rPr lang="en-US" altLang="ko-KR" dirty="0" smtClean="0"/>
              <a:t> 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err="1" smtClean="0"/>
              <a:t>replaceAll</a:t>
            </a:r>
            <a:r>
              <a:rPr lang="en-US" altLang="ko-KR" dirty="0" smtClean="0"/>
              <a:t>([target])</a:t>
            </a:r>
          </a:p>
          <a:p>
            <a:pPr lvl="1"/>
            <a:r>
              <a:rPr lang="en-US" altLang="ko-KR" dirty="0" err="1" smtClean="0"/>
              <a:t>replaceWith</a:t>
            </a:r>
            <a:r>
              <a:rPr lang="en-US" altLang="ko-KR" dirty="0" smtClean="0"/>
              <a:t> 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모티브로 하여 만들어진 </a:t>
            </a:r>
            <a:r>
              <a:rPr lang="en-US" altLang="ko-KR" dirty="0" smtClean="0"/>
              <a:t>Method</a:t>
            </a:r>
          </a:p>
          <a:p>
            <a:pPr lvl="1"/>
            <a:r>
              <a:rPr lang="ko-KR" altLang="en-US" dirty="0" smtClean="0"/>
              <a:t>소스와 </a:t>
            </a:r>
            <a:r>
              <a:rPr lang="ko-KR" altLang="en-US" dirty="0" err="1" smtClean="0"/>
              <a:t>타겟이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replaceWith</a:t>
            </a:r>
            <a:r>
              <a:rPr lang="en-US" altLang="ko-KR" dirty="0" smtClean="0"/>
              <a:t> </a:t>
            </a:r>
            <a:r>
              <a:rPr lang="ko-KR" altLang="en-US" dirty="0" smtClean="0"/>
              <a:t>와</a:t>
            </a:r>
            <a:r>
              <a:rPr lang="en-US" altLang="ko-KR" dirty="0" smtClean="0"/>
              <a:t> </a:t>
            </a:r>
            <a:r>
              <a:rPr lang="ko-KR" altLang="en-US" dirty="0" smtClean="0"/>
              <a:t>반대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755568" y="2571744"/>
            <a:ext cx="7560840" cy="2643206"/>
          </a:xfrm>
          <a:prstGeom prst="rect">
            <a:avLst/>
          </a:prstGeom>
          <a:solidFill>
            <a:schemeClr val="accent1">
              <a:alpha val="40000"/>
            </a:schemeClr>
          </a:solidFill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&lt;div class="container"&gt;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   &lt;div class="inner first"&gt;Hello&lt;/div&gt;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   &lt;div class="inner second"&gt;And&lt;/div&gt;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   &lt;div class="inner third"&gt;Goodbye&lt;/div&gt;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&lt;/div&gt;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&lt;script type=“text/JavaScript”&gt;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en-US" altLang="ko-KR" sz="12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jQuery</a:t>
            </a:r>
            <a:r>
              <a:rPr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(‘</a:t>
            </a:r>
            <a:r>
              <a:rPr lang="en-US" altLang="ko-KR" sz="12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div.second</a:t>
            </a:r>
            <a:r>
              <a:rPr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’).</a:t>
            </a:r>
            <a:r>
              <a:rPr lang="en-US" altLang="ko-KR" sz="1200" b="1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replaceWith</a:t>
            </a:r>
            <a:r>
              <a:rPr lang="en-US" altLang="ko-KR" sz="12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(‘&lt;h2&gt;New Heading&lt;/h2&gt;’)</a:t>
            </a:r>
            <a:r>
              <a:rPr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&lt;/script&gt;</a:t>
            </a:r>
          </a:p>
          <a:p>
            <a:r>
              <a:rPr lang="ko-KR" altLang="en-US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→</a:t>
            </a:r>
            <a:endParaRPr lang="en-US" altLang="ko-KR" sz="12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&lt;div class="container"&gt;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   &lt;div class="inner first"&gt;Hello&lt;/div&gt;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en-US" altLang="ko-KR" sz="12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&lt;h2&gt;New heading&lt;/h2&gt;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   &lt;div class="inner third"&gt;Goodbye&lt;/div&gt;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&lt;/div&gt;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DOM </a:t>
            </a:r>
            <a:r>
              <a:rPr lang="ko-KR" altLang="en-US" dirty="0" smtClean="0"/>
              <a:t>요소 복제하기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smtClean="0"/>
              <a:t>clone([</a:t>
            </a:r>
            <a:r>
              <a:rPr lang="en-US" altLang="ko-KR" sz="2000" dirty="0" err="1" smtClean="0"/>
              <a:t>withDataAndEvents</a:t>
            </a:r>
            <a:r>
              <a:rPr lang="en-US" altLang="ko-KR" sz="2000" dirty="0" smtClean="0"/>
              <a:t>,][</a:t>
            </a:r>
            <a:r>
              <a:rPr lang="en-US" altLang="ko-KR" sz="2000" dirty="0" err="1" smtClean="0"/>
              <a:t>deepWithDataAndEvents</a:t>
            </a:r>
            <a:r>
              <a:rPr lang="en-US" altLang="ko-KR" sz="2000" dirty="0" smtClean="0"/>
              <a:t>])</a:t>
            </a:r>
          </a:p>
          <a:p>
            <a:r>
              <a:rPr lang="ko-KR" altLang="en-US" sz="2000" dirty="0" smtClean="0"/>
              <a:t>선택된 요소 집합을 복사</a:t>
            </a:r>
            <a:endParaRPr lang="en-US" altLang="ko-KR" sz="2000" dirty="0" smtClean="0"/>
          </a:p>
          <a:p>
            <a:r>
              <a:rPr lang="en-US" altLang="ko-KR" sz="2000" dirty="0" err="1" smtClean="0"/>
              <a:t>withDataAndEvents</a:t>
            </a:r>
            <a:r>
              <a:rPr lang="ko-KR" altLang="en-US" sz="2000" dirty="0" smtClean="0"/>
              <a:t>를 </a:t>
            </a:r>
            <a:r>
              <a:rPr lang="en-US" altLang="ko-KR" sz="2000" dirty="0" smtClean="0"/>
              <a:t>true</a:t>
            </a:r>
            <a:r>
              <a:rPr lang="ko-KR" altLang="en-US" sz="2000" dirty="0" smtClean="0"/>
              <a:t>로 설정하면 </a:t>
            </a:r>
            <a:r>
              <a:rPr lang="ko-KR" altLang="en-US" sz="2000" dirty="0" err="1" smtClean="0"/>
              <a:t>바인딩된</a:t>
            </a:r>
            <a:r>
              <a:rPr lang="ko-KR" altLang="en-US" sz="2000" dirty="0" smtClean="0"/>
              <a:t> 이벤트 </a:t>
            </a:r>
            <a:r>
              <a:rPr lang="ko-KR" altLang="en-US" sz="2000" dirty="0" err="1" smtClean="0"/>
              <a:t>핸들러까지</a:t>
            </a:r>
            <a:r>
              <a:rPr lang="ko-KR" altLang="en-US" sz="2000" dirty="0" smtClean="0"/>
              <a:t> 복제 가능</a:t>
            </a:r>
            <a:endParaRPr lang="en-US" altLang="ko-KR" sz="2000" dirty="0" smtClean="0"/>
          </a:p>
          <a:p>
            <a:r>
              <a:rPr lang="en-US" altLang="ko-KR" sz="2000" dirty="0" smtClean="0"/>
              <a:t>clone()</a:t>
            </a:r>
            <a:r>
              <a:rPr lang="ko-KR" altLang="en-US" sz="2000" dirty="0" smtClean="0"/>
              <a:t>은 복제만 담당하므로 </a:t>
            </a:r>
            <a:r>
              <a:rPr lang="en-US" altLang="ko-KR" sz="2000" dirty="0" smtClean="0"/>
              <a:t>append()</a:t>
            </a:r>
            <a:r>
              <a:rPr lang="ko-KR" altLang="en-US" sz="2000" dirty="0" smtClean="0"/>
              <a:t>등의 조작 </a:t>
            </a:r>
            <a:r>
              <a:rPr lang="ko-KR" altLang="en-US" sz="2000" dirty="0" err="1" smtClean="0"/>
              <a:t>메소드로</a:t>
            </a:r>
            <a:r>
              <a:rPr lang="ko-KR" altLang="en-US" sz="2000" dirty="0" smtClean="0"/>
              <a:t> 문서에 삽입</a:t>
            </a:r>
            <a:endParaRPr lang="en-US" altLang="ko-KR" sz="2000" dirty="0" smtClean="0"/>
          </a:p>
          <a:p>
            <a:r>
              <a:rPr lang="en-US" altLang="ko-KR" sz="2000" dirty="0" smtClean="0"/>
              <a:t> </a:t>
            </a:r>
          </a:p>
          <a:p>
            <a:endParaRPr lang="ko-KR" altLang="en-US" sz="2000" dirty="0"/>
          </a:p>
        </p:txBody>
      </p:sp>
      <p:sp>
        <p:nvSpPr>
          <p:cNvPr id="4" name="직사각형 3"/>
          <p:cNvSpPr/>
          <p:nvPr/>
        </p:nvSpPr>
        <p:spPr>
          <a:xfrm>
            <a:off x="714348" y="3714728"/>
            <a:ext cx="7560840" cy="2786106"/>
          </a:xfrm>
          <a:prstGeom prst="rect">
            <a:avLst/>
          </a:prstGeom>
          <a:solidFill>
            <a:schemeClr val="accent1">
              <a:alpha val="40000"/>
            </a:schemeClr>
          </a:solidFill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US" altLang="ko-KR" sz="11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&lt;div class="container“&gt;</a:t>
            </a:r>
          </a:p>
          <a:p>
            <a:r>
              <a:rPr lang="en-US" altLang="ko-KR" sz="11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   &lt;div class="hello"&gt;Hello&lt;/div&gt;</a:t>
            </a:r>
          </a:p>
          <a:p>
            <a:r>
              <a:rPr lang="en-US" altLang="ko-KR" sz="11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   &lt;div class="goodbye"&gt;Goodbye&lt;/div&gt;</a:t>
            </a:r>
          </a:p>
          <a:p>
            <a:r>
              <a:rPr lang="en-US" altLang="ko-KR" sz="11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&lt;/div&gt;</a:t>
            </a:r>
          </a:p>
          <a:p>
            <a:r>
              <a:rPr lang="en-US" altLang="ko-KR" sz="11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&lt;script type=“text/JavaScript”&gt;</a:t>
            </a:r>
          </a:p>
          <a:p>
            <a:r>
              <a:rPr lang="en-US" altLang="ko-KR" sz="11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en-US" altLang="ko-KR" sz="11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jQuery</a:t>
            </a:r>
            <a:r>
              <a:rPr lang="en-US" altLang="ko-KR" sz="11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(‘.hello’).</a:t>
            </a:r>
            <a:r>
              <a:rPr lang="en-US" altLang="ko-KR" sz="11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clone().</a:t>
            </a:r>
            <a:r>
              <a:rPr lang="en-US" altLang="ko-KR" sz="11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appendTo</a:t>
            </a:r>
            <a:r>
              <a:rPr lang="en-US" altLang="ko-KR" sz="11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(‘.goodbye’);</a:t>
            </a:r>
          </a:p>
          <a:p>
            <a:r>
              <a:rPr lang="en-US" altLang="ko-KR" sz="11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&lt;/script&gt;</a:t>
            </a:r>
          </a:p>
          <a:p>
            <a:endParaRPr lang="en-US" altLang="ko-KR" sz="11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1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→</a:t>
            </a:r>
            <a:endParaRPr lang="en-US" altLang="ko-KR" sz="11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1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&lt;div class="container"&gt;</a:t>
            </a:r>
          </a:p>
          <a:p>
            <a:r>
              <a:rPr lang="en-US" altLang="ko-KR" sz="11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   &lt;div class="hello"&gt;Hello&lt;/div&gt;</a:t>
            </a:r>
          </a:p>
          <a:p>
            <a:r>
              <a:rPr lang="en-US" altLang="ko-KR" sz="11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   &lt;div class="goodbye"&gt; </a:t>
            </a:r>
          </a:p>
          <a:p>
            <a:r>
              <a:rPr lang="en-US" altLang="ko-KR" sz="11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        Goodbye</a:t>
            </a:r>
          </a:p>
          <a:p>
            <a:r>
              <a:rPr lang="en-US" altLang="ko-KR" sz="11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        </a:t>
            </a:r>
            <a:r>
              <a:rPr lang="en-US" altLang="ko-KR" sz="11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&lt;div class="hello"&gt;Hello&lt;/div&gt;</a:t>
            </a:r>
          </a:p>
          <a:p>
            <a:r>
              <a:rPr lang="en-US" altLang="ko-KR" sz="11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   &lt;/div&gt;</a:t>
            </a:r>
          </a:p>
          <a:p>
            <a:r>
              <a:rPr lang="en-US" altLang="ko-KR" sz="11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&lt;/div&gt;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700" dirty="0" smtClean="0"/>
              <a:t>DOM </a:t>
            </a:r>
            <a:r>
              <a:rPr lang="ko-KR" altLang="en-US" sz="2700" dirty="0" smtClean="0"/>
              <a:t>요소 </a:t>
            </a:r>
            <a:r>
              <a:rPr lang="ko-KR" altLang="en-US" sz="2700" dirty="0" err="1" smtClean="0"/>
              <a:t>어트리뷰트를</a:t>
            </a:r>
            <a:r>
              <a:rPr lang="ko-KR" altLang="en-US" sz="2700" dirty="0" smtClean="0"/>
              <a:t> 가져오고 설정하고 제거하기</a:t>
            </a:r>
            <a:endParaRPr lang="ko-KR" altLang="en-US" sz="27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어트리뷰트</a:t>
            </a:r>
            <a:r>
              <a:rPr lang="ko-KR" altLang="en-US" dirty="0" smtClean="0"/>
              <a:t> 가져오기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attr</a:t>
            </a:r>
            <a:r>
              <a:rPr lang="en-US" altLang="ko-KR" dirty="0" smtClean="0"/>
              <a:t>([</a:t>
            </a:r>
            <a:r>
              <a:rPr lang="en-US" altLang="ko-KR" dirty="0" err="1" smtClean="0"/>
              <a:t>attributeName</a:t>
            </a:r>
            <a:r>
              <a:rPr lang="en-US" altLang="ko-KR" dirty="0" smtClean="0"/>
              <a:t>])</a:t>
            </a:r>
          </a:p>
          <a:p>
            <a:pPr lvl="1"/>
            <a:r>
              <a:rPr lang="en-US" altLang="ko-KR" dirty="0" smtClean="0"/>
              <a:t> </a:t>
            </a:r>
          </a:p>
          <a:p>
            <a:r>
              <a:rPr lang="ko-KR" altLang="en-US" dirty="0" err="1" smtClean="0"/>
              <a:t>어트리뷰트</a:t>
            </a:r>
            <a:r>
              <a:rPr lang="ko-KR" altLang="en-US" dirty="0" smtClean="0"/>
              <a:t> 설정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attr</a:t>
            </a:r>
            <a:r>
              <a:rPr lang="en-US" altLang="ko-KR" dirty="0" smtClean="0"/>
              <a:t>([</a:t>
            </a:r>
            <a:r>
              <a:rPr lang="en-US" altLang="ko-KR" dirty="0" err="1" smtClean="0"/>
              <a:t>attributeName</a:t>
            </a:r>
            <a:r>
              <a:rPr lang="en-US" altLang="ko-KR" dirty="0" smtClean="0"/>
              <a:t>, value])</a:t>
            </a:r>
          </a:p>
          <a:p>
            <a:pPr lvl="1">
              <a:buNone/>
            </a:pPr>
            <a:r>
              <a:rPr lang="en-US" altLang="ko-KR" dirty="0" smtClean="0"/>
              <a:t> </a:t>
            </a:r>
          </a:p>
          <a:p>
            <a:pPr lvl="1"/>
            <a:r>
              <a:rPr lang="en-US" altLang="ko-KR" dirty="0" err="1" smtClean="0"/>
              <a:t>attr</a:t>
            </a:r>
            <a:r>
              <a:rPr lang="en-US" altLang="ko-KR" dirty="0" smtClean="0"/>
              <a:t>([</a:t>
            </a:r>
            <a:r>
              <a:rPr lang="en-US" altLang="ko-KR" dirty="0" err="1" smtClean="0"/>
              <a:t>attributeName</a:t>
            </a:r>
            <a:r>
              <a:rPr lang="en-US" altLang="ko-KR" dirty="0" smtClean="0"/>
              <a:t>, function(index, </a:t>
            </a:r>
            <a:r>
              <a:rPr lang="en-US" altLang="ko-KR" dirty="0" err="1" smtClean="0"/>
              <a:t>attr</a:t>
            </a:r>
            <a:r>
              <a:rPr lang="en-US" altLang="ko-KR" dirty="0" smtClean="0"/>
              <a:t>)])</a:t>
            </a:r>
          </a:p>
          <a:p>
            <a:pPr lvl="1">
              <a:buNone/>
            </a:pP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err="1" smtClean="0"/>
              <a:t>attr</a:t>
            </a:r>
            <a:r>
              <a:rPr lang="en-US" altLang="ko-KR" dirty="0" smtClean="0"/>
              <a:t>([map])</a:t>
            </a:r>
          </a:p>
          <a:p>
            <a:pPr lvl="1"/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000100" y="2464380"/>
            <a:ext cx="7560840" cy="357190"/>
          </a:xfrm>
          <a:prstGeom prst="rect">
            <a:avLst/>
          </a:prstGeom>
          <a:solidFill>
            <a:schemeClr val="accent1">
              <a:alpha val="40000"/>
            </a:schemeClr>
          </a:solidFill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US" altLang="ko-KR" sz="11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var</a:t>
            </a:r>
            <a:r>
              <a:rPr lang="en-US" altLang="ko-KR" sz="11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href</a:t>
            </a:r>
            <a:r>
              <a:rPr lang="en-US" altLang="ko-KR" sz="11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= </a:t>
            </a:r>
            <a:r>
              <a:rPr lang="en-US" altLang="ko-KR" sz="11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jQuery</a:t>
            </a:r>
            <a:r>
              <a:rPr lang="en-US" altLang="ko-KR" sz="11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(‘a’).</a:t>
            </a:r>
            <a:r>
              <a:rPr lang="en-US" altLang="ko-KR" sz="11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attr</a:t>
            </a:r>
            <a:r>
              <a:rPr lang="en-US" altLang="ko-KR" sz="11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(‘</a:t>
            </a:r>
            <a:r>
              <a:rPr lang="en-US" altLang="ko-KR" sz="11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href</a:t>
            </a:r>
            <a:r>
              <a:rPr lang="en-US" altLang="ko-KR" sz="11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’);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000100" y="3616680"/>
            <a:ext cx="7560840" cy="357190"/>
          </a:xfrm>
          <a:prstGeom prst="rect">
            <a:avLst/>
          </a:prstGeom>
          <a:solidFill>
            <a:schemeClr val="accent1">
              <a:alpha val="40000"/>
            </a:schemeClr>
          </a:solidFill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US" altLang="ko-KR" sz="11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var</a:t>
            </a:r>
            <a:r>
              <a:rPr lang="en-US" altLang="ko-KR" sz="11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href</a:t>
            </a:r>
            <a:r>
              <a:rPr lang="en-US" altLang="ko-KR" sz="11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= </a:t>
            </a:r>
            <a:r>
              <a:rPr lang="en-US" altLang="ko-KR" sz="11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jQuery</a:t>
            </a:r>
            <a:r>
              <a:rPr lang="en-US" altLang="ko-KR" sz="11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(‘a’).</a:t>
            </a:r>
            <a:r>
              <a:rPr lang="en-US" altLang="ko-KR" sz="11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attr</a:t>
            </a:r>
            <a:r>
              <a:rPr lang="en-US" altLang="ko-KR" sz="11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(‘</a:t>
            </a:r>
            <a:r>
              <a:rPr lang="en-US" altLang="ko-KR" sz="11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href</a:t>
            </a:r>
            <a:r>
              <a:rPr lang="en-US" altLang="ko-KR" sz="11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’, ’http://www.naver.com’);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000100" y="4357694"/>
            <a:ext cx="7560840" cy="642942"/>
          </a:xfrm>
          <a:prstGeom prst="rect">
            <a:avLst/>
          </a:prstGeom>
          <a:solidFill>
            <a:schemeClr val="accent1">
              <a:alpha val="40000"/>
            </a:schemeClr>
          </a:solidFill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US" altLang="ko-KR" sz="11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var</a:t>
            </a:r>
            <a:r>
              <a:rPr lang="en-US" altLang="ko-KR" sz="11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href</a:t>
            </a:r>
            <a:r>
              <a:rPr lang="en-US" altLang="ko-KR" sz="11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= </a:t>
            </a:r>
            <a:r>
              <a:rPr lang="en-US" altLang="ko-KR" sz="11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jQuery</a:t>
            </a:r>
            <a:r>
              <a:rPr lang="en-US" altLang="ko-KR" sz="11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(‘a’).</a:t>
            </a:r>
            <a:r>
              <a:rPr lang="en-US" altLang="ko-KR" sz="11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attr</a:t>
            </a:r>
            <a:r>
              <a:rPr lang="en-US" altLang="ko-KR" sz="11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(‘title’, function(){</a:t>
            </a:r>
          </a:p>
          <a:p>
            <a:r>
              <a:rPr lang="en-US" altLang="ko-KR" sz="11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   return </a:t>
            </a:r>
            <a:r>
              <a:rPr lang="en-US" altLang="ko-KR" sz="11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this.href</a:t>
            </a:r>
            <a:r>
              <a:rPr lang="en-US" altLang="ko-KR" sz="11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+ ‘</a:t>
            </a:r>
            <a:r>
              <a:rPr lang="ko-KR" altLang="en-US" sz="11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로 이동</a:t>
            </a:r>
            <a:r>
              <a:rPr lang="en-US" altLang="ko-KR" sz="11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’;</a:t>
            </a:r>
          </a:p>
          <a:p>
            <a:r>
              <a:rPr lang="en-US" altLang="ko-KR" sz="11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});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008978" y="5429264"/>
            <a:ext cx="7560840" cy="928694"/>
          </a:xfrm>
          <a:prstGeom prst="rect">
            <a:avLst/>
          </a:prstGeom>
          <a:solidFill>
            <a:schemeClr val="accent1">
              <a:alpha val="40000"/>
            </a:schemeClr>
          </a:solidFill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US" altLang="ko-KR" sz="11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var</a:t>
            </a:r>
            <a:r>
              <a:rPr lang="en-US" altLang="ko-KR" sz="11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href</a:t>
            </a:r>
            <a:r>
              <a:rPr lang="en-US" altLang="ko-KR" sz="11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= </a:t>
            </a:r>
            <a:r>
              <a:rPr lang="en-US" altLang="ko-KR" sz="11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jQuery</a:t>
            </a:r>
            <a:r>
              <a:rPr lang="en-US" altLang="ko-KR" sz="11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(‘a’).</a:t>
            </a:r>
            <a:r>
              <a:rPr lang="en-US" altLang="ko-KR" sz="11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attr</a:t>
            </a:r>
            <a:r>
              <a:rPr lang="en-US" altLang="ko-KR" sz="11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({</a:t>
            </a:r>
          </a:p>
          <a:p>
            <a:r>
              <a:rPr lang="en-US" altLang="ko-KR" sz="11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en-US" altLang="ko-KR" sz="11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href</a:t>
            </a:r>
            <a:r>
              <a:rPr lang="en-US" altLang="ko-KR" sz="11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: “http://www.naver.com”,</a:t>
            </a:r>
            <a:br>
              <a:rPr lang="en-US" altLang="ko-KR" sz="11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1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   title : “</a:t>
            </a:r>
            <a:r>
              <a:rPr lang="ko-KR" altLang="en-US" sz="11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네이버</a:t>
            </a:r>
            <a:r>
              <a:rPr lang="ko-KR" altLang="en-US" sz="11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바로 가기</a:t>
            </a:r>
            <a:r>
              <a:rPr lang="en-US" altLang="ko-KR" sz="110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”</a:t>
            </a:r>
            <a:endParaRPr lang="en-US" altLang="ko-KR" sz="11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1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});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소개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Why 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jQuery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?</a:t>
            </a:r>
          </a:p>
          <a:p>
            <a:pPr lvl="1"/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일단 무료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오픈소스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작은 용량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(min : 18KB, uncompressed : 114KB)</a:t>
            </a:r>
          </a:p>
          <a:p>
            <a:pPr lvl="1"/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수많은 사용자 커뮤니티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웹 브라우저간의 차이를 자체적으로 표준화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플러그인의 다양성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잘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정리된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API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문서 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브라우저보다 앞선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W3C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명세 수용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사용자인터페이스 제공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56922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700" dirty="0" smtClean="0">
                <a:solidFill>
                  <a:srgbClr val="D2533C"/>
                </a:solidFill>
              </a:rPr>
              <a:t>DOM </a:t>
            </a:r>
            <a:r>
              <a:rPr lang="ko-KR" altLang="en-US" sz="2700" dirty="0" smtClean="0">
                <a:solidFill>
                  <a:srgbClr val="D2533C"/>
                </a:solidFill>
              </a:rPr>
              <a:t>요소 </a:t>
            </a:r>
            <a:r>
              <a:rPr lang="ko-KR" altLang="en-US" sz="2700" dirty="0" err="1" smtClean="0">
                <a:solidFill>
                  <a:srgbClr val="D2533C"/>
                </a:solidFill>
              </a:rPr>
              <a:t>어트리뷰트를</a:t>
            </a:r>
            <a:r>
              <a:rPr lang="ko-KR" altLang="en-US" sz="2700" dirty="0" smtClean="0">
                <a:solidFill>
                  <a:srgbClr val="D2533C"/>
                </a:solidFill>
              </a:rPr>
              <a:t> 가져오고 설정하고 제거하기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어트리뷰트</a:t>
            </a:r>
            <a:r>
              <a:rPr lang="ko-KR" altLang="en-US" dirty="0" smtClean="0"/>
              <a:t> 제거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removeAttr</a:t>
            </a:r>
            <a:r>
              <a:rPr lang="en-US" altLang="ko-KR" dirty="0" smtClean="0"/>
              <a:t>([</a:t>
            </a:r>
            <a:r>
              <a:rPr lang="en-US" altLang="ko-KR" dirty="0" err="1" smtClean="0"/>
              <a:t>attributeName</a:t>
            </a:r>
            <a:r>
              <a:rPr lang="en-US" altLang="ko-KR" dirty="0" smtClean="0"/>
              <a:t>])</a:t>
            </a:r>
          </a:p>
          <a:p>
            <a:pPr lvl="1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000100" y="2464380"/>
            <a:ext cx="7560840" cy="357190"/>
          </a:xfrm>
          <a:prstGeom prst="rect">
            <a:avLst/>
          </a:prstGeom>
          <a:solidFill>
            <a:schemeClr val="accent1">
              <a:alpha val="40000"/>
            </a:schemeClr>
          </a:solidFill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US" altLang="ko-KR" sz="11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jQuery</a:t>
            </a:r>
            <a:r>
              <a:rPr lang="en-US" altLang="ko-KR" sz="11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(‘a’).</a:t>
            </a:r>
            <a:r>
              <a:rPr lang="en-US" altLang="ko-KR" sz="11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removeAttr</a:t>
            </a:r>
            <a:r>
              <a:rPr lang="en-US" altLang="ko-KR" sz="11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(‘</a:t>
            </a:r>
            <a:r>
              <a:rPr lang="en-US" altLang="ko-KR" sz="11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href</a:t>
            </a:r>
            <a:r>
              <a:rPr lang="en-US" altLang="ko-KR" sz="11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’);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HTML </a:t>
            </a:r>
            <a:r>
              <a:rPr lang="ko-KR" altLang="en-US" dirty="0" smtClean="0"/>
              <a:t>콘텐트 가져오기 및 설정하기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html()</a:t>
            </a:r>
          </a:p>
          <a:p>
            <a:pPr lvl="1"/>
            <a:r>
              <a:rPr lang="ko-KR" altLang="en-US" dirty="0" smtClean="0"/>
              <a:t>일치하는 요소 내부의 </a:t>
            </a:r>
            <a:r>
              <a:rPr lang="en-US" altLang="ko-KR" dirty="0" smtClean="0"/>
              <a:t>html</a:t>
            </a:r>
            <a:r>
              <a:rPr lang="ko-KR" altLang="en-US" dirty="0" smtClean="0"/>
              <a:t>을 문자열로 반환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html(</a:t>
            </a:r>
            <a:r>
              <a:rPr lang="en-US" altLang="ko-KR" dirty="0" err="1" smtClean="0"/>
              <a:t>htmlString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일치하는 요소 내부의 </a:t>
            </a:r>
            <a:r>
              <a:rPr lang="en-US" altLang="ko-KR" dirty="0" smtClean="0"/>
              <a:t>html</a:t>
            </a:r>
            <a:r>
              <a:rPr lang="ko-KR" altLang="en-US" dirty="0" smtClean="0"/>
              <a:t>을 문자열로 설정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000100" y="2464380"/>
            <a:ext cx="7560840" cy="1393248"/>
          </a:xfrm>
          <a:prstGeom prst="rect">
            <a:avLst/>
          </a:prstGeom>
          <a:solidFill>
            <a:schemeClr val="accent1">
              <a:alpha val="40000"/>
            </a:schemeClr>
          </a:solidFill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US" altLang="ko-KR" sz="11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&lt;div class="demo"&gt;</a:t>
            </a:r>
          </a:p>
          <a:p>
            <a:r>
              <a:rPr lang="en-US" altLang="ko-KR" sz="11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   &lt;div class="demo-box"&gt;Demonstration Box&lt;/div&gt;</a:t>
            </a:r>
          </a:p>
          <a:p>
            <a:r>
              <a:rPr lang="en-US" altLang="ko-KR" sz="11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&lt;/div&gt;</a:t>
            </a:r>
          </a:p>
          <a:p>
            <a:r>
              <a:rPr lang="en-US" altLang="ko-KR" sz="11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&lt;script type=“text/JavaScript”&gt;</a:t>
            </a:r>
          </a:p>
          <a:p>
            <a:r>
              <a:rPr lang="en-US" altLang="ko-KR" sz="11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en-US" altLang="ko-KR" sz="11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jQuery</a:t>
            </a:r>
            <a:r>
              <a:rPr lang="en-US" altLang="ko-KR" sz="11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(‘</a:t>
            </a:r>
            <a:r>
              <a:rPr lang="en-US" altLang="ko-KR" sz="11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div.demo</a:t>
            </a:r>
            <a:r>
              <a:rPr lang="en-US" altLang="ko-KR" sz="11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’).html();</a:t>
            </a:r>
          </a:p>
          <a:p>
            <a:r>
              <a:rPr lang="en-US" altLang="ko-KR" sz="11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&lt;/script&gt;</a:t>
            </a:r>
          </a:p>
          <a:p>
            <a:endParaRPr lang="en-US" altLang="ko-KR" sz="11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1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&lt;div class="demo-box"&gt;Demonstration Box&lt;/div&gt;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991222" y="4714884"/>
            <a:ext cx="7560840" cy="1214446"/>
          </a:xfrm>
          <a:prstGeom prst="rect">
            <a:avLst/>
          </a:prstGeom>
          <a:solidFill>
            <a:schemeClr val="accent1">
              <a:alpha val="40000"/>
            </a:schemeClr>
          </a:solidFill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US" altLang="ko-KR" sz="11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&lt;div class="demo"&gt;Demonstration Box&lt;/div&gt;</a:t>
            </a:r>
          </a:p>
          <a:p>
            <a:r>
              <a:rPr lang="en-US" altLang="ko-KR" sz="11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&lt;script type=“text/JavaScript”&gt;</a:t>
            </a:r>
          </a:p>
          <a:p>
            <a:r>
              <a:rPr lang="en-US" altLang="ko-KR" sz="11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en-US" altLang="ko-KR" sz="11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jQuery</a:t>
            </a:r>
            <a:r>
              <a:rPr lang="en-US" altLang="ko-KR" sz="11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(‘</a:t>
            </a:r>
            <a:r>
              <a:rPr lang="en-US" altLang="ko-KR" sz="11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div.demo</a:t>
            </a:r>
            <a:r>
              <a:rPr lang="en-US" altLang="ko-KR" sz="11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’).html(‘</a:t>
            </a:r>
            <a:r>
              <a:rPr lang="en-US" altLang="ko-KR" sz="11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hehehe</a:t>
            </a:r>
            <a:r>
              <a:rPr lang="en-US" altLang="ko-KR" sz="11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’);</a:t>
            </a:r>
          </a:p>
          <a:p>
            <a:r>
              <a:rPr lang="en-US" altLang="ko-KR" sz="11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&lt;/script&gt;</a:t>
            </a:r>
          </a:p>
          <a:p>
            <a:endParaRPr lang="en-US" altLang="ko-KR" sz="11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1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&lt;div class="demo"&gt; </a:t>
            </a:r>
            <a:r>
              <a:rPr lang="en-US" altLang="ko-KR" sz="11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hehehe</a:t>
            </a:r>
            <a:r>
              <a:rPr lang="en-US" altLang="ko-KR" sz="11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&lt;/div&gt;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텍스트</a:t>
            </a:r>
            <a:r>
              <a:rPr lang="en-US" altLang="ko-KR" dirty="0" smtClean="0"/>
              <a:t> </a:t>
            </a:r>
            <a:r>
              <a:rPr lang="ko-KR" altLang="en-US" dirty="0" smtClean="0"/>
              <a:t>콘텐트를 가져오고 설정하기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smtClean="0"/>
              <a:t>text()</a:t>
            </a:r>
          </a:p>
          <a:p>
            <a:pPr lvl="1"/>
            <a:r>
              <a:rPr lang="ko-KR" altLang="en-US" dirty="0" smtClean="0"/>
              <a:t>선택된 요소 안에 포함되는 텍스트를 반환 </a:t>
            </a:r>
            <a:r>
              <a:rPr lang="en-US" altLang="ko-KR" dirty="0" smtClean="0"/>
              <a:t>(</a:t>
            </a:r>
            <a:r>
              <a:rPr lang="ko-KR" altLang="en-US" dirty="0" smtClean="0"/>
              <a:t>자식 요소까지 포함</a:t>
            </a:r>
            <a:r>
              <a:rPr lang="en-US" altLang="ko-KR" dirty="0" smtClean="0"/>
              <a:t>)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en-US" altLang="ko-KR" sz="2000" dirty="0" smtClean="0"/>
              <a:t>text(</a:t>
            </a:r>
            <a:r>
              <a:rPr lang="en-US" altLang="ko-KR" sz="2000" dirty="0" err="1" smtClean="0"/>
              <a:t>textString</a:t>
            </a:r>
            <a:r>
              <a:rPr lang="en-US" altLang="ko-KR" sz="2000" dirty="0" smtClean="0"/>
              <a:t>)</a:t>
            </a:r>
          </a:p>
          <a:p>
            <a:pPr lvl="1"/>
            <a:r>
              <a:rPr lang="ko-KR" altLang="en-US" dirty="0" smtClean="0"/>
              <a:t>선택된 요소 안에 문자열 설정</a:t>
            </a: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1000100" y="2392942"/>
            <a:ext cx="7560840" cy="1821876"/>
          </a:xfrm>
          <a:prstGeom prst="rect">
            <a:avLst/>
          </a:prstGeom>
          <a:solidFill>
            <a:schemeClr val="accent1">
              <a:alpha val="40000"/>
            </a:schemeClr>
          </a:solidFill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US" altLang="ko-KR" sz="11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&lt;div class="demo"&gt;Demonstration Box&lt;/div&gt;</a:t>
            </a:r>
          </a:p>
          <a:p>
            <a:r>
              <a:rPr lang="en-US" altLang="ko-KR" sz="11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   &lt;</a:t>
            </a:r>
            <a:r>
              <a:rPr lang="en-US" altLang="ko-KR" sz="11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ul</a:t>
            </a:r>
            <a:r>
              <a:rPr lang="en-US" altLang="ko-KR" sz="11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r>
              <a:rPr lang="en-US" altLang="ko-KR" sz="11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        &lt;</a:t>
            </a:r>
            <a:r>
              <a:rPr lang="en-US" altLang="ko-KR" sz="11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li</a:t>
            </a:r>
            <a:r>
              <a:rPr lang="en-US" altLang="ko-KR" sz="11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&gt;list item 1&lt;/</a:t>
            </a:r>
            <a:r>
              <a:rPr lang="en-US" altLang="ko-KR" sz="11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li</a:t>
            </a:r>
            <a:r>
              <a:rPr lang="en-US" altLang="ko-KR" sz="11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</a:p>
          <a:p>
            <a:r>
              <a:rPr lang="en-US" altLang="ko-KR" sz="11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   &lt;/</a:t>
            </a:r>
            <a:r>
              <a:rPr lang="en-US" altLang="ko-KR" sz="11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ul</a:t>
            </a:r>
            <a:r>
              <a:rPr lang="en-US" altLang="ko-KR" sz="11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r>
              <a:rPr lang="en-US" altLang="ko-KR" sz="11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&lt;/div&gt; </a:t>
            </a:r>
          </a:p>
          <a:p>
            <a:r>
              <a:rPr lang="en-US" altLang="ko-KR" sz="11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&lt;script type=“text/JavaScript”&gt;</a:t>
            </a:r>
          </a:p>
          <a:p>
            <a:r>
              <a:rPr lang="en-US" altLang="ko-KR" sz="11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en-US" altLang="ko-KR" sz="11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jQuery</a:t>
            </a:r>
            <a:r>
              <a:rPr lang="en-US" altLang="ko-KR" sz="11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(‘</a:t>
            </a:r>
            <a:r>
              <a:rPr lang="en-US" altLang="ko-KR" sz="11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div.demo</a:t>
            </a:r>
            <a:r>
              <a:rPr lang="en-US" altLang="ko-KR" sz="11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’).text();</a:t>
            </a:r>
          </a:p>
          <a:p>
            <a:r>
              <a:rPr lang="en-US" altLang="ko-KR" sz="11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&lt;/script&gt;</a:t>
            </a:r>
          </a:p>
          <a:p>
            <a:endParaRPr lang="en-US" altLang="ko-KR" sz="11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1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Demonstration Box list item 1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008978" y="4884394"/>
            <a:ext cx="7560840" cy="1830754"/>
          </a:xfrm>
          <a:prstGeom prst="rect">
            <a:avLst/>
          </a:prstGeom>
          <a:solidFill>
            <a:schemeClr val="accent1">
              <a:alpha val="40000"/>
            </a:schemeClr>
          </a:solidFill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US" altLang="ko-KR" sz="11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&lt;div class="demo"&gt;Demonstration Box&lt;/div&gt;</a:t>
            </a:r>
          </a:p>
          <a:p>
            <a:r>
              <a:rPr lang="en-US" altLang="ko-KR" sz="11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   &lt;</a:t>
            </a:r>
            <a:r>
              <a:rPr lang="en-US" altLang="ko-KR" sz="11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ul</a:t>
            </a:r>
            <a:r>
              <a:rPr lang="en-US" altLang="ko-KR" sz="11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&gt;&lt;</a:t>
            </a:r>
            <a:r>
              <a:rPr lang="en-US" altLang="ko-KR" sz="11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li</a:t>
            </a:r>
            <a:r>
              <a:rPr lang="en-US" altLang="ko-KR" sz="11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&gt;list item 1&lt;/</a:t>
            </a:r>
            <a:r>
              <a:rPr lang="en-US" altLang="ko-KR" sz="11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li</a:t>
            </a:r>
            <a:r>
              <a:rPr lang="en-US" altLang="ko-KR" sz="11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&gt;&lt;/</a:t>
            </a:r>
            <a:r>
              <a:rPr lang="en-US" altLang="ko-KR" sz="11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ul</a:t>
            </a:r>
            <a:r>
              <a:rPr lang="en-US" altLang="ko-KR" sz="11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r>
              <a:rPr lang="en-US" altLang="ko-KR" sz="11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&lt;/div&gt; </a:t>
            </a:r>
          </a:p>
          <a:p>
            <a:r>
              <a:rPr lang="en-US" altLang="ko-KR" sz="11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&lt;script type=“text/JavaScript”&gt;</a:t>
            </a:r>
          </a:p>
          <a:p>
            <a:r>
              <a:rPr lang="en-US" altLang="ko-KR" sz="11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en-US" altLang="ko-KR" sz="11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jQuery</a:t>
            </a:r>
            <a:r>
              <a:rPr lang="en-US" altLang="ko-KR" sz="11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(‘</a:t>
            </a:r>
            <a:r>
              <a:rPr lang="en-US" altLang="ko-KR" sz="11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div.demo</a:t>
            </a:r>
            <a:r>
              <a:rPr lang="en-US" altLang="ko-KR" sz="11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’). text('&lt;p&gt;This is a test.&lt;/p&gt;');</a:t>
            </a:r>
          </a:p>
          <a:p>
            <a:r>
              <a:rPr lang="en-US" altLang="ko-KR" sz="11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&lt;/script&gt;</a:t>
            </a:r>
          </a:p>
          <a:p>
            <a:r>
              <a:rPr lang="en-US" altLang="ko-KR" sz="11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</a:p>
          <a:p>
            <a:r>
              <a:rPr lang="en-US" altLang="ko-KR" sz="11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&lt;div class="demo-container"&gt;</a:t>
            </a:r>
          </a:p>
          <a:p>
            <a:r>
              <a:rPr lang="en-US" altLang="ko-KR" sz="11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&amp;</a:t>
            </a:r>
            <a:r>
              <a:rPr lang="en-US" altLang="ko-KR" sz="11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lt;p&amp;gt;This</a:t>
            </a:r>
            <a:r>
              <a:rPr lang="en-US" altLang="ko-KR" sz="11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is a </a:t>
            </a:r>
            <a:r>
              <a:rPr lang="en-US" altLang="ko-KR" sz="11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test.&amp;lt</a:t>
            </a:r>
            <a:r>
              <a:rPr lang="en-US" altLang="ko-KR" sz="11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;/</a:t>
            </a:r>
            <a:r>
              <a:rPr lang="en-US" altLang="ko-KR" sz="11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p&amp;gt</a:t>
            </a:r>
            <a:r>
              <a:rPr lang="en-US" altLang="ko-KR" sz="11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;</a:t>
            </a:r>
          </a:p>
          <a:p>
            <a:r>
              <a:rPr lang="en-US" altLang="ko-KR" sz="11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&lt;/div&gt;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전역적인 충돌 없이 </a:t>
            </a:r>
            <a:r>
              <a:rPr lang="en-US" altLang="ko-KR" dirty="0" smtClean="0"/>
              <a:t>$</a:t>
            </a:r>
            <a:r>
              <a:rPr lang="ko-KR" altLang="en-US" dirty="0" smtClean="0"/>
              <a:t>별칭 사용하기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Prototype </a:t>
            </a:r>
            <a:r>
              <a:rPr lang="ko-KR" altLang="en-US" dirty="0" smtClean="0"/>
              <a:t>등과 같이 </a:t>
            </a:r>
            <a:r>
              <a:rPr lang="en-US" altLang="ko-KR" dirty="0" smtClean="0"/>
              <a:t>$ </a:t>
            </a:r>
            <a:r>
              <a:rPr lang="ko-KR" altLang="en-US" dirty="0" smtClean="0"/>
              <a:t>별칭을 사용하는 스크립트를 병행 사용 시 충돌 가능성이 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(function($){</a:t>
            </a:r>
            <a:br>
              <a:rPr lang="en-US" altLang="ko-KR" dirty="0" smtClean="0"/>
            </a:br>
            <a:r>
              <a:rPr lang="en-US" altLang="ko-KR" dirty="0" smtClean="0"/>
              <a:t>	// $</a:t>
            </a:r>
            <a:r>
              <a:rPr lang="ko-KR" altLang="en-US" dirty="0" smtClean="0"/>
              <a:t>를 사용한 </a:t>
            </a:r>
            <a:r>
              <a:rPr lang="en-US" altLang="ko-KR" dirty="0" err="1" smtClean="0"/>
              <a:t>jQuery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구문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})(</a:t>
            </a:r>
            <a:r>
              <a:rPr lang="en-US" altLang="ko-KR" dirty="0" err="1" smtClean="0"/>
              <a:t>jQuery</a:t>
            </a:r>
            <a:r>
              <a:rPr lang="en-US" altLang="ko-KR" dirty="0" smtClean="0"/>
              <a:t>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End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23504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소개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jQuery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철학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·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특징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lvl="1"/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Write less, do more (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적게 작성하고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보다 많이 한다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. )</a:t>
            </a:r>
          </a:p>
          <a:p>
            <a:pPr lvl="1"/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CSS Selector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로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요소를 찾아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Method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로 작업을 수행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lvl="1"/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요소의 집합에 대해 여러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Method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를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chain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으로 연결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Wrapper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와 암시적 반복 사용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38737" y="3214686"/>
            <a:ext cx="6858048" cy="1092607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300" b="1" dirty="0" err="1" smtClean="0"/>
              <a:t>jQuery</a:t>
            </a:r>
            <a:r>
              <a:rPr lang="en-US" altLang="ko-KR" sz="1300" b="1" dirty="0" smtClean="0"/>
              <a:t>(‘div’).hide();</a:t>
            </a:r>
          </a:p>
          <a:p>
            <a:r>
              <a:rPr lang="en-US" altLang="ko-KR" sz="1300" dirty="0" smtClean="0"/>
              <a:t>// div </a:t>
            </a:r>
            <a:r>
              <a:rPr lang="ko-KR" altLang="en-US" sz="1300" dirty="0" smtClean="0"/>
              <a:t>요소를 찾아서 </a:t>
            </a:r>
            <a:r>
              <a:rPr lang="en-US" altLang="ko-KR" sz="1300" dirty="0" smtClean="0"/>
              <a:t>&gt; </a:t>
            </a:r>
            <a:r>
              <a:rPr lang="ko-KR" altLang="en-US" sz="1300" dirty="0" smtClean="0"/>
              <a:t>숨긴다</a:t>
            </a:r>
            <a:endParaRPr lang="en-US" altLang="ko-KR" sz="1300" dirty="0" smtClean="0"/>
          </a:p>
          <a:p>
            <a:endParaRPr lang="en-US" altLang="ko-KR" sz="1300" dirty="0" smtClean="0"/>
          </a:p>
          <a:p>
            <a:r>
              <a:rPr lang="en-US" altLang="ko-KR" sz="1300" b="1" dirty="0" err="1" smtClean="0"/>
              <a:t>jQuery</a:t>
            </a:r>
            <a:r>
              <a:rPr lang="en-US" altLang="ko-KR" sz="1300" b="1" dirty="0" smtClean="0"/>
              <a:t>(‘div’).text(‘new content’);</a:t>
            </a:r>
          </a:p>
          <a:p>
            <a:r>
              <a:rPr lang="en-US" altLang="ko-KR" sz="1300" dirty="0" smtClean="0"/>
              <a:t>// div </a:t>
            </a:r>
            <a:r>
              <a:rPr lang="ko-KR" altLang="en-US" sz="1300" dirty="0" smtClean="0"/>
              <a:t>요소를 찾아서 </a:t>
            </a:r>
            <a:r>
              <a:rPr lang="en-US" altLang="ko-KR" sz="1300" dirty="0" smtClean="0"/>
              <a:t>&gt; </a:t>
            </a:r>
            <a:r>
              <a:rPr lang="ko-KR" altLang="en-US" sz="1300" dirty="0" smtClean="0"/>
              <a:t>내부 텍스트를 바꾼다</a:t>
            </a:r>
            <a:endParaRPr lang="ko-KR" altLang="en-US" sz="1300" dirty="0"/>
          </a:p>
        </p:txBody>
      </p:sp>
      <p:sp>
        <p:nvSpPr>
          <p:cNvPr id="5" name="TextBox 4"/>
          <p:cNvSpPr txBox="1"/>
          <p:nvPr/>
        </p:nvSpPr>
        <p:spPr>
          <a:xfrm>
            <a:off x="1038737" y="3513317"/>
            <a:ext cx="6858048" cy="1492716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300" dirty="0" err="1" smtClean="0">
                <a:latin typeface="맑은 고딕" pitchFamily="50" charset="-127"/>
                <a:ea typeface="맑은 고딕" pitchFamily="50" charset="-127"/>
              </a:rPr>
              <a:t>jQuery</a:t>
            </a:r>
            <a:r>
              <a:rPr lang="en-US" altLang="ko-KR" sz="1300" dirty="0" smtClean="0">
                <a:latin typeface="맑은 고딕" pitchFamily="50" charset="-127"/>
                <a:ea typeface="맑은 고딕" pitchFamily="50" charset="-127"/>
              </a:rPr>
              <a:t>(‘div’).hide();</a:t>
            </a:r>
          </a:p>
          <a:p>
            <a:r>
              <a:rPr lang="en-US" altLang="ko-KR" sz="1300" dirty="0" err="1" smtClean="0">
                <a:latin typeface="맑은 고딕" pitchFamily="50" charset="-127"/>
                <a:ea typeface="맑은 고딕" pitchFamily="50" charset="-127"/>
              </a:rPr>
              <a:t>jQuery</a:t>
            </a:r>
            <a:r>
              <a:rPr lang="en-US" altLang="ko-KR" sz="1300" dirty="0" smtClean="0">
                <a:latin typeface="맑은 고딕" pitchFamily="50" charset="-127"/>
                <a:ea typeface="맑은 고딕" pitchFamily="50" charset="-127"/>
              </a:rPr>
              <a:t>(‘div’).text(‘new content’);</a:t>
            </a:r>
          </a:p>
          <a:p>
            <a:r>
              <a:rPr lang="en-US" altLang="ko-KR" sz="1300" dirty="0" err="1" smtClean="0">
                <a:latin typeface="맑은 고딕" pitchFamily="50" charset="-127"/>
                <a:ea typeface="맑은 고딕" pitchFamily="50" charset="-127"/>
              </a:rPr>
              <a:t>jQuery</a:t>
            </a:r>
            <a:r>
              <a:rPr lang="en-US" altLang="ko-KR" sz="1300" dirty="0" smtClean="0">
                <a:latin typeface="맑은 고딕" pitchFamily="50" charset="-127"/>
                <a:ea typeface="맑은 고딕" pitchFamily="50" charset="-127"/>
              </a:rPr>
              <a:t>(‘div’).</a:t>
            </a:r>
            <a:r>
              <a:rPr lang="en-US" altLang="ko-KR" sz="1300" dirty="0" err="1" smtClean="0">
                <a:latin typeface="맑은 고딕" pitchFamily="50" charset="-127"/>
                <a:ea typeface="맑은 고딕" pitchFamily="50" charset="-127"/>
              </a:rPr>
              <a:t>addClass</a:t>
            </a:r>
            <a:r>
              <a:rPr lang="en-US" altLang="ko-KR" sz="1300" dirty="0" smtClean="0">
                <a:latin typeface="맑은 고딕" pitchFamily="50" charset="-127"/>
                <a:ea typeface="맑은 고딕" pitchFamily="50" charset="-127"/>
              </a:rPr>
              <a:t>(‘</a:t>
            </a:r>
            <a:r>
              <a:rPr lang="en-US" altLang="ko-KR" sz="1300" dirty="0" err="1" smtClean="0">
                <a:latin typeface="맑은 고딕" pitchFamily="50" charset="-127"/>
                <a:ea typeface="맑은 고딕" pitchFamily="50" charset="-127"/>
              </a:rPr>
              <a:t>updatedContent</a:t>
            </a:r>
            <a:r>
              <a:rPr lang="en-US" altLang="ko-KR" sz="1300" dirty="0" smtClean="0">
                <a:latin typeface="맑은 고딕" pitchFamily="50" charset="-127"/>
                <a:ea typeface="맑은 고딕" pitchFamily="50" charset="-127"/>
              </a:rPr>
              <a:t>’);</a:t>
            </a:r>
          </a:p>
          <a:p>
            <a:endParaRPr lang="en-US" altLang="ko-KR" sz="1300" b="1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300" b="1" dirty="0" smtClean="0">
                <a:latin typeface="맑은 고딕" pitchFamily="50" charset="-127"/>
                <a:ea typeface="맑은 고딕" pitchFamily="50" charset="-127"/>
              </a:rPr>
              <a:t>chain</a:t>
            </a:r>
          </a:p>
          <a:p>
            <a:endParaRPr lang="en-US" altLang="ko-KR" sz="1300" b="1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300" b="1" dirty="0" err="1" smtClean="0">
                <a:latin typeface="맑은 고딕" pitchFamily="50" charset="-127"/>
                <a:ea typeface="맑은 고딕" pitchFamily="50" charset="-127"/>
              </a:rPr>
              <a:t>jQuery</a:t>
            </a:r>
            <a:r>
              <a:rPr lang="en-US" altLang="ko-KR" sz="1300" b="1" dirty="0" smtClean="0">
                <a:latin typeface="맑은 고딕" pitchFamily="50" charset="-127"/>
                <a:ea typeface="맑은 고딕" pitchFamily="50" charset="-127"/>
              </a:rPr>
              <a:t>(‘div’).hide().text(‘new content’).</a:t>
            </a:r>
            <a:r>
              <a:rPr lang="en-US" altLang="ko-KR" sz="1300" b="1" dirty="0" err="1" smtClean="0">
                <a:latin typeface="맑은 고딕" pitchFamily="50" charset="-127"/>
                <a:ea typeface="맑은 고딕" pitchFamily="50" charset="-127"/>
              </a:rPr>
              <a:t>addClass</a:t>
            </a:r>
            <a:r>
              <a:rPr lang="en-US" altLang="ko-KR" sz="1300" b="1" dirty="0" smtClean="0">
                <a:latin typeface="맑은 고딕" pitchFamily="50" charset="-127"/>
                <a:ea typeface="맑은 고딕" pitchFamily="50" charset="-127"/>
              </a:rPr>
              <a:t>(‘</a:t>
            </a:r>
            <a:r>
              <a:rPr lang="en-US" altLang="ko-KR" sz="1300" b="1" dirty="0" err="1" smtClean="0">
                <a:latin typeface="맑은 고딕" pitchFamily="50" charset="-127"/>
                <a:ea typeface="맑은 고딕" pitchFamily="50" charset="-127"/>
              </a:rPr>
              <a:t>updatedContent</a:t>
            </a:r>
            <a:r>
              <a:rPr lang="en-US" altLang="ko-KR" sz="1300" b="1" dirty="0" smtClean="0">
                <a:latin typeface="맑은 고딕" pitchFamily="50" charset="-127"/>
                <a:ea typeface="맑은 고딕" pitchFamily="50" charset="-127"/>
              </a:rPr>
              <a:t>’);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38737" y="3837933"/>
            <a:ext cx="6858048" cy="289310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300" dirty="0" smtClean="0">
                <a:latin typeface="맑은 고딕" pitchFamily="50" charset="-127"/>
                <a:ea typeface="맑은 고딕" pitchFamily="50" charset="-127"/>
              </a:rPr>
              <a:t>&lt;html&gt;</a:t>
            </a:r>
            <a:r>
              <a:rPr lang="en-US" altLang="ko-KR" sz="13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3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300" dirty="0" smtClean="0">
                <a:latin typeface="맑은 고딕" pitchFamily="50" charset="-127"/>
                <a:ea typeface="맑은 고딕" pitchFamily="50" charset="-127"/>
              </a:rPr>
              <a:t>&lt;body&gt;</a:t>
            </a:r>
            <a:br>
              <a:rPr lang="en-US" altLang="ko-KR" sz="13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300" dirty="0" smtClean="0">
                <a:latin typeface="맑은 고딕" pitchFamily="50" charset="-127"/>
                <a:ea typeface="맑은 고딕" pitchFamily="50" charset="-127"/>
              </a:rPr>
              <a:t>      &lt;!--// </a:t>
            </a:r>
            <a:r>
              <a:rPr lang="en-US" altLang="ko-KR" sz="1300" dirty="0" err="1" smtClean="0">
                <a:latin typeface="맑은 고딕" pitchFamily="50" charset="-127"/>
                <a:ea typeface="맑은 고딕" pitchFamily="50" charset="-127"/>
              </a:rPr>
              <a:t>jQuey</a:t>
            </a:r>
            <a:r>
              <a:rPr lang="en-US" altLang="ko-KR" sz="13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300" dirty="0" smtClean="0">
                <a:latin typeface="맑은 고딕" pitchFamily="50" charset="-127"/>
                <a:ea typeface="맑은 고딕" pitchFamily="50" charset="-127"/>
              </a:rPr>
              <a:t>기능으로 둘러싸인 아래 </a:t>
            </a:r>
            <a:r>
              <a:rPr lang="en-US" altLang="ko-KR" sz="1300" dirty="0" smtClean="0">
                <a:latin typeface="맑은 고딕" pitchFamily="50" charset="-127"/>
                <a:ea typeface="맑은 고딕" pitchFamily="50" charset="-127"/>
              </a:rPr>
              <a:t>div </a:t>
            </a:r>
            <a:r>
              <a:rPr lang="ko-KR" altLang="en-US" sz="1300" dirty="0" smtClean="0">
                <a:latin typeface="맑은 고딕" pitchFamily="50" charset="-127"/>
                <a:ea typeface="맑은 고딕" pitchFamily="50" charset="-127"/>
              </a:rPr>
              <a:t>들을 </a:t>
            </a:r>
            <a:r>
              <a:rPr lang="en-US" altLang="ko-KR" sz="1300" dirty="0" smtClean="0">
                <a:latin typeface="맑은 고딕" pitchFamily="50" charset="-127"/>
                <a:ea typeface="맑은 고딕" pitchFamily="50" charset="-127"/>
              </a:rPr>
              <a:t>“wrapper set”</a:t>
            </a:r>
            <a:r>
              <a:rPr lang="ko-KR" altLang="en-US" sz="1300" dirty="0" smtClean="0">
                <a:latin typeface="맑은 고딕" pitchFamily="50" charset="-127"/>
                <a:ea typeface="맑은 고딕" pitchFamily="50" charset="-127"/>
              </a:rPr>
              <a:t>이라 함 </a:t>
            </a:r>
            <a:r>
              <a:rPr lang="en-US" altLang="ko-KR" sz="1300" dirty="0" smtClean="0">
                <a:latin typeface="맑은 고딕" pitchFamily="50" charset="-127"/>
                <a:ea typeface="맑은 고딕" pitchFamily="50" charset="-127"/>
              </a:rPr>
              <a:t>//</a:t>
            </a:r>
            <a:r>
              <a:rPr lang="en-US" altLang="ko-KR" sz="1300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--&gt;</a:t>
            </a:r>
            <a:endParaRPr lang="en-US" altLang="ko-KR" sz="13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300" dirty="0" smtClean="0"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en-US" altLang="ko-KR" sz="1300" b="1" dirty="0" smtClean="0">
                <a:latin typeface="맑은 고딕" pitchFamily="50" charset="-127"/>
                <a:ea typeface="맑은 고딕" pitchFamily="50" charset="-127"/>
              </a:rPr>
              <a:t>&lt;div&gt;old content&lt;/</a:t>
            </a:r>
            <a:r>
              <a:rPr lang="en-US" altLang="ko-KR" sz="1300" b="1" dirty="0">
                <a:latin typeface="맑은 고딕" pitchFamily="50" charset="-127"/>
                <a:ea typeface="맑은 고딕" pitchFamily="50" charset="-127"/>
              </a:rPr>
              <a:t>div&gt;</a:t>
            </a:r>
            <a:br>
              <a:rPr lang="en-US" altLang="ko-KR" sz="1300" b="1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3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300" b="1" dirty="0" smtClean="0">
                <a:latin typeface="맑은 고딕" pitchFamily="50" charset="-127"/>
                <a:ea typeface="맑은 고딕" pitchFamily="50" charset="-127"/>
              </a:rPr>
              <a:t>     &lt;</a:t>
            </a:r>
            <a:r>
              <a:rPr lang="en-US" altLang="ko-KR" sz="1300" b="1" dirty="0">
                <a:latin typeface="맑은 고딕" pitchFamily="50" charset="-127"/>
                <a:ea typeface="맑은 고딕" pitchFamily="50" charset="-127"/>
              </a:rPr>
              <a:t>div&gt;old content&lt;/div</a:t>
            </a:r>
            <a:r>
              <a:rPr lang="en-US" altLang="ko-KR" sz="13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  <a:br>
              <a:rPr lang="en-US" altLang="ko-KR" sz="1300" b="1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300" b="1" dirty="0">
                <a:solidFill>
                  <a:srgbClr val="292934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300" b="1" dirty="0" smtClean="0">
                <a:solidFill>
                  <a:srgbClr val="292934"/>
                </a:solidFill>
                <a:latin typeface="맑은 고딕" pitchFamily="50" charset="-127"/>
                <a:ea typeface="맑은 고딕" pitchFamily="50" charset="-127"/>
              </a:rPr>
              <a:t>     &lt;</a:t>
            </a:r>
            <a:r>
              <a:rPr lang="en-US" altLang="ko-KR" sz="1300" b="1" dirty="0">
                <a:solidFill>
                  <a:srgbClr val="292934"/>
                </a:solidFill>
                <a:latin typeface="맑은 고딕" pitchFamily="50" charset="-127"/>
                <a:ea typeface="맑은 고딕" pitchFamily="50" charset="-127"/>
              </a:rPr>
              <a:t>div&gt;old content&lt;/div</a:t>
            </a:r>
            <a:r>
              <a:rPr lang="en-US" altLang="ko-KR" sz="1300" b="1" dirty="0" smtClean="0">
                <a:solidFill>
                  <a:srgbClr val="292934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  <a:br>
              <a:rPr lang="en-US" altLang="ko-KR" sz="1300" b="1" dirty="0" smtClean="0">
                <a:solidFill>
                  <a:srgbClr val="292934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300" b="1" dirty="0" smtClean="0">
                <a:solidFill>
                  <a:srgbClr val="292934"/>
                </a:solidFill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en-US" altLang="ko-KR" sz="13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300" b="1" dirty="0">
                <a:latin typeface="맑은 고딕" pitchFamily="50" charset="-127"/>
                <a:ea typeface="맑은 고딕" pitchFamily="50" charset="-127"/>
              </a:rPr>
              <a:t>&lt;div&gt;old content&lt;/div</a:t>
            </a:r>
            <a:r>
              <a:rPr lang="en-US" altLang="ko-KR" sz="13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  <a:r>
              <a:rPr lang="en-US" altLang="ko-KR" sz="13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3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300" dirty="0" smtClean="0">
                <a:latin typeface="맑은 고딕" pitchFamily="50" charset="-127"/>
                <a:ea typeface="맑은 고딕" pitchFamily="50" charset="-127"/>
              </a:rPr>
              <a:t>      &lt;script&gt;</a:t>
            </a:r>
          </a:p>
          <a:p>
            <a:r>
              <a:rPr lang="en-US" altLang="ko-KR" sz="13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300" dirty="0" smtClean="0">
                <a:latin typeface="맑은 고딕" pitchFamily="50" charset="-127"/>
                <a:ea typeface="맑은 고딕" pitchFamily="50" charset="-127"/>
              </a:rPr>
              <a:t>           </a:t>
            </a:r>
            <a:r>
              <a:rPr lang="en-US" altLang="ko-KR" sz="1300" dirty="0" err="1" smtClean="0">
                <a:latin typeface="맑은 고딕" pitchFamily="50" charset="-127"/>
                <a:ea typeface="맑은 고딕" pitchFamily="50" charset="-127"/>
              </a:rPr>
              <a:t>jQuery</a:t>
            </a:r>
            <a:r>
              <a:rPr lang="en-US" altLang="ko-KR" sz="1300" dirty="0" smtClean="0">
                <a:latin typeface="맑은 고딕" pitchFamily="50" charset="-127"/>
                <a:ea typeface="맑은 고딕" pitchFamily="50" charset="-127"/>
              </a:rPr>
              <a:t>(‘div’).hide().text(‘new Content’).</a:t>
            </a:r>
            <a:r>
              <a:rPr lang="en-US" altLang="ko-KR" sz="1300" dirty="0" err="1" smtClean="0">
                <a:latin typeface="맑은 고딕" pitchFamily="50" charset="-127"/>
                <a:ea typeface="맑은 고딕" pitchFamily="50" charset="-127"/>
              </a:rPr>
              <a:t>addClass</a:t>
            </a:r>
            <a:r>
              <a:rPr lang="en-US" altLang="ko-KR" sz="1300" dirty="0" smtClean="0">
                <a:latin typeface="맑은 고딕" pitchFamily="50" charset="-127"/>
                <a:ea typeface="맑은 고딕" pitchFamily="50" charset="-127"/>
              </a:rPr>
              <a:t>(“</a:t>
            </a:r>
            <a:r>
              <a:rPr lang="en-US" altLang="ko-KR" sz="1300" dirty="0" err="1" smtClean="0">
                <a:latin typeface="맑은 고딕" pitchFamily="50" charset="-127"/>
                <a:ea typeface="맑은 고딕" pitchFamily="50" charset="-127"/>
              </a:rPr>
              <a:t>updatedContent</a:t>
            </a:r>
            <a:r>
              <a:rPr lang="en-US" altLang="ko-KR" sz="1300" dirty="0" smtClean="0">
                <a:latin typeface="맑은 고딕" pitchFamily="50" charset="-127"/>
                <a:ea typeface="맑은 고딕" pitchFamily="50" charset="-127"/>
              </a:rPr>
              <a:t>”);</a:t>
            </a:r>
            <a:br>
              <a:rPr lang="en-US" altLang="ko-KR" sz="13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300" dirty="0" smtClean="0">
                <a:latin typeface="맑은 고딕" pitchFamily="50" charset="-127"/>
                <a:ea typeface="맑은 고딕" pitchFamily="50" charset="-127"/>
              </a:rPr>
              <a:t>            //</a:t>
            </a:r>
            <a:r>
              <a:rPr lang="ko-KR" altLang="en-US" sz="1300" dirty="0" smtClean="0">
                <a:latin typeface="맑은 고딕" pitchFamily="50" charset="-127"/>
                <a:ea typeface="맑은 고딕" pitchFamily="50" charset="-127"/>
              </a:rPr>
              <a:t>위 코드 실행 시 </a:t>
            </a:r>
            <a:r>
              <a:rPr lang="en-US" altLang="ko-KR" sz="1300" dirty="0" smtClean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300" dirty="0" smtClean="0">
                <a:latin typeface="맑은 고딕" pitchFamily="50" charset="-127"/>
                <a:ea typeface="맑은 고딕" pitchFamily="50" charset="-127"/>
              </a:rPr>
              <a:t>개의 </a:t>
            </a:r>
            <a:r>
              <a:rPr lang="en-US" altLang="ko-KR" sz="1300" dirty="0" smtClean="0">
                <a:latin typeface="맑은 고딕" pitchFamily="50" charset="-127"/>
                <a:ea typeface="맑은 고딕" pitchFamily="50" charset="-127"/>
              </a:rPr>
              <a:t>div</a:t>
            </a:r>
            <a:r>
              <a:rPr lang="ko-KR" altLang="en-US" sz="1300" dirty="0" smtClean="0">
                <a:latin typeface="맑은 고딕" pitchFamily="50" charset="-127"/>
                <a:ea typeface="맑은 고딕" pitchFamily="50" charset="-127"/>
              </a:rPr>
              <a:t>를 내부적으로 순회함 </a:t>
            </a:r>
            <a:r>
              <a:rPr lang="en-US" altLang="ko-KR" sz="13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3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300" dirty="0" smtClean="0">
                <a:latin typeface="맑은 고딕" pitchFamily="50" charset="-127"/>
                <a:ea typeface="맑은 고딕" pitchFamily="50" charset="-127"/>
              </a:rPr>
              <a:t>            // -&gt; </a:t>
            </a:r>
            <a:r>
              <a:rPr lang="ko-KR" altLang="en-US" sz="1300" dirty="0" err="1" smtClean="0">
                <a:latin typeface="맑은 고딕" pitchFamily="50" charset="-127"/>
                <a:ea typeface="맑은 고딕" pitchFamily="50" charset="-127"/>
              </a:rPr>
              <a:t>반복문이</a:t>
            </a:r>
            <a:r>
              <a:rPr lang="ko-KR" altLang="en-US" sz="1300" dirty="0" smtClean="0">
                <a:latin typeface="맑은 고딕" pitchFamily="50" charset="-127"/>
                <a:ea typeface="맑은 고딕" pitchFamily="50" charset="-127"/>
              </a:rPr>
              <a:t> 명시되어 있지 않으나</a:t>
            </a:r>
            <a:r>
              <a:rPr lang="en-US" altLang="ko-KR" sz="13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300" dirty="0" smtClean="0">
                <a:latin typeface="맑은 고딕" pitchFamily="50" charset="-127"/>
                <a:ea typeface="맑은 고딕" pitchFamily="50" charset="-127"/>
              </a:rPr>
              <a:t>반복이 이루어짐 </a:t>
            </a:r>
            <a:r>
              <a:rPr lang="en-US" altLang="ko-KR" sz="13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300" dirty="0" smtClean="0">
                <a:latin typeface="맑은 고딕" pitchFamily="50" charset="-127"/>
                <a:ea typeface="맑은 고딕" pitchFamily="50" charset="-127"/>
              </a:rPr>
              <a:t>암시적 반복</a:t>
            </a:r>
            <a:r>
              <a:rPr lang="en-US" altLang="ko-KR" sz="1300" dirty="0" smtClean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3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300" dirty="0" smtClean="0">
                <a:latin typeface="맑은 고딕" pitchFamily="50" charset="-127"/>
                <a:ea typeface="맑은 고딕" pitchFamily="50" charset="-127"/>
              </a:rPr>
              <a:t>      &lt;/script&gt;</a:t>
            </a:r>
            <a:br>
              <a:rPr lang="en-US" altLang="ko-KR" sz="13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300" dirty="0" smtClean="0">
                <a:latin typeface="맑은 고딕" pitchFamily="50" charset="-127"/>
                <a:ea typeface="맑은 고딕" pitchFamily="50" charset="-127"/>
              </a:rPr>
              <a:t>&lt;/body&gt;</a:t>
            </a:r>
            <a:br>
              <a:rPr lang="en-US" altLang="ko-KR" sz="13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300" dirty="0" smtClean="0">
                <a:latin typeface="맑은 고딕" pitchFamily="50" charset="-127"/>
                <a:ea typeface="맑은 고딕" pitchFamily="50" charset="-127"/>
              </a:rPr>
              <a:t>&lt;/html&gt;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소개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jQuery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API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구성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jQuery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온라인 문서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hlinkClick r:id="rId2"/>
              </a:rPr>
              <a:t>http://docs.jquery.com/Main_Page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참고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lvl="1"/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9897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3300" dirty="0" smtClean="0">
                <a:latin typeface="맑은 고딕" pitchFamily="50" charset="-127"/>
                <a:ea typeface="맑은 고딕" pitchFamily="50" charset="-127"/>
              </a:rPr>
              <a:t>HTML </a:t>
            </a:r>
            <a:r>
              <a:rPr lang="ko-KR" altLang="en-US" sz="3300" dirty="0" smtClean="0">
                <a:latin typeface="맑은 고딕" pitchFamily="50" charset="-127"/>
                <a:ea typeface="맑은 고딕" pitchFamily="50" charset="-127"/>
              </a:rPr>
              <a:t>페이지에 </a:t>
            </a:r>
            <a:r>
              <a:rPr lang="en-US" altLang="ko-KR" sz="3300" dirty="0" err="1" smtClean="0">
                <a:latin typeface="맑은 고딕" pitchFamily="50" charset="-127"/>
                <a:ea typeface="맑은 고딕" pitchFamily="50" charset="-127"/>
              </a:rPr>
              <a:t>jQuery</a:t>
            </a:r>
            <a:r>
              <a:rPr lang="en-US" altLang="ko-KR" sz="33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3300" dirty="0" smtClean="0">
                <a:latin typeface="맑은 고딕" pitchFamily="50" charset="-127"/>
                <a:ea typeface="맑은 고딕" pitchFamily="50" charset="-127"/>
              </a:rPr>
              <a:t>라이브러리 코드 넣기 </a:t>
            </a:r>
            <a:endParaRPr lang="ko-KR" altLang="en-US" sz="33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jQuery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파일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얻기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Google CDN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활용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jQuery.com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으로부터 최신 버전을 직접 다운로드 후 자체 서버에서 </a:t>
            </a: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호스팅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dirty="0" smtClean="0">
                <a:latin typeface="맑은 고딕" pitchFamily="50" charset="-127"/>
                <a:ea typeface="맑은 고딕" pitchFamily="50" charset="-127"/>
              </a:rPr>
            </a:b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marL="0" indent="0">
              <a:buNone/>
            </a:pP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  와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같이 외부 자바스크립트 파일 삽입 방법과 동일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71348" y="3212976"/>
            <a:ext cx="7617076" cy="92333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&lt;script type=“text/</a:t>
            </a:r>
            <a:r>
              <a:rPr lang="en-US" altLang="ko-KR" dirty="0" err="1"/>
              <a:t>javascript</a:t>
            </a:r>
            <a:r>
              <a:rPr lang="en-US" altLang="ko-KR" dirty="0"/>
              <a:t>” </a:t>
            </a:r>
            <a:br>
              <a:rPr lang="en-US" altLang="ko-KR" dirty="0"/>
            </a:br>
            <a:r>
              <a:rPr lang="en-US" altLang="ko-KR" dirty="0"/>
              <a:t>	</a:t>
            </a:r>
            <a:r>
              <a:rPr lang="en-US" altLang="ko-KR" dirty="0" err="1"/>
              <a:t>src</a:t>
            </a:r>
            <a:r>
              <a:rPr lang="en-US" altLang="ko-KR" dirty="0"/>
              <a:t>=“http://ajax.googleapis....../jquery.min.js”&gt;</a:t>
            </a:r>
            <a:br>
              <a:rPr lang="en-US" altLang="ko-KR" dirty="0"/>
            </a:br>
            <a:r>
              <a:rPr lang="en-US" altLang="ko-KR" dirty="0"/>
              <a:t>&lt;/script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747053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DOM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로드 후 페이지 로드 전 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jQuery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실행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모든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DOM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탐색과 조작은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DOM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이 완전하게 로드 되는 것을 요구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window.onload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이벤트 사용시 모든 자원을 포함하여 전체 문서가 완전히 로드 되어야 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onload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이벤트가 발생하므로 방문자로 하여금 지나치게 많은 시간을 기다리게 만듦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DOM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자체가 탐색과 조작을 위한 준비를 끝냈음을 알리는 이벤트가 필요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ready() Method </a:t>
            </a:r>
          </a:p>
          <a:p>
            <a:pPr lvl="1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DOM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이 탐색 및 조작될 준비가 되면 실행되는 스크립트 코드를 가짐</a:t>
            </a:r>
            <a:endParaRPr lang="en-US" altLang="ko-KR" sz="1900" dirty="0" smtClean="0">
              <a:latin typeface="맑은 고딕" pitchFamily="50" charset="-127"/>
              <a:ea typeface="맑은 고딕" pitchFamily="50" charset="-127"/>
            </a:endParaRPr>
          </a:p>
          <a:p>
            <a:pPr lvl="1"/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81226" y="5168038"/>
            <a:ext cx="7751214" cy="1246495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&lt;script type=“text/</a:t>
            </a:r>
            <a:r>
              <a:rPr lang="en-US" altLang="ko-KR" sz="1500" dirty="0" err="1"/>
              <a:t>javascript</a:t>
            </a:r>
            <a:r>
              <a:rPr lang="en-US" altLang="ko-KR" sz="1500" dirty="0" smtClean="0"/>
              <a:t>”&gt;</a:t>
            </a:r>
            <a:r>
              <a:rPr lang="en-US" altLang="ko-KR" sz="1500" dirty="0"/>
              <a:t/>
            </a:r>
            <a:br>
              <a:rPr lang="en-US" altLang="ko-KR" sz="1500" dirty="0"/>
            </a:br>
            <a:r>
              <a:rPr lang="en-US" altLang="ko-KR" sz="1500" dirty="0"/>
              <a:t> </a:t>
            </a:r>
            <a:r>
              <a:rPr lang="en-US" altLang="ko-KR" sz="1500" dirty="0" smtClean="0"/>
              <a:t>     </a:t>
            </a:r>
            <a:r>
              <a:rPr lang="en-US" altLang="ko-KR" sz="1500" dirty="0" err="1" smtClean="0"/>
              <a:t>jQuery</a:t>
            </a:r>
            <a:r>
              <a:rPr lang="en-US" altLang="ko-KR" sz="1500" dirty="0" smtClean="0"/>
              <a:t>(document).ready(function(){</a:t>
            </a:r>
          </a:p>
          <a:p>
            <a:r>
              <a:rPr lang="en-US" altLang="ko-KR" sz="1500" dirty="0"/>
              <a:t> </a:t>
            </a:r>
            <a:r>
              <a:rPr lang="en-US" altLang="ko-KR" sz="1500" dirty="0" smtClean="0"/>
              <a:t>           alert(</a:t>
            </a:r>
            <a:r>
              <a:rPr lang="en-US" altLang="ko-KR" sz="1500" dirty="0" err="1" smtClean="0"/>
              <a:t>jQuery</a:t>
            </a:r>
            <a:r>
              <a:rPr lang="en-US" altLang="ko-KR" sz="1500" dirty="0" smtClean="0"/>
              <a:t>(‘p’).text());</a:t>
            </a:r>
          </a:p>
          <a:p>
            <a:r>
              <a:rPr lang="en-US" altLang="ko-KR" sz="1500" dirty="0"/>
              <a:t> </a:t>
            </a:r>
            <a:r>
              <a:rPr lang="en-US" altLang="ko-KR" sz="1500" dirty="0" smtClean="0"/>
              <a:t>     });</a:t>
            </a:r>
            <a:r>
              <a:rPr lang="en-US" altLang="ko-KR" sz="1500" dirty="0"/>
              <a:t/>
            </a:r>
            <a:br>
              <a:rPr lang="en-US" altLang="ko-KR" sz="1500" dirty="0"/>
            </a:br>
            <a:r>
              <a:rPr lang="en-US" altLang="ko-KR" sz="1500" dirty="0"/>
              <a:t>&lt;/script</a:t>
            </a:r>
            <a:r>
              <a:rPr lang="en-US" altLang="ko-KR" sz="1500" dirty="0" smtClean="0"/>
              <a:t>&gt;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xmlns="" val="1124424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DOM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로드 후 페이지 로드 전 </a:t>
            </a: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jQuery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실행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ready()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이벤트는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&lt;head&gt;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요소 안에 놓여있는 경우에만 필요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ready()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이벤트 사용 보다 모든 자바스크립트와 </a:t>
            </a: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인라인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코드를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&lt;/body&gt;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바로 앞에 놓는 것을 선호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최근의 최적화 기술은 자바스크립트가 페이지 끝부분에서 브라우저에 의해 로드 되는 경우 페이지의 로드가 더 빨라진다고 함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2. ready()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이벤트를 사용하지 않는 것이 결과적으로 적은 양의 코드를 사용하게 되며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적은 양의 코드는 많은 양의 코드보다 훨씬 빨리 실행됨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lvl="1"/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19531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2700" dirty="0" err="1" smtClean="0">
                <a:latin typeface="맑은 고딕" pitchFamily="50" charset="-127"/>
                <a:ea typeface="맑은 고딕" pitchFamily="50" charset="-127"/>
              </a:rPr>
              <a:t>셀럭터와</a:t>
            </a:r>
            <a:r>
              <a:rPr lang="ko-KR" altLang="en-US" sz="27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700" dirty="0" err="1" smtClean="0">
                <a:latin typeface="맑은 고딕" pitchFamily="50" charset="-127"/>
                <a:ea typeface="맑은 고딕" pitchFamily="50" charset="-127"/>
              </a:rPr>
              <a:t>jQuery</a:t>
            </a:r>
            <a:r>
              <a:rPr lang="en-US" altLang="ko-KR" sz="27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700" dirty="0" smtClean="0">
                <a:latin typeface="맑은 고딕" pitchFamily="50" charset="-127"/>
                <a:ea typeface="맑은 고딕" pitchFamily="50" charset="-127"/>
              </a:rPr>
              <a:t>함수를 이용하여 </a:t>
            </a:r>
            <a:r>
              <a:rPr lang="en-US" altLang="ko-KR" sz="2700" dirty="0" smtClean="0">
                <a:latin typeface="맑은 고딕" pitchFamily="50" charset="-127"/>
                <a:ea typeface="맑은 고딕" pitchFamily="50" charset="-127"/>
              </a:rPr>
              <a:t>DOM </a:t>
            </a:r>
            <a:r>
              <a:rPr lang="ko-KR" altLang="en-US" sz="2700" dirty="0" smtClean="0">
                <a:latin typeface="맑은 고딕" pitchFamily="50" charset="-127"/>
                <a:ea typeface="맑은 고딕" pitchFamily="50" charset="-127"/>
              </a:rPr>
              <a:t>요소 선택하기</a:t>
            </a:r>
            <a:endParaRPr lang="ko-KR" altLang="en-US" sz="27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CSS Selector /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사용자정의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Selector</a:t>
            </a:r>
          </a:p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55576" y="2060848"/>
            <a:ext cx="7560840" cy="3888432"/>
          </a:xfrm>
          <a:prstGeom prst="rect">
            <a:avLst/>
          </a:prstGeom>
          <a:solidFill>
            <a:schemeClr val="accent1">
              <a:alpha val="40000"/>
            </a:schemeClr>
          </a:solidFill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&lt;html&gt;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&lt;head&gt;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&lt;/head&gt;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&lt;body&gt;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   &lt;a </a:t>
            </a:r>
            <a:r>
              <a:rPr lang="en-US" altLang="ko-KR" sz="12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href</a:t>
            </a:r>
            <a:r>
              <a:rPr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=“#” id=“link1”&gt;link1&lt;/a&gt;</a:t>
            </a:r>
            <a:endParaRPr lang="en-US" altLang="ko-KR" sz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   &lt;a </a:t>
            </a:r>
            <a:r>
              <a:rPr lang="en-US" altLang="ko-KR" sz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href</a:t>
            </a:r>
            <a:r>
              <a:rPr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=“#” id=“link2”&gt;link2&lt;/</a:t>
            </a:r>
            <a:r>
              <a:rPr lang="en-US" altLang="ko-KR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a</a:t>
            </a:r>
            <a:r>
              <a:rPr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   &lt;a </a:t>
            </a:r>
            <a:r>
              <a:rPr lang="en-US" altLang="ko-KR" sz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href</a:t>
            </a:r>
            <a:r>
              <a:rPr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=“#” class=“link”&gt;link3&lt;/</a:t>
            </a:r>
            <a:r>
              <a:rPr lang="en-US" altLang="ko-KR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a</a:t>
            </a:r>
            <a:r>
              <a:rPr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   &lt;a </a:t>
            </a:r>
            <a:r>
              <a:rPr lang="en-US" altLang="ko-KR" sz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href</a:t>
            </a:r>
            <a:r>
              <a:rPr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=“#”</a:t>
            </a:r>
            <a:r>
              <a:rPr lang="en-US" altLang="ko-KR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class=“link”</a:t>
            </a:r>
            <a:r>
              <a:rPr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&gt;link4&lt;/</a:t>
            </a:r>
            <a:r>
              <a:rPr lang="en-US" altLang="ko-KR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a</a:t>
            </a:r>
            <a:r>
              <a:rPr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   &lt;a </a:t>
            </a:r>
            <a:r>
              <a:rPr lang="en-US" altLang="ko-KR" sz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href</a:t>
            </a:r>
            <a:r>
              <a:rPr lang="en-US" altLang="ko-KR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=“#”&gt;</a:t>
            </a:r>
            <a:r>
              <a:rPr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link5&lt;/</a:t>
            </a:r>
            <a:r>
              <a:rPr lang="en-US" altLang="ko-KR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a</a:t>
            </a:r>
            <a:r>
              <a:rPr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   &lt;script  type=“text/JavaScript”&gt;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        // CSS Selector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       alert(</a:t>
            </a:r>
            <a:r>
              <a:rPr lang="en-US" altLang="ko-KR" sz="12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jQyery</a:t>
            </a:r>
            <a:r>
              <a:rPr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(‘a’).length);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       alert(</a:t>
            </a:r>
            <a:r>
              <a:rPr lang="en-US" altLang="ko-KR" sz="12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jQuery</a:t>
            </a:r>
            <a:r>
              <a:rPr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(‘#link1’).length);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       alert(</a:t>
            </a:r>
            <a:r>
              <a:rPr lang="en-US" altLang="ko-KR" sz="12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jQuery</a:t>
            </a:r>
            <a:r>
              <a:rPr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(‘.link’).length);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       // </a:t>
            </a:r>
            <a:r>
              <a:rPr lang="ko-KR" altLang="en-US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사용자정의 </a:t>
            </a:r>
            <a:r>
              <a:rPr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Selector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       alert(</a:t>
            </a:r>
            <a:r>
              <a:rPr lang="en-US" altLang="ko-KR" sz="12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jQuery</a:t>
            </a:r>
            <a:r>
              <a:rPr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2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document.getElementsByTagName</a:t>
            </a:r>
            <a:r>
              <a:rPr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(‘a’)).length);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  &lt;/script&gt;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&lt;/body&gt;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&lt;/html&gt;</a:t>
            </a:r>
            <a:endParaRPr lang="en-US" altLang="ko-KR" sz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2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=&gt;  </a:t>
            </a:r>
            <a:r>
              <a:rPr lang="ko-KR" altLang="en-US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차례대로   </a:t>
            </a:r>
            <a:r>
              <a:rPr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5,     1</a:t>
            </a:r>
            <a:r>
              <a:rPr lang="en-US" altLang="ko-KR" sz="1200" dirty="0" smtClean="0">
                <a:solidFill>
                  <a:srgbClr val="292934"/>
                </a:solidFill>
                <a:latin typeface="맑은 고딕" pitchFamily="50" charset="-127"/>
                <a:ea typeface="맑은 고딕" pitchFamily="50" charset="-127"/>
              </a:rPr>
              <a:t>,     </a:t>
            </a:r>
            <a:r>
              <a:rPr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2,     5  </a:t>
            </a:r>
            <a:r>
              <a:rPr lang="ko-KR" altLang="en-US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가 뜨게 됨</a:t>
            </a:r>
            <a:endParaRPr lang="en-US" altLang="ko-KR" sz="12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40575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sz="3500" dirty="0" smtClean="0">
                <a:latin typeface="맑은 고딕" pitchFamily="50" charset="-127"/>
                <a:ea typeface="맑은 고딕" pitchFamily="50" charset="-127"/>
              </a:rPr>
              <a:t>특정 </a:t>
            </a:r>
            <a:r>
              <a:rPr lang="ko-KR" altLang="en-US" sz="3500" dirty="0" err="1" smtClean="0">
                <a:latin typeface="맑은 고딕" pitchFamily="50" charset="-127"/>
                <a:ea typeface="맑은 고딕" pitchFamily="50" charset="-127"/>
              </a:rPr>
              <a:t>컨텍스트</a:t>
            </a:r>
            <a:r>
              <a:rPr lang="ko-KR" altLang="en-US" sz="3500" dirty="0" smtClean="0">
                <a:latin typeface="맑은 고딕" pitchFamily="50" charset="-127"/>
                <a:ea typeface="맑은 고딕" pitchFamily="50" charset="-127"/>
              </a:rPr>
              <a:t> 안에서 </a:t>
            </a:r>
            <a:r>
              <a:rPr lang="en-US" altLang="ko-KR" sz="3500" dirty="0" smtClean="0">
                <a:latin typeface="맑은 고딕" pitchFamily="50" charset="-127"/>
                <a:ea typeface="맑은 고딕" pitchFamily="50" charset="-127"/>
              </a:rPr>
              <a:t>DOM </a:t>
            </a:r>
            <a:r>
              <a:rPr lang="ko-KR" altLang="en-US" sz="3500" dirty="0" smtClean="0">
                <a:latin typeface="맑은 고딕" pitchFamily="50" charset="-127"/>
                <a:ea typeface="맑은 고딕" pitchFamily="50" charset="-127"/>
              </a:rPr>
              <a:t>요소 선택하기</a:t>
            </a:r>
            <a:endParaRPr lang="ko-KR" altLang="en-US" sz="35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CSS </a:t>
            </a: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표현식을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갖는 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jQuery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는 </a:t>
            </a: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두번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째 매개변수를 가질 수 있는데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이 매개변수는 어떤 </a:t>
            </a: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컨텍스트에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대해서 </a:t>
            </a: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표현식을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기반으로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DOM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요소를 찾아야 하는지를 알려주는 역할을 한다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55568" y="3140968"/>
            <a:ext cx="7560840" cy="2808312"/>
          </a:xfrm>
          <a:prstGeom prst="rect">
            <a:avLst/>
          </a:prstGeom>
          <a:solidFill>
            <a:schemeClr val="accent1">
              <a:alpha val="40000"/>
            </a:schemeClr>
          </a:solidFill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HTML Source </a:t>
            </a:r>
            <a:r>
              <a:rPr lang="ko-KR" altLang="en-US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는 교재 </a:t>
            </a:r>
            <a:r>
              <a:rPr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p.65 </a:t>
            </a:r>
            <a:r>
              <a:rPr lang="ko-KR" altLang="en-US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참고</a:t>
            </a:r>
            <a:endParaRPr lang="en-US" altLang="ko-KR" sz="12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&lt;script type=“text/</a:t>
            </a:r>
            <a:r>
              <a:rPr lang="en-US" altLang="ko-KR" sz="12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javascript</a:t>
            </a:r>
            <a:r>
              <a:rPr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”&gt;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   // </a:t>
            </a:r>
            <a:r>
              <a:rPr lang="ko-KR" altLang="en-US" sz="12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컨텍스트</a:t>
            </a:r>
            <a:r>
              <a:rPr lang="ko-KR" altLang="en-US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래퍼</a:t>
            </a:r>
            <a:r>
              <a:rPr lang="ko-KR" altLang="en-US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사용</a:t>
            </a:r>
            <a:endParaRPr lang="en-US" altLang="ko-KR" sz="12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  // wrapper set (&lt;form&gt;) </a:t>
            </a:r>
            <a:r>
              <a:rPr lang="ko-KR" altLang="en-US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안에서 </a:t>
            </a:r>
            <a:r>
              <a:rPr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input </a:t>
            </a:r>
            <a:r>
              <a:rPr lang="ko-KR" altLang="en-US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요소 참조</a:t>
            </a:r>
            <a:endParaRPr lang="en-US" altLang="ko-KR" sz="12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  alert(</a:t>
            </a:r>
            <a:r>
              <a:rPr lang="en-US" altLang="ko-KR" sz="12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jQuery</a:t>
            </a:r>
            <a:r>
              <a:rPr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(‘input’, </a:t>
            </a:r>
            <a:r>
              <a:rPr lang="en-US" altLang="ko-KR" sz="12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$(‘form’)</a:t>
            </a:r>
            <a:r>
              <a:rPr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).length);</a:t>
            </a:r>
          </a:p>
          <a:p>
            <a:endParaRPr lang="en-US" altLang="ko-KR" sz="12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  // </a:t>
            </a:r>
            <a:r>
              <a:rPr lang="ko-KR" altLang="en-US" sz="12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컨텍스트로</a:t>
            </a:r>
            <a:r>
              <a:rPr lang="ko-KR" altLang="en-US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DOM </a:t>
            </a:r>
            <a:r>
              <a:rPr lang="ko-KR" altLang="en-US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참조</a:t>
            </a:r>
            <a:endParaRPr lang="en-US" altLang="ko-KR" sz="12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  // </a:t>
            </a:r>
            <a:r>
              <a:rPr lang="ko-KR" altLang="en-US" sz="12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첫번째</a:t>
            </a:r>
            <a:r>
              <a:rPr lang="ko-KR" altLang="en-US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form </a:t>
            </a:r>
            <a:r>
              <a:rPr lang="ko-KR" altLang="en-US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요소에서 </a:t>
            </a:r>
            <a:r>
              <a:rPr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input </a:t>
            </a:r>
            <a:r>
              <a:rPr lang="ko-KR" altLang="en-US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요소 참조</a:t>
            </a:r>
            <a:endParaRPr lang="en-US" altLang="ko-KR" sz="12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  alert(</a:t>
            </a:r>
            <a:r>
              <a:rPr lang="en-US" altLang="ko-KR" sz="12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jQuery</a:t>
            </a:r>
            <a:r>
              <a:rPr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(‘input’, </a:t>
            </a:r>
            <a:r>
              <a:rPr lang="en-US" altLang="ko-KR" sz="1200" b="1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document.forms</a:t>
            </a:r>
            <a:r>
              <a:rPr lang="en-US" altLang="ko-KR" sz="12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[0]).length</a:t>
            </a:r>
            <a:r>
              <a:rPr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);</a:t>
            </a:r>
          </a:p>
          <a:p>
            <a:endParaRPr lang="en-US" altLang="ko-KR" sz="12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  // </a:t>
            </a:r>
            <a:r>
              <a:rPr lang="ko-KR" altLang="en-US" sz="12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표현식</a:t>
            </a:r>
            <a:r>
              <a:rPr lang="ko-KR" altLang="en-US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사용</a:t>
            </a:r>
            <a:endParaRPr lang="en-US" altLang="ko-KR" sz="12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  // body </a:t>
            </a:r>
            <a:r>
              <a:rPr lang="ko-KR" altLang="en-US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요소 내의 모든 </a:t>
            </a:r>
            <a:r>
              <a:rPr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input </a:t>
            </a:r>
            <a:r>
              <a:rPr lang="ko-KR" altLang="en-US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요소 참조</a:t>
            </a:r>
            <a:endParaRPr lang="en-US" altLang="ko-KR" sz="12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  alert(</a:t>
            </a:r>
            <a:r>
              <a:rPr lang="en-US" altLang="ko-KR" sz="12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jQuery</a:t>
            </a:r>
            <a:r>
              <a:rPr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(‘input’, </a:t>
            </a:r>
            <a:r>
              <a:rPr lang="en-US" altLang="ko-KR" sz="12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’body’</a:t>
            </a:r>
            <a:r>
              <a:rPr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).length);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xmlns="" val="1410668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투명도">
  <a:themeElements>
    <a:clrScheme name="투명도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클래식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투명도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2455</TotalTime>
  <Words>1833</Words>
  <Application>Microsoft Office PowerPoint</Application>
  <PresentationFormat>화면 슬라이드 쇼(4:3)</PresentationFormat>
  <Paragraphs>323</Paragraphs>
  <Slides>24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5" baseType="lpstr">
      <vt:lpstr>투명도</vt:lpstr>
      <vt:lpstr>jQuery</vt:lpstr>
      <vt:lpstr>소개</vt:lpstr>
      <vt:lpstr>소개</vt:lpstr>
      <vt:lpstr>소개</vt:lpstr>
      <vt:lpstr>HTML 페이지에 jQuery 라이브러리 코드 넣기 </vt:lpstr>
      <vt:lpstr>DOM 로드 후 페이지 로드 전 jQuery 실행</vt:lpstr>
      <vt:lpstr>DOM 로드 후 페이지 로드 전 jQuery 실행</vt:lpstr>
      <vt:lpstr>셀럭터와 jQuery 함수를 이용하여 DOM 요소 선택하기</vt:lpstr>
      <vt:lpstr>특정 컨텍스트 안에서 DOM 요소 선택하기</vt:lpstr>
      <vt:lpstr>DOM 요소의 래퍼 집합 필터링하기</vt:lpstr>
      <vt:lpstr>현재 선택된 래퍼 집합에서 자손 요소 찾기</vt:lpstr>
      <vt:lpstr>파괴적인 변경 이전의 선택상황으로 돌아가기</vt:lpstr>
      <vt:lpstr>현재 셀렉션 이전에 셀렉션 추가하기</vt:lpstr>
      <vt:lpstr>컨텍스트를 기반으로 DOM 탐색하기 </vt:lpstr>
      <vt:lpstr>DOM 요소를 생성하고 추가하고 다루기</vt:lpstr>
      <vt:lpstr>DOM 요소 제거하기</vt:lpstr>
      <vt:lpstr>DOM 요소 교체하기</vt:lpstr>
      <vt:lpstr>DOM 요소 복제하기</vt:lpstr>
      <vt:lpstr>DOM 요소 어트리뷰트를 가져오고 설정하고 제거하기</vt:lpstr>
      <vt:lpstr>DOM 요소 어트리뷰트를 가져오고 설정하고 제거하기</vt:lpstr>
      <vt:lpstr>HTML 콘텐트 가져오기 및 설정하기</vt:lpstr>
      <vt:lpstr>텍스트 콘텐트를 가져오고 설정하기</vt:lpstr>
      <vt:lpstr>전역적인 충돌 없이 $별칭 사용하기</vt:lpstr>
      <vt:lpstr>End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Hacosa js Study</dc:title>
  <dc:creator>mulder21c</dc:creator>
  <cp:lastModifiedBy>user</cp:lastModifiedBy>
  <cp:revision>389</cp:revision>
  <dcterms:created xsi:type="dcterms:W3CDTF">2011-10-02T23:50:48Z</dcterms:created>
  <dcterms:modified xsi:type="dcterms:W3CDTF">2015-10-29T00:38:05Z</dcterms:modified>
</cp:coreProperties>
</file>