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639"/>
    <a:srgbClr val="3DC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B4B86-3DEF-5364-298B-337769B62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3D1A9E-E297-2F85-DB8D-4FED891FD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5B440-874D-704A-7BE8-89FE6D9C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99B-CC10-4B11-882D-0562C123925F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CBE8D-0839-FB73-A1D6-E288D8EE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AC65F-7139-4FB4-1B51-7CAE263C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7E8A-6D66-458F-936F-26664A524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7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FFF13-D4C7-3419-A8D9-C0C88250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E9EAF-4AC3-FA70-5E9D-E81834D49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99386-4474-9160-40D1-82539638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99B-CC10-4B11-882D-0562C123925F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9374E-45DF-457C-5469-11DA20AF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48BC7-7CD7-A1C9-F4D3-3FA457D0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7E8A-6D66-458F-936F-26664A524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47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55AA36-0C11-006A-FA57-0E851E803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D40634-E170-B877-0F08-29CACBBB7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3759-40B9-E1B7-2260-CFE3AE74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99B-CC10-4B11-882D-0562C123925F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16B2A-749B-50A5-3311-9799AA8A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8D3FC-4F8A-A771-C20E-5B2B1085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7E8A-6D66-458F-936F-26664A524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26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1F8A7-46BD-FED4-DBD5-9CC2D64F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DD7B6-D3D5-1BF5-D62D-7C43F7736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8BAAA-CCEC-69A9-063A-ECBD32E6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99B-CC10-4B11-882D-0562C123925F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240DA-8037-8C59-2979-B6D5D4E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AD9DA-75BF-AE09-42DD-5CFC370E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7E8A-6D66-458F-936F-26664A524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88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95922-030F-739C-3E2E-16FE102F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CD3EB-4C15-EB4C-EC4C-D4500243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19E39-D283-AB1A-D670-F974E14B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99B-CC10-4B11-882D-0562C123925F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71D9C-13A9-F6C7-700F-6B8F356A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FD7DC-0CBB-362D-0E9F-3602EBBF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7E8A-6D66-458F-936F-26664A524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70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8F424-3A7C-92D2-2481-3F0B66D0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AA7DF-24DA-7D80-1550-BA49460DF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DD404D-44E1-79C2-9716-C2D0E40C4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AB1C4-2EBA-DE6F-C31D-FC7A6DA9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99B-CC10-4B11-882D-0562C123925F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42A289-CB96-8BAA-9C0F-C787DFD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036F6-E749-1461-7722-B3F8DA3F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7E8A-6D66-458F-936F-26664A524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61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5C632-F6D3-0BF5-C683-5D824AF9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745A2-EAEB-ECF6-5420-5D6ADCC14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910547-4DCE-A3C6-D8D5-D6D8A680C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731079-7C6F-FD89-70CA-26DDA103D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3FC969-588A-0D1F-831F-4E760BF90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D62E2C-1680-67D6-44CC-30042BAE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99B-CC10-4B11-882D-0562C123925F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D2348D-F0D6-AC77-939E-F0EA0925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F8A208-8029-1C5A-2904-57680969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7E8A-6D66-458F-936F-26664A524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64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9CADE-9AEA-42AC-6AEA-2B2B66D7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301B04-DD67-C1D7-0E9D-D8D124F7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99B-CC10-4B11-882D-0562C123925F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E3D9A-1EA5-B596-A4E3-3AF12F05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1EC229-A2C3-6406-E709-3679DB55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7E8A-6D66-458F-936F-26664A524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00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32E231-114B-B53E-18D5-78E2843D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99B-CC10-4B11-882D-0562C123925F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A2E4-85F3-8B71-35A3-B45021FF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B9C9C9-977F-CC5A-09B8-EFCAB40F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7E8A-6D66-458F-936F-26664A524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48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62B4-7D76-F6D5-CCF7-488D2B8A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300E0-A4D6-FCF9-FFFA-60E84551F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5EC547-EAA6-DFFB-F2A7-A4C4B7F18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A6C29-E97C-D58B-FBAE-A26A20A0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99B-CC10-4B11-882D-0562C123925F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ECE16-FE08-83A6-D072-798DAC39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D6DE9-808A-1DA2-443E-DEBE67B8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7E8A-6D66-458F-936F-26664A524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75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2DE44-84E7-B2B4-366C-B389A31C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B6161A-D48D-1E2C-540F-C7FAEDCB4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285C8-3403-3E57-441A-3B830209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9A7A-9D08-887E-A431-9F02A6D7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99B-CC10-4B11-882D-0562C123925F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435989-F1F6-D42B-63E4-931A5C8E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CF4A9-F3B2-633E-7656-790095B1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7E8A-6D66-458F-936F-26664A524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28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E6F452-9BB7-8832-B72F-D7E7CC33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4F27F-F7EA-34CD-F499-44F297A84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81534-9865-699B-C022-F1ABBA7F0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199B-CC10-4B11-882D-0562C123925F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4EE93-08BE-45E2-2D70-07BA72937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73C65-502A-1C58-A530-D415C052C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67E8A-6D66-458F-936F-26664A524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36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A509C2-BC4C-663E-D773-11C34C49460B}"/>
              </a:ext>
            </a:extLst>
          </p:cNvPr>
          <p:cNvSpPr txBox="1"/>
          <p:nvPr/>
        </p:nvSpPr>
        <p:spPr>
          <a:xfrm>
            <a:off x="357068" y="1341547"/>
            <a:ext cx="44902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실내 공간</a:t>
            </a:r>
            <a:endParaRPr lang="en-US" altLang="ko-KR" sz="4000" dirty="0">
              <a:solidFill>
                <a:srgbClr val="021639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40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3D </a:t>
            </a:r>
            <a:r>
              <a:rPr lang="ko-KR" altLang="en-US" sz="40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종합 데이터를 </a:t>
            </a:r>
            <a:endParaRPr lang="en-US" altLang="ko-KR" sz="4000" dirty="0">
              <a:solidFill>
                <a:srgbClr val="021639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40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활용한 </a:t>
            </a:r>
            <a:endParaRPr lang="en-US" altLang="ko-KR" sz="4000" dirty="0">
              <a:solidFill>
                <a:srgbClr val="021639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40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가상공간 구축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8EE03A-BEA3-7D72-14D2-BFC748DD40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1" r="16842"/>
          <a:stretch/>
        </p:blipFill>
        <p:spPr>
          <a:xfrm>
            <a:off x="5438274" y="0"/>
            <a:ext cx="6817894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E85B885-5C6E-2DC9-DDD8-1CC1A08E8820}"/>
              </a:ext>
            </a:extLst>
          </p:cNvPr>
          <p:cNvSpPr/>
          <p:nvPr/>
        </p:nvSpPr>
        <p:spPr>
          <a:xfrm>
            <a:off x="5438274" y="0"/>
            <a:ext cx="6817894" cy="6858000"/>
          </a:xfrm>
          <a:prstGeom prst="rect">
            <a:avLst/>
          </a:prstGeom>
          <a:solidFill>
            <a:srgbClr val="02163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E934A-DD7A-ADD9-4A26-9D982AB5E0E3}"/>
              </a:ext>
            </a:extLst>
          </p:cNvPr>
          <p:cNvSpPr txBox="1"/>
          <p:nvPr/>
        </p:nvSpPr>
        <p:spPr>
          <a:xfrm>
            <a:off x="469363" y="6286368"/>
            <a:ext cx="349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9</a:t>
            </a:r>
            <a:r>
              <a:rPr lang="ko-KR" altLang="en-US" sz="1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팀 김찬규</a:t>
            </a:r>
            <a:r>
              <a:rPr lang="en-US" altLang="ko-KR" sz="1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이기성</a:t>
            </a:r>
            <a:r>
              <a:rPr lang="en-US" altLang="ko-KR" sz="1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신우섭</a:t>
            </a:r>
            <a:r>
              <a:rPr lang="en-US" altLang="ko-KR" sz="1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김동언</a:t>
            </a:r>
          </a:p>
        </p:txBody>
      </p:sp>
    </p:spTree>
    <p:extLst>
      <p:ext uri="{BB962C8B-B14F-4D97-AF65-F5344CB8AC3E}">
        <p14:creationId xmlns:p14="http://schemas.microsoft.com/office/powerpoint/2010/main" val="16894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F16E51-8591-369A-E444-051F209E062B}"/>
              </a:ext>
            </a:extLst>
          </p:cNvPr>
          <p:cNvSpPr txBox="1"/>
          <p:nvPr/>
        </p:nvSpPr>
        <p:spPr>
          <a:xfrm>
            <a:off x="11309682" y="6128084"/>
            <a:ext cx="62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DCBB1"/>
                </a:solidFill>
              </a:rPr>
              <a:t>04</a:t>
            </a:r>
            <a:endParaRPr lang="ko-KR" altLang="en-US" dirty="0">
              <a:solidFill>
                <a:srgbClr val="3DCBB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8C4AF-3F9F-EAD7-2162-94A30CBFE88A}"/>
              </a:ext>
            </a:extLst>
          </p:cNvPr>
          <p:cNvSpPr txBox="1"/>
          <p:nvPr/>
        </p:nvSpPr>
        <p:spPr>
          <a:xfrm>
            <a:off x="835742" y="367503"/>
            <a:ext cx="3706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서버 아키텍처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20AB98D-73B4-B4DE-0757-B075E8BB0A98}"/>
              </a:ext>
            </a:extLst>
          </p:cNvPr>
          <p:cNvSpPr/>
          <p:nvPr/>
        </p:nvSpPr>
        <p:spPr>
          <a:xfrm>
            <a:off x="3622083" y="1747124"/>
            <a:ext cx="4583771" cy="464192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3F8C0C-C642-D3F6-BDAD-31F33BE4A728}"/>
              </a:ext>
            </a:extLst>
          </p:cNvPr>
          <p:cNvSpPr txBox="1">
            <a:spLocks/>
          </p:cNvSpPr>
          <p:nvPr/>
        </p:nvSpPr>
        <p:spPr>
          <a:xfrm>
            <a:off x="3185063" y="1212983"/>
            <a:ext cx="4082633" cy="48138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300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AWS EC2 Instance / RDS</a:t>
            </a:r>
            <a:endParaRPr lang="ko-KR" altLang="en-US" sz="1800" spc="300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8" name="Picture 4" descr="http://wildpup.cafe24.com/wp-content/uploads/2014/12/ec2.png">
            <a:extLst>
              <a:ext uri="{FF2B5EF4-FFF2-40B4-BE49-F238E27FC236}">
                <a16:creationId xmlns:a16="http://schemas.microsoft.com/office/drawing/2014/main" id="{42596964-7824-905B-3EDB-63A29250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083" y="1747124"/>
            <a:ext cx="1165208" cy="12447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7">
            <a:extLst>
              <a:ext uri="{FF2B5EF4-FFF2-40B4-BE49-F238E27FC236}">
                <a16:creationId xmlns:a16="http://schemas.microsoft.com/office/drawing/2014/main" id="{54CAF9A7-88D5-E359-0C1E-A12D705639E7}"/>
              </a:ext>
            </a:extLst>
          </p:cNvPr>
          <p:cNvSpPr/>
          <p:nvPr/>
        </p:nvSpPr>
        <p:spPr>
          <a:xfrm>
            <a:off x="4001985" y="3175504"/>
            <a:ext cx="3865424" cy="304285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9C9A2EC0-E2AF-F008-1A1E-3A4707872BB7}"/>
              </a:ext>
            </a:extLst>
          </p:cNvPr>
          <p:cNvSpPr/>
          <p:nvPr/>
        </p:nvSpPr>
        <p:spPr>
          <a:xfrm>
            <a:off x="4956086" y="1930787"/>
            <a:ext cx="2911321" cy="6697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Instance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/ Cluster </a:t>
            </a:r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cxnSp>
        <p:nvCxnSpPr>
          <p:cNvPr id="16" name="Straight Arrow Connector 32">
            <a:extLst>
              <a:ext uri="{FF2B5EF4-FFF2-40B4-BE49-F238E27FC236}">
                <a16:creationId xmlns:a16="http://schemas.microsoft.com/office/drawing/2014/main" id="{8A8E15B8-9B84-3C2E-70DB-F96A7725FA9E}"/>
              </a:ext>
            </a:extLst>
          </p:cNvPr>
          <p:cNvCxnSpPr/>
          <p:nvPr/>
        </p:nvCxnSpPr>
        <p:spPr>
          <a:xfrm>
            <a:off x="7267469" y="2680639"/>
            <a:ext cx="0" cy="456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44">
            <a:extLst>
              <a:ext uri="{FF2B5EF4-FFF2-40B4-BE49-F238E27FC236}">
                <a16:creationId xmlns:a16="http://schemas.microsoft.com/office/drawing/2014/main" id="{7E273FA4-319B-5066-E60B-19B6549E1EB5}"/>
              </a:ext>
            </a:extLst>
          </p:cNvPr>
          <p:cNvCxnSpPr/>
          <p:nvPr/>
        </p:nvCxnSpPr>
        <p:spPr>
          <a:xfrm>
            <a:off x="2085124" y="3774001"/>
            <a:ext cx="12375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45">
            <a:extLst>
              <a:ext uri="{FF2B5EF4-FFF2-40B4-BE49-F238E27FC236}">
                <a16:creationId xmlns:a16="http://schemas.microsoft.com/office/drawing/2014/main" id="{AE57A7D7-FFC2-629C-0DD5-E0BC7502243E}"/>
              </a:ext>
            </a:extLst>
          </p:cNvPr>
          <p:cNvCxnSpPr/>
          <p:nvPr/>
        </p:nvCxnSpPr>
        <p:spPr>
          <a:xfrm flipH="1">
            <a:off x="2085126" y="4050853"/>
            <a:ext cx="1247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52">
            <a:extLst>
              <a:ext uri="{FF2B5EF4-FFF2-40B4-BE49-F238E27FC236}">
                <a16:creationId xmlns:a16="http://schemas.microsoft.com/office/drawing/2014/main" id="{DC990017-2243-78A8-CCE2-8DED34A25A53}"/>
              </a:ext>
            </a:extLst>
          </p:cNvPr>
          <p:cNvSpPr/>
          <p:nvPr/>
        </p:nvSpPr>
        <p:spPr>
          <a:xfrm>
            <a:off x="1816856" y="4200973"/>
            <a:ext cx="1655541" cy="8697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RestFul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API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(JSON)</a:t>
            </a:r>
          </a:p>
        </p:txBody>
      </p:sp>
      <p:cxnSp>
        <p:nvCxnSpPr>
          <p:cNvPr id="20" name="Straight Arrow Connector 55">
            <a:extLst>
              <a:ext uri="{FF2B5EF4-FFF2-40B4-BE49-F238E27FC236}">
                <a16:creationId xmlns:a16="http://schemas.microsoft.com/office/drawing/2014/main" id="{7E7BBB5E-4700-522A-4CDD-03F0FF661417}"/>
              </a:ext>
            </a:extLst>
          </p:cNvPr>
          <p:cNvCxnSpPr/>
          <p:nvPr/>
        </p:nvCxnSpPr>
        <p:spPr>
          <a:xfrm flipV="1">
            <a:off x="6914607" y="2661589"/>
            <a:ext cx="0" cy="480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1" name="Picture 2" descr="MySQL : 데이터베이스 생성, 선택하는 방법, 예제, 명령어">
            <a:extLst>
              <a:ext uri="{FF2B5EF4-FFF2-40B4-BE49-F238E27FC236}">
                <a16:creationId xmlns:a16="http://schemas.microsoft.com/office/drawing/2014/main" id="{02577194-8390-C08D-386B-8C670E186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15" y="3571247"/>
            <a:ext cx="2251364" cy="20737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18E366E-138F-1850-8A38-A5029E3E0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24" y="2402122"/>
            <a:ext cx="1108211" cy="2980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9677715-6315-44D0-176D-114243C7D5CA}"/>
              </a:ext>
            </a:extLst>
          </p:cNvPr>
          <p:cNvSpPr txBox="1"/>
          <p:nvPr/>
        </p:nvSpPr>
        <p:spPr>
          <a:xfrm>
            <a:off x="683224" y="1971738"/>
            <a:ext cx="110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24" name="Straight Arrow Connector 44">
            <a:extLst>
              <a:ext uri="{FF2B5EF4-FFF2-40B4-BE49-F238E27FC236}">
                <a16:creationId xmlns:a16="http://schemas.microsoft.com/office/drawing/2014/main" id="{F79E9C55-65D4-EB72-CD82-77DFC45E531E}"/>
              </a:ext>
            </a:extLst>
          </p:cNvPr>
          <p:cNvCxnSpPr>
            <a:cxnSpLocks/>
          </p:cNvCxnSpPr>
          <p:nvPr/>
        </p:nvCxnSpPr>
        <p:spPr>
          <a:xfrm>
            <a:off x="8475887" y="3774001"/>
            <a:ext cx="12375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45">
            <a:extLst>
              <a:ext uri="{FF2B5EF4-FFF2-40B4-BE49-F238E27FC236}">
                <a16:creationId xmlns:a16="http://schemas.microsoft.com/office/drawing/2014/main" id="{67A78EE7-0A70-C040-B477-AB6FA75EFD9F}"/>
              </a:ext>
            </a:extLst>
          </p:cNvPr>
          <p:cNvCxnSpPr>
            <a:cxnSpLocks/>
          </p:cNvCxnSpPr>
          <p:nvPr/>
        </p:nvCxnSpPr>
        <p:spPr>
          <a:xfrm flipH="1">
            <a:off x="8475889" y="4050853"/>
            <a:ext cx="1247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Rectangle 52">
            <a:extLst>
              <a:ext uri="{FF2B5EF4-FFF2-40B4-BE49-F238E27FC236}">
                <a16:creationId xmlns:a16="http://schemas.microsoft.com/office/drawing/2014/main" id="{F82FBC41-5232-3F12-D2AC-0F0CD2AB572A}"/>
              </a:ext>
            </a:extLst>
          </p:cNvPr>
          <p:cNvSpPr/>
          <p:nvPr/>
        </p:nvSpPr>
        <p:spPr>
          <a:xfrm>
            <a:off x="8365234" y="4200973"/>
            <a:ext cx="1458891" cy="8697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저장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Rectangle 52">
            <a:extLst>
              <a:ext uri="{FF2B5EF4-FFF2-40B4-BE49-F238E27FC236}">
                <a16:creationId xmlns:a16="http://schemas.microsoft.com/office/drawing/2014/main" id="{2DB4D3F1-EE14-4009-C4FB-FE0455A25EDF}"/>
              </a:ext>
            </a:extLst>
          </p:cNvPr>
          <p:cNvSpPr/>
          <p:nvPr/>
        </p:nvSpPr>
        <p:spPr>
          <a:xfrm>
            <a:off x="4763124" y="5704539"/>
            <a:ext cx="2307977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Picture 4" descr="5 Statistical Functions in PyTorch | by Anurag Lahon | Towards Data Science">
            <a:extLst>
              <a:ext uri="{FF2B5EF4-FFF2-40B4-BE49-F238E27FC236}">
                <a16:creationId xmlns:a16="http://schemas.microsoft.com/office/drawing/2014/main" id="{F457DDCD-0CE6-98B5-1806-41389D142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403" y="3482392"/>
            <a:ext cx="1640332" cy="82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54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건물, 지붕이(가) 표시된 사진&#10;&#10;자동 생성된 설명">
            <a:extLst>
              <a:ext uri="{FF2B5EF4-FFF2-40B4-BE49-F238E27FC236}">
                <a16:creationId xmlns:a16="http://schemas.microsoft.com/office/drawing/2014/main" id="{FE803B87-E0C6-A966-B657-7FEDFDB74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281"/>
          <a:stretch/>
        </p:blipFill>
        <p:spPr>
          <a:xfrm>
            <a:off x="0" y="0"/>
            <a:ext cx="4973053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E85B885-5C6E-2DC9-DDD8-1CC1A08E8820}"/>
              </a:ext>
            </a:extLst>
          </p:cNvPr>
          <p:cNvSpPr/>
          <p:nvPr/>
        </p:nvSpPr>
        <p:spPr>
          <a:xfrm>
            <a:off x="0" y="-2"/>
            <a:ext cx="4973053" cy="6858000"/>
          </a:xfrm>
          <a:prstGeom prst="rect">
            <a:avLst/>
          </a:prstGeom>
          <a:solidFill>
            <a:srgbClr val="02163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9244F-41C3-45D3-2E91-253C7FBA4E50}"/>
              </a:ext>
            </a:extLst>
          </p:cNvPr>
          <p:cNvSpPr txBox="1"/>
          <p:nvPr/>
        </p:nvSpPr>
        <p:spPr>
          <a:xfrm>
            <a:off x="1219200" y="3044277"/>
            <a:ext cx="2534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3ABD3-F351-FCF1-1AD4-75D15E939172}"/>
              </a:ext>
            </a:extLst>
          </p:cNvPr>
          <p:cNvSpPr txBox="1"/>
          <p:nvPr/>
        </p:nvSpPr>
        <p:spPr>
          <a:xfrm>
            <a:off x="6096000" y="1199380"/>
            <a:ext cx="5838809" cy="445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1. </a:t>
            </a:r>
            <a:r>
              <a:rPr lang="ko-KR" altLang="en-US" sz="2400" spc="-15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동기</a:t>
            </a:r>
            <a:endParaRPr lang="en-US" altLang="ko-KR" sz="2400" spc="-150" dirty="0">
              <a:solidFill>
                <a:srgbClr val="021639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 </a:t>
            </a:r>
            <a:r>
              <a:rPr lang="ko-KR" altLang="en-US" sz="2400" spc="-15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목적</a:t>
            </a:r>
            <a:endParaRPr lang="en-US" altLang="ko-KR" sz="2400" spc="-150" dirty="0">
              <a:solidFill>
                <a:srgbClr val="021639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 </a:t>
            </a:r>
            <a:r>
              <a:rPr lang="ko-KR" altLang="en-US" sz="2400" spc="-15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시스템 구성도</a:t>
            </a:r>
            <a:endParaRPr lang="en-US" altLang="ko-KR" sz="2400" spc="-150" dirty="0">
              <a:solidFill>
                <a:srgbClr val="021639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4. </a:t>
            </a:r>
            <a:r>
              <a:rPr lang="ko-KR" altLang="en-US" sz="2400" spc="-15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내용 구성</a:t>
            </a:r>
            <a:endParaRPr lang="en-US" altLang="ko-KR" sz="2400" spc="-150" dirty="0">
              <a:solidFill>
                <a:srgbClr val="021639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5. </a:t>
            </a:r>
            <a:r>
              <a:rPr lang="ko-KR" altLang="en-US" sz="2400" spc="-15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환경</a:t>
            </a:r>
            <a:endParaRPr lang="en-US" altLang="ko-KR" sz="2400" spc="-150" dirty="0">
              <a:solidFill>
                <a:srgbClr val="021639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6. </a:t>
            </a:r>
            <a:r>
              <a:rPr lang="ko-KR" altLang="en-US" sz="2400" spc="-15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활용 가능성</a:t>
            </a:r>
            <a:endParaRPr lang="en-US" altLang="ko-KR" sz="2400" spc="-150" dirty="0">
              <a:solidFill>
                <a:srgbClr val="021639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7. </a:t>
            </a:r>
            <a:r>
              <a:rPr lang="ko-KR" altLang="en-US" sz="2400" spc="-15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프로젝트의 차별성</a:t>
            </a:r>
            <a:endParaRPr lang="en-US" altLang="ko-KR" sz="2400" spc="-150" dirty="0">
              <a:solidFill>
                <a:srgbClr val="021639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8. </a:t>
            </a:r>
            <a:r>
              <a:rPr lang="ko-KR" altLang="en-US" sz="2400" spc="-15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413965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F39E595-9986-223A-D195-CDAF297F7EBD}"/>
              </a:ext>
            </a:extLst>
          </p:cNvPr>
          <p:cNvSpPr/>
          <p:nvPr/>
        </p:nvSpPr>
        <p:spPr>
          <a:xfrm>
            <a:off x="835742" y="3468328"/>
            <a:ext cx="10634360" cy="1909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9244F-41C3-45D3-2E91-253C7FBA4E50}"/>
              </a:ext>
            </a:extLst>
          </p:cNvPr>
          <p:cNvSpPr txBox="1"/>
          <p:nvPr/>
        </p:nvSpPr>
        <p:spPr>
          <a:xfrm>
            <a:off x="835742" y="367503"/>
            <a:ext cx="186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동기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16E51-8591-369A-E444-051F209E062B}"/>
              </a:ext>
            </a:extLst>
          </p:cNvPr>
          <p:cNvSpPr txBox="1"/>
          <p:nvPr/>
        </p:nvSpPr>
        <p:spPr>
          <a:xfrm>
            <a:off x="11309682" y="6128084"/>
            <a:ext cx="62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DCBB1"/>
                </a:solidFill>
              </a:rPr>
              <a:t>03</a:t>
            </a:r>
            <a:endParaRPr lang="ko-KR" altLang="en-US" dirty="0">
              <a:solidFill>
                <a:srgbClr val="3DCBB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FA7E0-9EE6-DAE8-6694-BAB7EBEC9920}"/>
              </a:ext>
            </a:extLst>
          </p:cNvPr>
          <p:cNvSpPr txBox="1"/>
          <p:nvPr/>
        </p:nvSpPr>
        <p:spPr>
          <a:xfrm>
            <a:off x="962525" y="1397841"/>
            <a:ext cx="41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2163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부동산 계약 기존 프로세스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9C13D-9051-11B7-C1D4-69A10E8D2E51}"/>
              </a:ext>
            </a:extLst>
          </p:cNvPr>
          <p:cNvSpPr txBox="1"/>
          <p:nvPr/>
        </p:nvSpPr>
        <p:spPr>
          <a:xfrm>
            <a:off x="962525" y="2170552"/>
            <a:ext cx="105075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인터넷으로 마음에 드는 집을 찾는다</a:t>
            </a: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021639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해당 집을 거래하는 부동산을 방문한다</a:t>
            </a: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021639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가격과 평수가 마음에 드는 집의 기존 거주자 혹은 부동산 업자와 약속을 잡고 직접 방문해 집을 확인한다</a:t>
            </a: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021639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여러 집을 방문하며 위의 행위를 반복한다</a:t>
            </a: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021639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가장 마음에 드는 집을 계약한다</a:t>
            </a: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sz="2400" dirty="0">
              <a:solidFill>
                <a:srgbClr val="021639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12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F16E51-8591-369A-E444-051F209E062B}"/>
              </a:ext>
            </a:extLst>
          </p:cNvPr>
          <p:cNvSpPr txBox="1"/>
          <p:nvPr/>
        </p:nvSpPr>
        <p:spPr>
          <a:xfrm>
            <a:off x="11309682" y="6128084"/>
            <a:ext cx="62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DCBB1"/>
                </a:solidFill>
              </a:rPr>
              <a:t>04</a:t>
            </a:r>
            <a:endParaRPr lang="ko-KR" altLang="en-US" dirty="0">
              <a:solidFill>
                <a:srgbClr val="3DCBB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8C4AF-3F9F-EAD7-2162-94A30CBFE88A}"/>
              </a:ext>
            </a:extLst>
          </p:cNvPr>
          <p:cNvSpPr txBox="1"/>
          <p:nvPr/>
        </p:nvSpPr>
        <p:spPr>
          <a:xfrm>
            <a:off x="835742" y="367503"/>
            <a:ext cx="186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동기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8D940-7043-7558-1EB9-0FA44561B920}"/>
              </a:ext>
            </a:extLst>
          </p:cNvPr>
          <p:cNvSpPr txBox="1"/>
          <p:nvPr/>
        </p:nvSpPr>
        <p:spPr>
          <a:xfrm>
            <a:off x="1280779" y="2459504"/>
            <a:ext cx="100289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2D </a:t>
            </a: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사진의 한계 </a:t>
            </a: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렌즈 왜곡</a:t>
            </a: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21639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인테리어 구상의 어려움</a:t>
            </a:r>
            <a:endParaRPr lang="en-US" altLang="ko-KR" sz="2400" dirty="0">
              <a:solidFill>
                <a:srgbClr val="021639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21639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시공간의 제약</a:t>
            </a:r>
            <a:endParaRPr lang="en-US" altLang="ko-KR" sz="2400" dirty="0">
              <a:solidFill>
                <a:srgbClr val="021639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6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F16E51-8591-369A-E444-051F209E062B}"/>
              </a:ext>
            </a:extLst>
          </p:cNvPr>
          <p:cNvSpPr txBox="1"/>
          <p:nvPr/>
        </p:nvSpPr>
        <p:spPr>
          <a:xfrm>
            <a:off x="11309682" y="6128084"/>
            <a:ext cx="62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DCBB1"/>
                </a:solidFill>
              </a:rPr>
              <a:t>04</a:t>
            </a:r>
            <a:endParaRPr lang="ko-KR" altLang="en-US" dirty="0">
              <a:solidFill>
                <a:srgbClr val="3DCBB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8C4AF-3F9F-EAD7-2162-94A30CBFE88A}"/>
              </a:ext>
            </a:extLst>
          </p:cNvPr>
          <p:cNvSpPr txBox="1"/>
          <p:nvPr/>
        </p:nvSpPr>
        <p:spPr>
          <a:xfrm>
            <a:off x="835742" y="367503"/>
            <a:ext cx="186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8D940-7043-7558-1EB9-0FA44561B920}"/>
              </a:ext>
            </a:extLst>
          </p:cNvPr>
          <p:cNvSpPr txBox="1"/>
          <p:nvPr/>
        </p:nvSpPr>
        <p:spPr>
          <a:xfrm>
            <a:off x="1081548" y="2644170"/>
            <a:ext cx="10028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AI-Hub</a:t>
            </a: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의 실내 공간 </a:t>
            </a: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3D </a:t>
            </a: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종합 데이터를 이용해 시공간 제약없이 웹페이지를 통해 실내 공간을 </a:t>
            </a: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3D</a:t>
            </a: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로 확인해 사진과 시공간의 한계를 극복한다</a:t>
            </a: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  <a:p>
            <a:endParaRPr lang="en-US" altLang="ko-KR" sz="2400" dirty="0">
              <a:solidFill>
                <a:srgbClr val="021639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가구의 배치를 가능하게 하여 입주 전 인테리어 구상에  도움을 준다</a:t>
            </a: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28353-848D-E2CB-B415-37CF8B45AF68}"/>
              </a:ext>
            </a:extLst>
          </p:cNvPr>
          <p:cNvSpPr txBox="1"/>
          <p:nvPr/>
        </p:nvSpPr>
        <p:spPr>
          <a:xfrm>
            <a:off x="2550693" y="521390"/>
            <a:ext cx="41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2163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방향</a:t>
            </a:r>
          </a:p>
        </p:txBody>
      </p:sp>
    </p:spTree>
    <p:extLst>
      <p:ext uri="{BB962C8B-B14F-4D97-AF65-F5344CB8AC3E}">
        <p14:creationId xmlns:p14="http://schemas.microsoft.com/office/powerpoint/2010/main" val="273949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F16E51-8591-369A-E444-051F209E062B}"/>
              </a:ext>
            </a:extLst>
          </p:cNvPr>
          <p:cNvSpPr txBox="1"/>
          <p:nvPr/>
        </p:nvSpPr>
        <p:spPr>
          <a:xfrm>
            <a:off x="11309682" y="6128084"/>
            <a:ext cx="62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DCBB1"/>
                </a:solidFill>
              </a:rPr>
              <a:t>04</a:t>
            </a:r>
            <a:endParaRPr lang="ko-KR" altLang="en-US" dirty="0">
              <a:solidFill>
                <a:srgbClr val="3DCBB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8C4AF-3F9F-EAD7-2162-94A30CBFE88A}"/>
              </a:ext>
            </a:extLst>
          </p:cNvPr>
          <p:cNvSpPr txBox="1"/>
          <p:nvPr/>
        </p:nvSpPr>
        <p:spPr>
          <a:xfrm>
            <a:off x="835742" y="367503"/>
            <a:ext cx="186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8D940-7043-7558-1EB9-0FA44561B920}"/>
              </a:ext>
            </a:extLst>
          </p:cNvPr>
          <p:cNvSpPr txBox="1"/>
          <p:nvPr/>
        </p:nvSpPr>
        <p:spPr>
          <a:xfrm>
            <a:off x="1191252" y="2275734"/>
            <a:ext cx="10744073" cy="1012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네이버지도를 통해 기존의 부동산 서비스와 비슷한 </a:t>
            </a:r>
            <a:r>
              <a:rPr lang="en-US" altLang="ko-KR" sz="28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UI</a:t>
            </a:r>
            <a:r>
              <a:rPr lang="ko-KR" altLang="en-US" sz="28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를 구현한다</a:t>
            </a:r>
            <a:r>
              <a:rPr lang="en-US" altLang="ko-KR" sz="28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지도에서 지역을 검색한 뒤 </a:t>
            </a: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3D</a:t>
            </a: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데이터가 등록된 집들이 지도에 마커로 표시된다</a:t>
            </a: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28353-848D-E2CB-B415-37CF8B45AF68}"/>
              </a:ext>
            </a:extLst>
          </p:cNvPr>
          <p:cNvSpPr txBox="1"/>
          <p:nvPr/>
        </p:nvSpPr>
        <p:spPr>
          <a:xfrm>
            <a:off x="2550693" y="521390"/>
            <a:ext cx="41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2163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주요기능 및 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84942-3677-5CB2-1824-198C2867CBF2}"/>
              </a:ext>
            </a:extLst>
          </p:cNvPr>
          <p:cNvSpPr txBox="1"/>
          <p:nvPr/>
        </p:nvSpPr>
        <p:spPr>
          <a:xfrm>
            <a:off x="1191252" y="3782961"/>
            <a:ext cx="10744073" cy="1566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웹에서 </a:t>
            </a:r>
            <a:r>
              <a:rPr lang="en-US" altLang="ko-KR" sz="28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3D Viewer</a:t>
            </a:r>
            <a:r>
              <a:rPr lang="ko-KR" altLang="en-US" sz="28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를 구현한다</a:t>
            </a:r>
            <a:r>
              <a:rPr lang="en-US" altLang="ko-KR" sz="28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지도에 표시된 마커를 클릭하면 집의 구조와 가구들을 </a:t>
            </a: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3D</a:t>
            </a: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로 보여준다</a:t>
            </a: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사용자가 가구의 배치를 직접 변경 해본다</a:t>
            </a:r>
            <a:r>
              <a:rPr lang="en-US" altLang="ko-KR" sz="240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389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F16E51-8591-369A-E444-051F209E062B}"/>
              </a:ext>
            </a:extLst>
          </p:cNvPr>
          <p:cNvSpPr txBox="1"/>
          <p:nvPr/>
        </p:nvSpPr>
        <p:spPr>
          <a:xfrm>
            <a:off x="11309682" y="6128084"/>
            <a:ext cx="62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DCBB1"/>
                </a:solidFill>
              </a:rPr>
              <a:t>04</a:t>
            </a:r>
            <a:endParaRPr lang="ko-KR" altLang="en-US" dirty="0">
              <a:solidFill>
                <a:srgbClr val="3DCBB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8C4AF-3F9F-EAD7-2162-94A30CBFE88A}"/>
              </a:ext>
            </a:extLst>
          </p:cNvPr>
          <p:cNvSpPr txBox="1"/>
          <p:nvPr/>
        </p:nvSpPr>
        <p:spPr>
          <a:xfrm>
            <a:off x="295972" y="367501"/>
            <a:ext cx="3244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활용 가능성</a:t>
            </a:r>
            <a:endParaRPr lang="ko-KR" altLang="en-US" sz="4400" dirty="0">
              <a:solidFill>
                <a:srgbClr val="021639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28353-848D-E2CB-B415-37CF8B45AF68}"/>
              </a:ext>
            </a:extLst>
          </p:cNvPr>
          <p:cNvSpPr txBox="1"/>
          <p:nvPr/>
        </p:nvSpPr>
        <p:spPr>
          <a:xfrm>
            <a:off x="3356938" y="529301"/>
            <a:ext cx="41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2163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시장성 및 활용방안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A21683-6FF6-5187-7DC2-93E9B01AC415}"/>
              </a:ext>
            </a:extLst>
          </p:cNvPr>
          <p:cNvSpPr txBox="1"/>
          <p:nvPr/>
        </p:nvSpPr>
        <p:spPr>
          <a:xfrm>
            <a:off x="2696629" y="2041869"/>
            <a:ext cx="8728455" cy="87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0" i="0" spc="-150" dirty="0">
                <a:solidFill>
                  <a:srgbClr val="021639"/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상업용과 주거용 부동산 시장의 경우</a:t>
            </a:r>
            <a:r>
              <a:rPr lang="en-US" altLang="ko-KR" b="0" i="0" spc="-150" dirty="0">
                <a:solidFill>
                  <a:srgbClr val="021639"/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b="0" i="0" spc="-150" dirty="0">
                <a:solidFill>
                  <a:srgbClr val="021639"/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지도 서비스의 거리뷰가 실내의 경우에도 적용될 수 있으</a:t>
            </a:r>
            <a:r>
              <a:rPr lang="ko-KR" altLang="en-US" spc="-15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며</a:t>
            </a:r>
            <a:r>
              <a:rPr lang="en-US" altLang="ko-KR" spc="-15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b="0" i="0" spc="-150" dirty="0">
                <a:solidFill>
                  <a:srgbClr val="021639"/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수요자는 시간이나 공간의 제약 없이 언제나 </a:t>
            </a:r>
            <a:r>
              <a:rPr lang="ko-KR" altLang="en-US" b="0" i="0" spc="-150" dirty="0" err="1">
                <a:solidFill>
                  <a:srgbClr val="021639"/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업장</a:t>
            </a:r>
            <a:r>
              <a:rPr lang="en-US" altLang="ko-KR" b="0" i="0" spc="-150" dirty="0">
                <a:solidFill>
                  <a:srgbClr val="021639"/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b="0" i="0" spc="-150" dirty="0">
                <a:solidFill>
                  <a:srgbClr val="021639"/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사무실</a:t>
            </a:r>
            <a:r>
              <a:rPr lang="en-US" altLang="ko-KR" b="0" i="0" spc="-150" dirty="0">
                <a:solidFill>
                  <a:srgbClr val="021639"/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b="0" i="0" spc="-150" dirty="0">
                <a:solidFill>
                  <a:srgbClr val="021639"/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집을 본 후 입주 또는 구입 결정을 할 수 있다</a:t>
            </a:r>
            <a:r>
              <a:rPr lang="en-US" altLang="ko-KR" b="0" i="0" spc="-150" dirty="0">
                <a:solidFill>
                  <a:srgbClr val="021639"/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en-US" altLang="ko-KR" spc="-150" dirty="0">
              <a:solidFill>
                <a:srgbClr val="021639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24" name="그래픽 23" descr="아키텍처 단색으로 채워진">
            <a:extLst>
              <a:ext uri="{FF2B5EF4-FFF2-40B4-BE49-F238E27FC236}">
                <a16:creationId xmlns:a16="http://schemas.microsoft.com/office/drawing/2014/main" id="{71857369-235D-CF44-F638-FDADAEF40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5898" y="1820272"/>
            <a:ext cx="1269848" cy="12698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DDE3A7-70D9-4082-8C2F-8718719B6B4D}"/>
              </a:ext>
            </a:extLst>
          </p:cNvPr>
          <p:cNvSpPr txBox="1"/>
          <p:nvPr/>
        </p:nvSpPr>
        <p:spPr>
          <a:xfrm>
            <a:off x="2696629" y="3598170"/>
            <a:ext cx="8728455" cy="87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pc="-15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문화 </a:t>
            </a:r>
            <a:r>
              <a:rPr lang="ko-KR" altLang="en-US" b="0" i="0" spc="-150" dirty="0">
                <a:solidFill>
                  <a:srgbClr val="021639"/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공간을 대여 해 인테리어를 일시적으로 크게 바꿔야 할 경우 수요자가 원하는 구조물 또는 가구를 가상으로 배치하여 구상할 수 있다</a:t>
            </a:r>
            <a:r>
              <a:rPr lang="en-US" altLang="ko-KR" b="0" i="0" spc="-150" dirty="0">
                <a:solidFill>
                  <a:srgbClr val="021639"/>
                </a:solidFill>
                <a:effectLst/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en-US" altLang="ko-KR" spc="-150" dirty="0">
              <a:solidFill>
                <a:srgbClr val="021639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BED84D-8AFA-C80F-3C30-0EBC206786AF}"/>
              </a:ext>
            </a:extLst>
          </p:cNvPr>
          <p:cNvSpPr txBox="1"/>
          <p:nvPr/>
        </p:nvSpPr>
        <p:spPr>
          <a:xfrm>
            <a:off x="2696629" y="5527232"/>
            <a:ext cx="8728455" cy="45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pc="-15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위험한 환경의 실내에 인간이 직접 진입하지 않고 내부 상황을 파악할 수 있다</a:t>
            </a:r>
            <a:r>
              <a:rPr lang="en-US" altLang="ko-KR" spc="-150" dirty="0">
                <a:solidFill>
                  <a:srgbClr val="021639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</p:txBody>
      </p:sp>
      <p:pic>
        <p:nvPicPr>
          <p:cNvPr id="31" name="그래픽 30" descr="공연 커튼 단색으로 채워진">
            <a:extLst>
              <a:ext uri="{FF2B5EF4-FFF2-40B4-BE49-F238E27FC236}">
                <a16:creationId xmlns:a16="http://schemas.microsoft.com/office/drawing/2014/main" id="{7AC2E9B2-9E6E-D6F3-4007-F35AF6967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8494" y="3521835"/>
            <a:ext cx="994934" cy="994934"/>
          </a:xfrm>
          <a:prstGeom prst="rect">
            <a:avLst/>
          </a:prstGeom>
        </p:spPr>
      </p:pic>
      <p:pic>
        <p:nvPicPr>
          <p:cNvPr id="41" name="그래픽 40" descr="방사능 단색으로 채워진">
            <a:extLst>
              <a:ext uri="{FF2B5EF4-FFF2-40B4-BE49-F238E27FC236}">
                <a16:creationId xmlns:a16="http://schemas.microsoft.com/office/drawing/2014/main" id="{619B2101-7B32-F297-68C5-719FD9E0C0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8494" y="5133150"/>
            <a:ext cx="994934" cy="99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5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F16E51-8591-369A-E444-051F209E062B}"/>
              </a:ext>
            </a:extLst>
          </p:cNvPr>
          <p:cNvSpPr txBox="1"/>
          <p:nvPr/>
        </p:nvSpPr>
        <p:spPr>
          <a:xfrm>
            <a:off x="11309682" y="6128084"/>
            <a:ext cx="62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DCBB1"/>
                </a:solidFill>
              </a:rPr>
              <a:t>04</a:t>
            </a:r>
            <a:endParaRPr lang="ko-KR" altLang="en-US" dirty="0">
              <a:solidFill>
                <a:srgbClr val="3DCBB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8C4AF-3F9F-EAD7-2162-94A30CBFE88A}"/>
              </a:ext>
            </a:extLst>
          </p:cNvPr>
          <p:cNvSpPr txBox="1"/>
          <p:nvPr/>
        </p:nvSpPr>
        <p:spPr>
          <a:xfrm>
            <a:off x="835742" y="367503"/>
            <a:ext cx="2340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개발환경</a:t>
            </a:r>
            <a:endParaRPr lang="ko-KR" altLang="en-US" sz="4400" dirty="0">
              <a:solidFill>
                <a:srgbClr val="021639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BFD8131-82D3-D539-68E5-9AE56DF73880}"/>
              </a:ext>
            </a:extLst>
          </p:cNvPr>
          <p:cNvSpPr/>
          <p:nvPr/>
        </p:nvSpPr>
        <p:spPr>
          <a:xfrm>
            <a:off x="798657" y="1505679"/>
            <a:ext cx="1260281" cy="499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BackEnd</a:t>
            </a:r>
            <a:endParaRPr lang="en-US" altLang="ko-KR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A3BC214-D6BC-8608-AB63-09D878768AE2}"/>
              </a:ext>
            </a:extLst>
          </p:cNvPr>
          <p:cNvSpPr/>
          <p:nvPr/>
        </p:nvSpPr>
        <p:spPr>
          <a:xfrm>
            <a:off x="768424" y="2883635"/>
            <a:ext cx="1320746" cy="499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FrontEnd</a:t>
            </a:r>
            <a:endParaRPr lang="en-US" altLang="ko-KR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963869D-B6C1-5EC5-F820-FA0849B84B3A}"/>
              </a:ext>
            </a:extLst>
          </p:cNvPr>
          <p:cNvSpPr/>
          <p:nvPr/>
        </p:nvSpPr>
        <p:spPr>
          <a:xfrm>
            <a:off x="357606" y="4261591"/>
            <a:ext cx="1693092" cy="499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AI, Modeling</a:t>
            </a:r>
          </a:p>
        </p:txBody>
      </p:sp>
      <p:pic>
        <p:nvPicPr>
          <p:cNvPr id="1026" name="Picture 2" descr="클라우드 서비스 | 클라우드 컴퓨팅 솔루션| Amazon Web Services">
            <a:extLst>
              <a:ext uri="{FF2B5EF4-FFF2-40B4-BE49-F238E27FC236}">
                <a16:creationId xmlns:a16="http://schemas.microsoft.com/office/drawing/2014/main" id="{06CCA26B-888A-8DDF-4BEF-43DF1B2B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97" y="1326004"/>
            <a:ext cx="2079005" cy="109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 Boot) 스타트 스프링 부트 001일차 - 스프링(부트), 빌드툴, VO, Lombok, 어노테이션, Jackson,  ORM, JPA, Hibernate | 오늘도 끄적끄적">
            <a:extLst>
              <a:ext uri="{FF2B5EF4-FFF2-40B4-BE49-F238E27FC236}">
                <a16:creationId xmlns:a16="http://schemas.microsoft.com/office/drawing/2014/main" id="{18C70166-4BC1-F560-5DC0-26B6E52E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782" y="1293739"/>
            <a:ext cx="1015666" cy="101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] JVM은 무엇이며 자바 코드는 어떻게 실행하는 것인가.">
            <a:extLst>
              <a:ext uri="{FF2B5EF4-FFF2-40B4-BE49-F238E27FC236}">
                <a16:creationId xmlns:a16="http://schemas.microsoft.com/office/drawing/2014/main" id="{9248BC4A-A61E-5505-0A77-C1A823574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11" y="1293739"/>
            <a:ext cx="1469399" cy="91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리액트 (자바스크립트 라이브러리) - 위키백과, 우리 모두의 백과사전">
            <a:extLst>
              <a:ext uri="{FF2B5EF4-FFF2-40B4-BE49-F238E27FC236}">
                <a16:creationId xmlns:a16="http://schemas.microsoft.com/office/drawing/2014/main" id="{A1872C50-9A57-10E2-5A06-F5009E9FC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28" y="2671695"/>
            <a:ext cx="1055602" cy="91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dux 시작하기 | Redux">
            <a:extLst>
              <a:ext uri="{FF2B5EF4-FFF2-40B4-BE49-F238E27FC236}">
                <a16:creationId xmlns:a16="http://schemas.microsoft.com/office/drawing/2014/main" id="{93EA6FDE-F786-D6BE-B3AA-F7609124D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793" y="2521062"/>
            <a:ext cx="2439275" cy="121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ree.js - 위키백과, 우리 모두의 백과사전">
            <a:extLst>
              <a:ext uri="{FF2B5EF4-FFF2-40B4-BE49-F238E27FC236}">
                <a16:creationId xmlns:a16="http://schemas.microsoft.com/office/drawing/2014/main" id="{CD6E3B6D-1A56-65C6-3325-1F36337D4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320" y="2553031"/>
            <a:ext cx="1166998" cy="116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예제 모아보기 | 네이버 지도 API v3">
            <a:extLst>
              <a:ext uri="{FF2B5EF4-FFF2-40B4-BE49-F238E27FC236}">
                <a16:creationId xmlns:a16="http://schemas.microsoft.com/office/drawing/2014/main" id="{B67E26EB-245B-82ED-86FF-72E98848B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001" y="2573702"/>
            <a:ext cx="1016367" cy="101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ython] Python 기초!">
            <a:extLst>
              <a:ext uri="{FF2B5EF4-FFF2-40B4-BE49-F238E27FC236}">
                <a16:creationId xmlns:a16="http://schemas.microsoft.com/office/drawing/2014/main" id="{E9383E1B-671D-FA21-E2C5-F064A3FEC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180" y="4186701"/>
            <a:ext cx="1632665" cy="91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w to Setup Your Python Environment for Machine Learning with Anaconda">
            <a:extLst>
              <a:ext uri="{FF2B5EF4-FFF2-40B4-BE49-F238E27FC236}">
                <a16:creationId xmlns:a16="http://schemas.microsoft.com/office/drawing/2014/main" id="{BEEDB5BE-632E-8D4A-50AC-EEE33A28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67" y="4300035"/>
            <a:ext cx="1211852" cy="60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odel Zoo - MMDetection3D PyTorch Model">
            <a:extLst>
              <a:ext uri="{FF2B5EF4-FFF2-40B4-BE49-F238E27FC236}">
                <a16:creationId xmlns:a16="http://schemas.microsoft.com/office/drawing/2014/main" id="{33A38ED4-BEEF-BDD4-A8DC-34D4FB645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55" y="4235867"/>
            <a:ext cx="3708233" cy="80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ytorch ] 파이토치 설치하기">
            <a:extLst>
              <a:ext uri="{FF2B5EF4-FFF2-40B4-BE49-F238E27FC236}">
                <a16:creationId xmlns:a16="http://schemas.microsoft.com/office/drawing/2014/main" id="{82772C15-BFC7-7551-F7A5-FE31E0886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975" y="4034624"/>
            <a:ext cx="1274608" cy="127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1F59E57D-212A-5317-E7DB-15D4F6BF56B4}"/>
              </a:ext>
            </a:extLst>
          </p:cNvPr>
          <p:cNvSpPr/>
          <p:nvPr/>
        </p:nvSpPr>
        <p:spPr>
          <a:xfrm>
            <a:off x="1275103" y="5628267"/>
            <a:ext cx="712887" cy="499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Tool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1CC38607-9E93-B345-9CF4-8D5362DD4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25" y="5547482"/>
            <a:ext cx="805192" cy="8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ay 2 . IntelliJ 설치">
            <a:extLst>
              <a:ext uri="{FF2B5EF4-FFF2-40B4-BE49-F238E27FC236}">
                <a16:creationId xmlns:a16="http://schemas.microsoft.com/office/drawing/2014/main" id="{BC487EE6-D2C9-EE1B-2B8F-31EF9F69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32" y="5359162"/>
            <a:ext cx="1219638" cy="121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BB873146-8D3F-53E5-6836-D0CB364BC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018" y="5547482"/>
            <a:ext cx="1013182" cy="82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GitHub 무료로 다운 받기 - 2022년 최신 버전">
            <a:extLst>
              <a:ext uri="{FF2B5EF4-FFF2-40B4-BE49-F238E27FC236}">
                <a16:creationId xmlns:a16="http://schemas.microsoft.com/office/drawing/2014/main" id="{FF1DB5DC-6901-2B82-1B33-176B274AB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977" y="5547482"/>
            <a:ext cx="1693092" cy="95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play-lh.googleusercontent.com/mM6haqRCxQKxwLeoY11E...">
            <a:extLst>
              <a:ext uri="{FF2B5EF4-FFF2-40B4-BE49-F238E27FC236}">
                <a16:creationId xmlns:a16="http://schemas.microsoft.com/office/drawing/2014/main" id="{2056CAB3-8C5B-0C29-A088-B8236CC1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49" y="5520849"/>
            <a:ext cx="1953134" cy="97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ECMA스크립트 - 위키백과, 우리 모두의 백과사전">
            <a:extLst>
              <a:ext uri="{FF2B5EF4-FFF2-40B4-BE49-F238E27FC236}">
                <a16:creationId xmlns:a16="http://schemas.microsoft.com/office/drawing/2014/main" id="{63A607AB-5A02-AF84-27C6-D34EF0B7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16" y="2645016"/>
            <a:ext cx="918374" cy="91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0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F16E51-8591-369A-E444-051F209E062B}"/>
              </a:ext>
            </a:extLst>
          </p:cNvPr>
          <p:cNvSpPr txBox="1"/>
          <p:nvPr/>
        </p:nvSpPr>
        <p:spPr>
          <a:xfrm>
            <a:off x="11309682" y="6128084"/>
            <a:ext cx="62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DCBB1"/>
                </a:solidFill>
              </a:rPr>
              <a:t>04</a:t>
            </a:r>
            <a:endParaRPr lang="ko-KR" altLang="en-US" dirty="0">
              <a:solidFill>
                <a:srgbClr val="3DCBB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8C4AF-3F9F-EAD7-2162-94A30CBFE88A}"/>
              </a:ext>
            </a:extLst>
          </p:cNvPr>
          <p:cNvSpPr txBox="1"/>
          <p:nvPr/>
        </p:nvSpPr>
        <p:spPr>
          <a:xfrm>
            <a:off x="835742" y="367503"/>
            <a:ext cx="3706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UI </a:t>
            </a:r>
            <a:r>
              <a:rPr lang="ko-KR" altLang="en-US" sz="4400" dirty="0">
                <a:solidFill>
                  <a:srgbClr val="021639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프로토 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1BDD7E-6B31-9338-E7F7-619BD7507C3C}"/>
              </a:ext>
            </a:extLst>
          </p:cNvPr>
          <p:cNvSpPr/>
          <p:nvPr/>
        </p:nvSpPr>
        <p:spPr>
          <a:xfrm>
            <a:off x="3720183" y="3943537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216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검색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FBE529-5AC5-F71D-CD4E-93A4A98CE4B8}"/>
              </a:ext>
            </a:extLst>
          </p:cNvPr>
          <p:cNvSpPr/>
          <p:nvPr/>
        </p:nvSpPr>
        <p:spPr>
          <a:xfrm>
            <a:off x="6766447" y="3922231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216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핀 클릭 후 </a:t>
            </a:r>
            <a:r>
              <a:rPr lang="en-US" altLang="ko-KR" sz="1600" dirty="0">
                <a:solidFill>
                  <a:srgbClr val="0216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 </a:t>
            </a:r>
            <a:r>
              <a:rPr lang="ko-KR" altLang="en-US" sz="1600" dirty="0">
                <a:solidFill>
                  <a:srgbClr val="0216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결과물 확인</a:t>
            </a:r>
          </a:p>
        </p:txBody>
      </p:sp>
      <p:cxnSp>
        <p:nvCxnSpPr>
          <p:cNvPr id="5" name="Straight Arrow Connector 31">
            <a:extLst>
              <a:ext uri="{FF2B5EF4-FFF2-40B4-BE49-F238E27FC236}">
                <a16:creationId xmlns:a16="http://schemas.microsoft.com/office/drawing/2014/main" id="{32D06BF5-8B54-8E4D-AFF2-13FF7090FAC9}"/>
              </a:ext>
            </a:extLst>
          </p:cNvPr>
          <p:cNvCxnSpPr/>
          <p:nvPr/>
        </p:nvCxnSpPr>
        <p:spPr>
          <a:xfrm>
            <a:off x="7224366" y="3659693"/>
            <a:ext cx="12414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E82B909-1C46-3F5F-23CF-1C08BF41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15" y="1952127"/>
            <a:ext cx="2126146" cy="2520469"/>
          </a:xfrm>
          <a:prstGeom prst="rect">
            <a:avLst/>
          </a:prstGeom>
        </p:spPr>
      </p:pic>
      <p:cxnSp>
        <p:nvCxnSpPr>
          <p:cNvPr id="12" name="Straight Arrow Connector 31">
            <a:extLst>
              <a:ext uri="{FF2B5EF4-FFF2-40B4-BE49-F238E27FC236}">
                <a16:creationId xmlns:a16="http://schemas.microsoft.com/office/drawing/2014/main" id="{1532EA2F-9E27-B314-8F2D-117B98BACA64}"/>
              </a:ext>
            </a:extLst>
          </p:cNvPr>
          <p:cNvCxnSpPr/>
          <p:nvPr/>
        </p:nvCxnSpPr>
        <p:spPr>
          <a:xfrm>
            <a:off x="3565023" y="3644660"/>
            <a:ext cx="12414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4573869-0346-E845-580C-DAC1AFA1D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69" y="2725979"/>
            <a:ext cx="1681407" cy="12620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9A7DF6-DA45-3605-4E6A-FD067A217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160" y="2352571"/>
            <a:ext cx="1995295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0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314</Words>
  <Application>Microsoft Office PowerPoint</Application>
  <PresentationFormat>와이드스크린</PresentationFormat>
  <Paragraphs>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Noto Sans KR Black</vt:lpstr>
      <vt:lpstr>Noto Sans KR Light</vt:lpstr>
      <vt:lpstr>Noto Sans KR Medium</vt:lpstr>
      <vt:lpstr>Yoon 윤고딕 550_TT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김찬규</dc:creator>
  <cp:lastModifiedBy>cksrb63@sju.ac.kr</cp:lastModifiedBy>
  <cp:revision>2</cp:revision>
  <dcterms:created xsi:type="dcterms:W3CDTF">2022-09-06T04:53:27Z</dcterms:created>
  <dcterms:modified xsi:type="dcterms:W3CDTF">2022-09-06T08:11:46Z</dcterms:modified>
</cp:coreProperties>
</file>