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7" r:id="rId4"/>
    <p:sldId id="283" r:id="rId5"/>
    <p:sldId id="284" r:id="rId6"/>
    <p:sldId id="285" r:id="rId7"/>
    <p:sldId id="288" r:id="rId8"/>
    <p:sldId id="286" r:id="rId9"/>
    <p:sldId id="305" r:id="rId10"/>
    <p:sldId id="290" r:id="rId11"/>
    <p:sldId id="306" r:id="rId12"/>
    <p:sldId id="307" r:id="rId13"/>
    <p:sldId id="308" r:id="rId14"/>
    <p:sldId id="309" r:id="rId15"/>
    <p:sldId id="291" r:id="rId16"/>
    <p:sldId id="293" r:id="rId17"/>
    <p:sldId id="292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3" r:id="rId28"/>
    <p:sldId id="282" r:id="rId29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 익수" initials="주익" lastIdx="1" clrIdx="0">
    <p:extLst>
      <p:ext uri="{19B8F6BF-5375-455C-9EA6-DF929625EA0E}">
        <p15:presenceInfo xmlns:p15="http://schemas.microsoft.com/office/powerpoint/2012/main" userId="31f59e06456898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342885" y="1493242"/>
            <a:ext cx="9538230" cy="3009636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342885" y="4583906"/>
            <a:ext cx="9538230" cy="103022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42885" y="5799335"/>
            <a:ext cx="9538230" cy="431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42885" y="3889375"/>
            <a:ext cx="9538230" cy="6250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185333" y="0"/>
            <a:ext cx="11853334" cy="889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2649636" y="578776"/>
            <a:ext cx="8913152" cy="53941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342885" y="6123450"/>
            <a:ext cx="9538230" cy="1296459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2342885" y="7466210"/>
            <a:ext cx="9538230" cy="103022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953585" y="8426979"/>
            <a:ext cx="305254" cy="3339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342885" y="2940182"/>
            <a:ext cx="9538230" cy="300963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308784" y="578776"/>
            <a:ext cx="4861719" cy="75009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053497" y="578776"/>
            <a:ext cx="4861720" cy="363471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053497" y="4340820"/>
            <a:ext cx="4861720" cy="373889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308783" y="2372981"/>
            <a:ext cx="4861720" cy="57298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053497" y="2372981"/>
            <a:ext cx="4861720" cy="5729884"/>
          </a:xfrm>
          <a:prstGeom prst="rect">
            <a:avLst/>
          </a:prstGeom>
        </p:spPr>
        <p:txBody>
          <a:bodyPr/>
          <a:lstStyle>
            <a:lvl1pPr marL="293914" indent="-293914">
              <a:spcBef>
                <a:spcPts val="2900"/>
              </a:spcBef>
              <a:defRPr sz="2400"/>
            </a:lvl1pPr>
            <a:lvl2pPr marL="636814" indent="-293914">
              <a:spcBef>
                <a:spcPts val="2900"/>
              </a:spcBef>
              <a:defRPr sz="2400"/>
            </a:lvl2pPr>
            <a:lvl3pPr marL="979714" indent="-293914">
              <a:spcBef>
                <a:spcPts val="2900"/>
              </a:spcBef>
              <a:defRPr sz="2400"/>
            </a:lvl3pPr>
            <a:lvl4pPr marL="1322614" indent="-293914">
              <a:spcBef>
                <a:spcPts val="2900"/>
              </a:spcBef>
              <a:defRPr sz="2400"/>
            </a:lvl4pPr>
            <a:lvl5pPr marL="1665514" indent="-293914">
              <a:spcBef>
                <a:spcPts val="2900"/>
              </a:spcBef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053497" y="1157552"/>
            <a:ext cx="10117006" cy="657489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08784" y="4641784"/>
            <a:ext cx="4861719" cy="3437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14451" y="810286"/>
            <a:ext cx="4861720" cy="34379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053497" y="810286"/>
            <a:ext cx="4861720" cy="72694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053497" y="405143"/>
            <a:ext cx="10117006" cy="19678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53497" y="2372981"/>
            <a:ext cx="10117006" cy="57298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931217" y="8432766"/>
            <a:ext cx="349990" cy="339730"/>
          </a:xfrm>
          <a:prstGeom prst="rect">
            <a:avLst/>
          </a:prstGeom>
          <a:ln w="3175">
            <a:miter lim="400000"/>
          </a:ln>
        </p:spPr>
        <p:txBody>
          <a:bodyPr wrap="none" lIns="46302" tIns="46302" rIns="46302" bIns="46302">
            <a:spAutoFit/>
          </a:bodyPr>
          <a:lstStyle>
            <a:lvl1pPr>
              <a:defRPr sz="1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95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  <a:sym typeface="Apple SD 산돌고딕 Neo 옅은체"/>
        </a:defRPr>
      </a:lvl1pPr>
      <a:lvl2pPr marL="839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  <a:sym typeface="Apple SD 산돌고딕 Neo 옅은체"/>
        </a:defRPr>
      </a:lvl2pPr>
      <a:lvl3pPr marL="1284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  <a:sym typeface="Apple SD 산돌고딕 Neo 옅은체"/>
        </a:defRPr>
      </a:lvl3pPr>
      <a:lvl4pPr marL="1728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  <a:sym typeface="Apple SD 산돌고딕 Neo 옅은체"/>
        </a:defRPr>
      </a:lvl4pPr>
      <a:lvl5pPr marL="2173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  <a:sym typeface="Apple SD 산돌고딕 Neo 옅은체"/>
        </a:defRPr>
      </a:lvl5pPr>
      <a:lvl6pPr marL="2617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062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06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3951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mp"/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bmp"/><Relationship Id="rId4" Type="http://schemas.openxmlformats.org/officeDocument/2006/relationships/image" Target="../media/image9.b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b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4" name="Shape 124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6D7ED-8624-4785-B063-34D448FD8399}"/>
              </a:ext>
            </a:extLst>
          </p:cNvPr>
          <p:cNvSpPr txBox="1"/>
          <p:nvPr/>
        </p:nvSpPr>
        <p:spPr>
          <a:xfrm>
            <a:off x="1166904" y="3262864"/>
            <a:ext cx="118901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EPIC </a:t>
            </a:r>
            <a:r>
              <a:rPr lang="ko-KR" altLang="en-US" sz="4000" b="1" kern="0" spc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센서 </a:t>
            </a:r>
            <a:r>
              <a:rPr lang="ko-KR" altLang="en-US" sz="4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기반 모션인식 연구를 위한 </a:t>
            </a:r>
            <a:endParaRPr lang="en-US" altLang="ko-KR" sz="4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indent="0" algn="ct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kern="0" spc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시뮬레이터 개발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399B8-DBE7-4E92-A498-79D6EB346718}"/>
              </a:ext>
            </a:extLst>
          </p:cNvPr>
          <p:cNvSpPr txBox="1"/>
          <p:nvPr/>
        </p:nvSpPr>
        <p:spPr>
          <a:xfrm>
            <a:off x="5937540" y="6363791"/>
            <a:ext cx="2348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 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30F4F-F6FA-435F-B28B-81F31E5D9799}"/>
              </a:ext>
            </a:extLst>
          </p:cNvPr>
          <p:cNvSpPr txBox="1"/>
          <p:nvPr/>
        </p:nvSpPr>
        <p:spPr>
          <a:xfrm>
            <a:off x="5475598" y="1024638"/>
            <a:ext cx="327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컴퓨터종합프로젝트</a:t>
            </a:r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2619F3-17D4-4C5E-B67F-DFD7A6860EF9}"/>
              </a:ext>
            </a:extLst>
          </p:cNvPr>
          <p:cNvGrpSpPr/>
          <p:nvPr/>
        </p:nvGrpSpPr>
        <p:grpSpPr>
          <a:xfrm>
            <a:off x="5474364" y="1266696"/>
            <a:ext cx="3275272" cy="88579"/>
            <a:chOff x="4337108" y="2398498"/>
            <a:chExt cx="3275272" cy="88579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0583D72-B046-42EC-80F3-8850D84DE31E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2446642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CD8472-1B6C-4FE9-A18E-77383B4EDE32}"/>
                </a:ext>
              </a:extLst>
            </p:cNvPr>
            <p:cNvSpPr/>
            <p:nvPr/>
          </p:nvSpPr>
          <p:spPr>
            <a:xfrm>
              <a:off x="4342384" y="2398498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951CC0-04DF-46FD-85FF-8C503CFB73F6}"/>
                </a:ext>
              </a:extLst>
            </p:cNvPr>
            <p:cNvSpPr/>
            <p:nvPr/>
          </p:nvSpPr>
          <p:spPr>
            <a:xfrm>
              <a:off x="6978669" y="2441358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9CCB8FA-6417-4404-9DB4-00A6DBA917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74" y="6914605"/>
            <a:ext cx="1180052" cy="1180052"/>
          </a:xfrm>
          <a:prstGeom prst="rect">
            <a:avLst/>
          </a:prstGeom>
        </p:spPr>
      </p:pic>
    </p:spTree>
  </p:cSld>
  <p:clrMapOvr>
    <a:masterClrMapping/>
  </p:clrMapOvr>
  <p:transition spd="med" advTm="132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1A6CF6-FB49-4DAD-A10A-35F3092E6E89}"/>
              </a:ext>
            </a:extLst>
          </p:cNvPr>
          <p:cNvSpPr/>
          <p:nvPr/>
        </p:nvSpPr>
        <p:spPr>
          <a:xfrm>
            <a:off x="2686050" y="2398354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신호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전처리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81B8E-8107-46B9-93AC-C35D34C19B19}"/>
              </a:ext>
            </a:extLst>
          </p:cNvPr>
          <p:cNvSpPr/>
          <p:nvPr/>
        </p:nvSpPr>
        <p:spPr>
          <a:xfrm>
            <a:off x="478917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실시간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평균값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0AF7F1-7BB6-461E-B163-DDD53E0058D1}"/>
              </a:ext>
            </a:extLst>
          </p:cNvPr>
          <p:cNvSpPr/>
          <p:nvPr/>
        </p:nvSpPr>
        <p:spPr>
          <a:xfrm>
            <a:off x="689229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동적 문턱치 조정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41AA15-6D29-4D19-98E0-1AE3919424D0}"/>
              </a:ext>
            </a:extLst>
          </p:cNvPr>
          <p:cNvSpPr/>
          <p:nvPr/>
        </p:nvSpPr>
        <p:spPr>
          <a:xfrm>
            <a:off x="899541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 신호 감지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387840-D742-4498-AC89-781DA05F5E21}"/>
              </a:ext>
            </a:extLst>
          </p:cNvPr>
          <p:cNvSpPr/>
          <p:nvPr/>
        </p:nvSpPr>
        <p:spPr>
          <a:xfrm>
            <a:off x="1109853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동작신호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프레임 추출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01B43AE-B055-4AC5-9AB2-5DEBC7158E97}"/>
              </a:ext>
            </a:extLst>
          </p:cNvPr>
          <p:cNvCxnSpPr>
            <a:stCxn id="2" idx="3"/>
            <a:endCxn id="12" idx="1"/>
          </p:cNvCxnSpPr>
          <p:nvPr/>
        </p:nvCxnSpPr>
        <p:spPr>
          <a:xfrm flipV="1">
            <a:off x="4486050" y="2937378"/>
            <a:ext cx="303120" cy="976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D196F-635B-4C18-8234-77BA02935B7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58917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9EC9B5-3406-4E0A-BBCC-EB5B3C7E7C0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69229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D875AE-A637-4112-B8E5-AD8C475962C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79541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585DF2-63F0-496D-8207-3FC1D962DFBC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5689170" y="2020377"/>
            <a:ext cx="0" cy="37700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94B687-A13C-451C-ADB3-C4ACF76A316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>
            <a:off x="2190835" y="2936427"/>
            <a:ext cx="495215" cy="192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FBF526-A8D0-481B-B9CB-44A52F827A77}"/>
              </a:ext>
            </a:extLst>
          </p:cNvPr>
          <p:cNvSpPr txBox="1"/>
          <p:nvPr/>
        </p:nvSpPr>
        <p:spPr>
          <a:xfrm>
            <a:off x="5137470" y="1649870"/>
            <a:ext cx="1103400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초기문턱치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4FDB0F-35AB-429B-90F5-2A8D9A746F96}"/>
              </a:ext>
            </a:extLst>
          </p:cNvPr>
          <p:cNvSpPr txBox="1"/>
          <p:nvPr/>
        </p:nvSpPr>
        <p:spPr>
          <a:xfrm>
            <a:off x="1222086" y="2751173"/>
            <a:ext cx="968749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센서 신호</a:t>
            </a: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Shape 174">
            <a:extLst>
              <a:ext uri="{FF2B5EF4-FFF2-40B4-BE49-F238E27FC236}">
                <a16:creationId xmlns:a16="http://schemas.microsoft.com/office/drawing/2014/main" id="{0942A5AA-647E-4EE5-8CB1-C7E3A9DAA3C1}"/>
              </a:ext>
            </a:extLst>
          </p:cNvPr>
          <p:cNvSpPr/>
          <p:nvPr/>
        </p:nvSpPr>
        <p:spPr>
          <a:xfrm rot="10800000" flipV="1">
            <a:off x="1330870" y="4159477"/>
            <a:ext cx="11744247" cy="25310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 연구의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절에서 제안하였듯이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선행연구를 참고하여 프로세스를 구성하였다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전체적인 프로세스는 </a:t>
            </a:r>
            <a:r>
              <a:rPr lang="ko-KR" altLang="en-US" sz="1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신호값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획득 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프레임 추출 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프레임 정규화의 과정으로 이루어지며 세부적인 프로세스는 위 그림과 같이 구성된다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각각 프로세스는 저주파 통과 필터와 동작평균화 전처리를 거치는 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초기문턱치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값을 필요로 하는 실시간 평균값 계산과 실시간 </a:t>
            </a:r>
            <a:r>
              <a:rPr lang="ko-KR" altLang="en-US" sz="1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동적문턱치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계산 작업을 수행하는 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실시간 조정 </a:t>
            </a:r>
            <a:r>
              <a:rPr lang="ko-KR" altLang="en-US" sz="1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동적문턱치를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활용한 동작감지를 수행하는 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동작이 발생한 시점부터 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5000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데이터를 추출해내는 프레임 추출 과정인 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추출한 프레임의 정규화를 수행하는 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단계로 </a:t>
            </a:r>
            <a:r>
              <a:rPr lang="ko-KR" altLang="en-US" sz="1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이루어져있다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22" name="Shape 142">
            <a:extLst>
              <a:ext uri="{FF2B5EF4-FFF2-40B4-BE49-F238E27FC236}">
                <a16:creationId xmlns:a16="http://schemas.microsoft.com/office/drawing/2014/main" id="{81823FAD-EDD7-4C7E-8D7E-ACB64A7D7938}"/>
              </a:ext>
            </a:extLst>
          </p:cNvPr>
          <p:cNvSpPr/>
          <p:nvPr/>
        </p:nvSpPr>
        <p:spPr>
          <a:xfrm>
            <a:off x="820430" y="817302"/>
            <a:ext cx="244351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설계의 목표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Shape 143">
            <a:extLst>
              <a:ext uri="{FF2B5EF4-FFF2-40B4-BE49-F238E27FC236}">
                <a16:creationId xmlns:a16="http://schemas.microsoft.com/office/drawing/2014/main" id="{647565A4-BDB0-41A6-993E-FBAEFAE89860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65020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81B8E-8107-46B9-93AC-C35D34C19B19}"/>
              </a:ext>
            </a:extLst>
          </p:cNvPr>
          <p:cNvSpPr/>
          <p:nvPr/>
        </p:nvSpPr>
        <p:spPr>
          <a:xfrm>
            <a:off x="478917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실시간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평균값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0AF7F1-7BB6-461E-B163-DDD53E0058D1}"/>
              </a:ext>
            </a:extLst>
          </p:cNvPr>
          <p:cNvSpPr/>
          <p:nvPr/>
        </p:nvSpPr>
        <p:spPr>
          <a:xfrm>
            <a:off x="689229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동적 문턱치 조정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41AA15-6D29-4D19-98E0-1AE3919424D0}"/>
              </a:ext>
            </a:extLst>
          </p:cNvPr>
          <p:cNvSpPr/>
          <p:nvPr/>
        </p:nvSpPr>
        <p:spPr>
          <a:xfrm>
            <a:off x="899541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 신호 감지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387840-D742-4498-AC89-781DA05F5E21}"/>
              </a:ext>
            </a:extLst>
          </p:cNvPr>
          <p:cNvSpPr/>
          <p:nvPr/>
        </p:nvSpPr>
        <p:spPr>
          <a:xfrm>
            <a:off x="1109853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동작신호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프레임 추출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01B43AE-B055-4AC5-9AB2-5DEBC7158E9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6050" y="2937378"/>
            <a:ext cx="303120" cy="976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D196F-635B-4C18-8234-77BA02935B7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58917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9EC9B5-3406-4E0A-BBCC-EB5B3C7E7C0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69229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D875AE-A637-4112-B8E5-AD8C475962C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79541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585DF2-63F0-496D-8207-3FC1D962DFBC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5689170" y="2020377"/>
            <a:ext cx="0" cy="37700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94B687-A13C-451C-ADB3-C4ACF76A3160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190835" y="2936427"/>
            <a:ext cx="495215" cy="192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FBF526-A8D0-481B-B9CB-44A52F827A77}"/>
              </a:ext>
            </a:extLst>
          </p:cNvPr>
          <p:cNvSpPr txBox="1"/>
          <p:nvPr/>
        </p:nvSpPr>
        <p:spPr>
          <a:xfrm>
            <a:off x="5137470" y="1649870"/>
            <a:ext cx="1103400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초기문턱치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4FDB0F-35AB-429B-90F5-2A8D9A746F96}"/>
              </a:ext>
            </a:extLst>
          </p:cNvPr>
          <p:cNvSpPr txBox="1"/>
          <p:nvPr/>
        </p:nvSpPr>
        <p:spPr>
          <a:xfrm>
            <a:off x="1222086" y="2751173"/>
            <a:ext cx="968749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센서 신호</a:t>
            </a: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Shape 174">
            <a:extLst>
              <a:ext uri="{FF2B5EF4-FFF2-40B4-BE49-F238E27FC236}">
                <a16:creationId xmlns:a16="http://schemas.microsoft.com/office/drawing/2014/main" id="{0942A5AA-647E-4EE5-8CB1-C7E3A9DAA3C1}"/>
              </a:ext>
            </a:extLst>
          </p:cNvPr>
          <p:cNvSpPr/>
          <p:nvPr/>
        </p:nvSpPr>
        <p:spPr>
          <a:xfrm rot="10800000" flipV="1">
            <a:off x="1330870" y="5156673"/>
            <a:ext cx="11744247" cy="5367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Shape 142">
            <a:extLst>
              <a:ext uri="{FF2B5EF4-FFF2-40B4-BE49-F238E27FC236}">
                <a16:creationId xmlns:a16="http://schemas.microsoft.com/office/drawing/2014/main" id="{F1739FE9-4CD8-4199-868A-BD854949898C}"/>
              </a:ext>
            </a:extLst>
          </p:cNvPr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Shape 143">
            <a:extLst>
              <a:ext uri="{FF2B5EF4-FFF2-40B4-BE49-F238E27FC236}">
                <a16:creationId xmlns:a16="http://schemas.microsoft.com/office/drawing/2014/main" id="{B360DE23-994B-4203-B2D4-46B513E8C3C1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28" name="Picture 1">
            <a:extLst>
              <a:ext uri="{FF2B5EF4-FFF2-40B4-BE49-F238E27FC236}">
                <a16:creationId xmlns:a16="http://schemas.microsoft.com/office/drawing/2014/main" id="{943DAF97-77E2-4D4A-BDF5-4E36D9D2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53" y="3603018"/>
            <a:ext cx="2599371" cy="46670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6F0FC8-8DC5-455A-B329-35F16C677670}"/>
              </a:ext>
            </a:extLst>
          </p:cNvPr>
          <p:cNvSpPr txBox="1"/>
          <p:nvPr/>
        </p:nvSpPr>
        <p:spPr>
          <a:xfrm>
            <a:off x="4132194" y="4801356"/>
            <a:ext cx="8942923" cy="258649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LabView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프로세스의 경우 입력 프로세스는 위와 같이 구성을 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연구에서는 센서를 두 개밖에 사용하지 않지만 연구의 다양성을 제공하고자 최대 가용 센서의 수를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개로 조정하였다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Number of Samples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경우 한 번에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입력받을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수 있는 최대 샘플 수를 말하며 이 변수의 경우 프로그램이 읽어오는 데이터양과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사의 센서 제어 기기가 보내오는 데이터양의 차이가 생길 경우 오류가 생길 수 있으므로 연구자가 제어할 수 없도록 설정하였다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B498F9-E01F-412A-A336-5C0D309BA061}"/>
              </a:ext>
            </a:extLst>
          </p:cNvPr>
          <p:cNvSpPr/>
          <p:nvPr/>
        </p:nvSpPr>
        <p:spPr>
          <a:xfrm>
            <a:off x="2686050" y="2396426"/>
            <a:ext cx="1800000" cy="1080000"/>
          </a:xfrm>
          <a:prstGeom prst="rect">
            <a:avLst/>
          </a:prstGeom>
          <a:solidFill>
            <a:schemeClr val="bg2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신호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전처리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 과정</a:t>
            </a:r>
          </a:p>
        </p:txBody>
      </p:sp>
      <p:sp>
        <p:nvSpPr>
          <p:cNvPr id="32" name="Shape 142">
            <a:extLst>
              <a:ext uri="{FF2B5EF4-FFF2-40B4-BE49-F238E27FC236}">
                <a16:creationId xmlns:a16="http://schemas.microsoft.com/office/drawing/2014/main" id="{5A937496-2186-4846-B3A5-804A508236E8}"/>
              </a:ext>
            </a:extLst>
          </p:cNvPr>
          <p:cNvSpPr/>
          <p:nvPr/>
        </p:nvSpPr>
        <p:spPr>
          <a:xfrm>
            <a:off x="2416994" y="817302"/>
            <a:ext cx="1390979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| LabView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89333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81B8E-8107-46B9-93AC-C35D34C19B19}"/>
              </a:ext>
            </a:extLst>
          </p:cNvPr>
          <p:cNvSpPr/>
          <p:nvPr/>
        </p:nvSpPr>
        <p:spPr>
          <a:xfrm>
            <a:off x="478917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실시간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평균값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0AF7F1-7BB6-461E-B163-DDD53E0058D1}"/>
              </a:ext>
            </a:extLst>
          </p:cNvPr>
          <p:cNvSpPr/>
          <p:nvPr/>
        </p:nvSpPr>
        <p:spPr>
          <a:xfrm>
            <a:off x="689229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동적 문턱치 조정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41AA15-6D29-4D19-98E0-1AE3919424D0}"/>
              </a:ext>
            </a:extLst>
          </p:cNvPr>
          <p:cNvSpPr/>
          <p:nvPr/>
        </p:nvSpPr>
        <p:spPr>
          <a:xfrm>
            <a:off x="899541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 신호 감지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387840-D742-4498-AC89-781DA05F5E21}"/>
              </a:ext>
            </a:extLst>
          </p:cNvPr>
          <p:cNvSpPr/>
          <p:nvPr/>
        </p:nvSpPr>
        <p:spPr>
          <a:xfrm>
            <a:off x="1109853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동작신호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프레임 추출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01B43AE-B055-4AC5-9AB2-5DEBC7158E9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6050" y="2937378"/>
            <a:ext cx="303120" cy="976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D196F-635B-4C18-8234-77BA02935B7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58917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9EC9B5-3406-4E0A-BBCC-EB5B3C7E7C0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69229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D875AE-A637-4112-B8E5-AD8C475962C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79541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585DF2-63F0-496D-8207-3FC1D962DFBC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5689170" y="2020377"/>
            <a:ext cx="0" cy="37700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94B687-A13C-451C-ADB3-C4ACF76A3160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190835" y="2936427"/>
            <a:ext cx="495215" cy="192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FBF526-A8D0-481B-B9CB-44A52F827A77}"/>
              </a:ext>
            </a:extLst>
          </p:cNvPr>
          <p:cNvSpPr txBox="1"/>
          <p:nvPr/>
        </p:nvSpPr>
        <p:spPr>
          <a:xfrm>
            <a:off x="5137470" y="1649870"/>
            <a:ext cx="1103400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초기문턱치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4FDB0F-35AB-429B-90F5-2A8D9A746F96}"/>
              </a:ext>
            </a:extLst>
          </p:cNvPr>
          <p:cNvSpPr txBox="1"/>
          <p:nvPr/>
        </p:nvSpPr>
        <p:spPr>
          <a:xfrm>
            <a:off x="1222086" y="2751173"/>
            <a:ext cx="968749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센서 신호</a:t>
            </a: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Shape 174">
            <a:extLst>
              <a:ext uri="{FF2B5EF4-FFF2-40B4-BE49-F238E27FC236}">
                <a16:creationId xmlns:a16="http://schemas.microsoft.com/office/drawing/2014/main" id="{0942A5AA-647E-4EE5-8CB1-C7E3A9DAA3C1}"/>
              </a:ext>
            </a:extLst>
          </p:cNvPr>
          <p:cNvSpPr/>
          <p:nvPr/>
        </p:nvSpPr>
        <p:spPr>
          <a:xfrm rot="10800000" flipV="1">
            <a:off x="1330870" y="5156673"/>
            <a:ext cx="11744247" cy="5367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Shape 142">
            <a:extLst>
              <a:ext uri="{FF2B5EF4-FFF2-40B4-BE49-F238E27FC236}">
                <a16:creationId xmlns:a16="http://schemas.microsoft.com/office/drawing/2014/main" id="{F1739FE9-4CD8-4199-868A-BD854949898C}"/>
              </a:ext>
            </a:extLst>
          </p:cNvPr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Shape 143">
            <a:extLst>
              <a:ext uri="{FF2B5EF4-FFF2-40B4-BE49-F238E27FC236}">
                <a16:creationId xmlns:a16="http://schemas.microsoft.com/office/drawing/2014/main" id="{B360DE23-994B-4203-B2D4-46B513E8C3C1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F0FC8-8DC5-455A-B329-35F16C677670}"/>
              </a:ext>
            </a:extLst>
          </p:cNvPr>
          <p:cNvSpPr txBox="1"/>
          <p:nvPr/>
        </p:nvSpPr>
        <p:spPr>
          <a:xfrm>
            <a:off x="4415418" y="5089995"/>
            <a:ext cx="8942923" cy="208790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 그림은 필터 스펙으로 필터링 타입은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저역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컷오프 주파수는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10Hz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제한하였다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앞서 설명하였듯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사람의 동작으로 발생하는 주파수는 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1~10Hz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사이에서 발생하므로 동작감지를 위한 데이터를 제공하기 위해서는 위와 같은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과정이 필요하다고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사료하여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결정하였다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아래 우측의 그림은 원시데이터가 필터를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지나고난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후 어떻게 변화하는 지를 보여준다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B498F9-E01F-412A-A336-5C0D309BA061}"/>
              </a:ext>
            </a:extLst>
          </p:cNvPr>
          <p:cNvSpPr/>
          <p:nvPr/>
        </p:nvSpPr>
        <p:spPr>
          <a:xfrm>
            <a:off x="2686050" y="2396426"/>
            <a:ext cx="1800000" cy="1080000"/>
          </a:xfrm>
          <a:prstGeom prst="rect">
            <a:avLst/>
          </a:prstGeom>
          <a:solidFill>
            <a:schemeClr val="bg2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신호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전처리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 과정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B56FE999-999C-417F-AC42-4B5104DD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97" y="4227994"/>
            <a:ext cx="1050290" cy="9753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" name="Picture 5">
            <a:extLst>
              <a:ext uri="{FF2B5EF4-FFF2-40B4-BE49-F238E27FC236}">
                <a16:creationId xmlns:a16="http://schemas.microsoft.com/office/drawing/2014/main" id="{2446C059-FD88-4095-833B-FAD77F7D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412" y="4474559"/>
            <a:ext cx="1676400" cy="4800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846B6D04-0096-4DEE-B915-12A9BE8CD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04" y="5437369"/>
            <a:ext cx="2159889" cy="25199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9">
            <a:extLst>
              <a:ext uri="{FF2B5EF4-FFF2-40B4-BE49-F238E27FC236}">
                <a16:creationId xmlns:a16="http://schemas.microsoft.com/office/drawing/2014/main" id="{24D87660-0C51-490D-8943-38BD61259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412" y="5437369"/>
            <a:ext cx="2159889" cy="25199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Shape 142">
            <a:extLst>
              <a:ext uri="{FF2B5EF4-FFF2-40B4-BE49-F238E27FC236}">
                <a16:creationId xmlns:a16="http://schemas.microsoft.com/office/drawing/2014/main" id="{3A12915F-6074-4827-B528-CFC8411776A5}"/>
              </a:ext>
            </a:extLst>
          </p:cNvPr>
          <p:cNvSpPr/>
          <p:nvPr/>
        </p:nvSpPr>
        <p:spPr>
          <a:xfrm>
            <a:off x="2416994" y="817302"/>
            <a:ext cx="1390979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| LabView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99265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81B8E-8107-46B9-93AC-C35D34C19B19}"/>
              </a:ext>
            </a:extLst>
          </p:cNvPr>
          <p:cNvSpPr/>
          <p:nvPr/>
        </p:nvSpPr>
        <p:spPr>
          <a:xfrm>
            <a:off x="478917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실시간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평균값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0AF7F1-7BB6-461E-B163-DDD53E0058D1}"/>
              </a:ext>
            </a:extLst>
          </p:cNvPr>
          <p:cNvSpPr/>
          <p:nvPr/>
        </p:nvSpPr>
        <p:spPr>
          <a:xfrm>
            <a:off x="689229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동적 문턱치 조정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41AA15-6D29-4D19-98E0-1AE3919424D0}"/>
              </a:ext>
            </a:extLst>
          </p:cNvPr>
          <p:cNvSpPr/>
          <p:nvPr/>
        </p:nvSpPr>
        <p:spPr>
          <a:xfrm>
            <a:off x="899541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 신호 감지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387840-D742-4498-AC89-781DA05F5E21}"/>
              </a:ext>
            </a:extLst>
          </p:cNvPr>
          <p:cNvSpPr/>
          <p:nvPr/>
        </p:nvSpPr>
        <p:spPr>
          <a:xfrm>
            <a:off x="1109853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동작신호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프레임 추출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01B43AE-B055-4AC5-9AB2-5DEBC7158E9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6050" y="2937378"/>
            <a:ext cx="303120" cy="976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D196F-635B-4C18-8234-77BA02935B7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58917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9EC9B5-3406-4E0A-BBCC-EB5B3C7E7C0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69229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D875AE-A637-4112-B8E5-AD8C475962C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79541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585DF2-63F0-496D-8207-3FC1D962DFBC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5689170" y="2020377"/>
            <a:ext cx="0" cy="37700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94B687-A13C-451C-ADB3-C4ACF76A3160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190835" y="2936427"/>
            <a:ext cx="495215" cy="192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FBF526-A8D0-481B-B9CB-44A52F827A77}"/>
              </a:ext>
            </a:extLst>
          </p:cNvPr>
          <p:cNvSpPr txBox="1"/>
          <p:nvPr/>
        </p:nvSpPr>
        <p:spPr>
          <a:xfrm>
            <a:off x="5137470" y="1649870"/>
            <a:ext cx="1103400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초기문턱치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4FDB0F-35AB-429B-90F5-2A8D9A746F96}"/>
              </a:ext>
            </a:extLst>
          </p:cNvPr>
          <p:cNvSpPr txBox="1"/>
          <p:nvPr/>
        </p:nvSpPr>
        <p:spPr>
          <a:xfrm>
            <a:off x="1222086" y="2751173"/>
            <a:ext cx="968749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센서 신호</a:t>
            </a: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Shape 174">
            <a:extLst>
              <a:ext uri="{FF2B5EF4-FFF2-40B4-BE49-F238E27FC236}">
                <a16:creationId xmlns:a16="http://schemas.microsoft.com/office/drawing/2014/main" id="{0942A5AA-647E-4EE5-8CB1-C7E3A9DAA3C1}"/>
              </a:ext>
            </a:extLst>
          </p:cNvPr>
          <p:cNvSpPr/>
          <p:nvPr/>
        </p:nvSpPr>
        <p:spPr>
          <a:xfrm rot="10800000" flipV="1">
            <a:off x="1330870" y="5156673"/>
            <a:ext cx="11744247" cy="5367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Shape 142">
            <a:extLst>
              <a:ext uri="{FF2B5EF4-FFF2-40B4-BE49-F238E27FC236}">
                <a16:creationId xmlns:a16="http://schemas.microsoft.com/office/drawing/2014/main" id="{F1739FE9-4CD8-4199-868A-BD854949898C}"/>
              </a:ext>
            </a:extLst>
          </p:cNvPr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Shape 143">
            <a:extLst>
              <a:ext uri="{FF2B5EF4-FFF2-40B4-BE49-F238E27FC236}">
                <a16:creationId xmlns:a16="http://schemas.microsoft.com/office/drawing/2014/main" id="{B360DE23-994B-4203-B2D4-46B513E8C3C1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F0FC8-8DC5-455A-B329-35F16C677670}"/>
              </a:ext>
            </a:extLst>
          </p:cNvPr>
          <p:cNvSpPr txBox="1"/>
          <p:nvPr/>
        </p:nvSpPr>
        <p:spPr>
          <a:xfrm>
            <a:off x="1842615" y="5848999"/>
            <a:ext cx="9796230" cy="158930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전처리과정 즉 저주파통과필터를 거친 후의 데이터들은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후가공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과정을 거치는 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이유로는 원시 신호 그 자체인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A, 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등의 신호보다 두 신호를 비교한 신호인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A-B, A+B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등의 신호들을 제공하기 위한 목적이다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이때 위 신호가 자연수로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이뤄져있지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않으므로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abs()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절댓값으로 계산하는 수식이 사용되었다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B498F9-E01F-412A-A336-5C0D309BA061}"/>
              </a:ext>
            </a:extLst>
          </p:cNvPr>
          <p:cNvSpPr/>
          <p:nvPr/>
        </p:nvSpPr>
        <p:spPr>
          <a:xfrm>
            <a:off x="2686050" y="2396426"/>
            <a:ext cx="1800000" cy="1080000"/>
          </a:xfrm>
          <a:prstGeom prst="rect">
            <a:avLst/>
          </a:prstGeom>
          <a:solidFill>
            <a:schemeClr val="bg2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신호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전처리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B7F75D-8039-4C3E-9A65-ACA76065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23" y="3601434"/>
            <a:ext cx="1675287" cy="20207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144BC0-1DCA-482D-AE4F-AE3CE4FA2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3" y="3602503"/>
            <a:ext cx="1675287" cy="2034277"/>
          </a:xfrm>
          <a:prstGeom prst="rect">
            <a:avLst/>
          </a:prstGeom>
        </p:spPr>
      </p:pic>
      <p:sp>
        <p:nvSpPr>
          <p:cNvPr id="35" name="Shape 142">
            <a:extLst>
              <a:ext uri="{FF2B5EF4-FFF2-40B4-BE49-F238E27FC236}">
                <a16:creationId xmlns:a16="http://schemas.microsoft.com/office/drawing/2014/main" id="{17FC3306-552D-4EFB-93D5-3E3D4BD8C5EB}"/>
              </a:ext>
            </a:extLst>
          </p:cNvPr>
          <p:cNvSpPr/>
          <p:nvPr/>
        </p:nvSpPr>
        <p:spPr>
          <a:xfrm>
            <a:off x="2416994" y="817302"/>
            <a:ext cx="1390979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| LabView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68699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Shape 174">
            <a:extLst>
              <a:ext uri="{FF2B5EF4-FFF2-40B4-BE49-F238E27FC236}">
                <a16:creationId xmlns:a16="http://schemas.microsoft.com/office/drawing/2014/main" id="{0942A5AA-647E-4EE5-8CB1-C7E3A9DAA3C1}"/>
              </a:ext>
            </a:extLst>
          </p:cNvPr>
          <p:cNvSpPr/>
          <p:nvPr/>
        </p:nvSpPr>
        <p:spPr>
          <a:xfrm rot="10800000" flipV="1">
            <a:off x="1330870" y="5156673"/>
            <a:ext cx="11744247" cy="5367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Shape 142">
            <a:extLst>
              <a:ext uri="{FF2B5EF4-FFF2-40B4-BE49-F238E27FC236}">
                <a16:creationId xmlns:a16="http://schemas.microsoft.com/office/drawing/2014/main" id="{F1739FE9-4CD8-4199-868A-BD854949898C}"/>
              </a:ext>
            </a:extLst>
          </p:cNvPr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Shape 143">
            <a:extLst>
              <a:ext uri="{FF2B5EF4-FFF2-40B4-BE49-F238E27FC236}">
                <a16:creationId xmlns:a16="http://schemas.microsoft.com/office/drawing/2014/main" id="{B360DE23-994B-4203-B2D4-46B513E8C3C1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id="{3A3BA7E0-1E55-4DC6-A79B-C2DD3794D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5" y="1625600"/>
            <a:ext cx="11994250" cy="60979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Shape 142">
            <a:extLst>
              <a:ext uri="{FF2B5EF4-FFF2-40B4-BE49-F238E27FC236}">
                <a16:creationId xmlns:a16="http://schemas.microsoft.com/office/drawing/2014/main" id="{4E13E18D-4E3F-4392-94A8-B9F70D7A675C}"/>
              </a:ext>
            </a:extLst>
          </p:cNvPr>
          <p:cNvSpPr/>
          <p:nvPr/>
        </p:nvSpPr>
        <p:spPr>
          <a:xfrm>
            <a:off x="2416994" y="817302"/>
            <a:ext cx="1390979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| LabView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06883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1A6CF6-FB49-4DAD-A10A-35F3092E6E89}"/>
              </a:ext>
            </a:extLst>
          </p:cNvPr>
          <p:cNvSpPr/>
          <p:nvPr/>
        </p:nvSpPr>
        <p:spPr>
          <a:xfrm>
            <a:off x="2686050" y="2396426"/>
            <a:ext cx="1800000" cy="1080000"/>
          </a:xfrm>
          <a:prstGeom prst="rect">
            <a:avLst/>
          </a:prstGeom>
          <a:solidFill>
            <a:schemeClr val="bg2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신호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전처리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81B8E-8107-46B9-93AC-C35D34C19B19}"/>
              </a:ext>
            </a:extLst>
          </p:cNvPr>
          <p:cNvSpPr/>
          <p:nvPr/>
        </p:nvSpPr>
        <p:spPr>
          <a:xfrm>
            <a:off x="478917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실시간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평균값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0AF7F1-7BB6-461E-B163-DDD53E0058D1}"/>
              </a:ext>
            </a:extLst>
          </p:cNvPr>
          <p:cNvSpPr/>
          <p:nvPr/>
        </p:nvSpPr>
        <p:spPr>
          <a:xfrm>
            <a:off x="689229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동적 문턱치 조정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41AA15-6D29-4D19-98E0-1AE3919424D0}"/>
              </a:ext>
            </a:extLst>
          </p:cNvPr>
          <p:cNvSpPr/>
          <p:nvPr/>
        </p:nvSpPr>
        <p:spPr>
          <a:xfrm>
            <a:off x="899541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 신호 감지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387840-D742-4498-AC89-781DA05F5E21}"/>
              </a:ext>
            </a:extLst>
          </p:cNvPr>
          <p:cNvSpPr/>
          <p:nvPr/>
        </p:nvSpPr>
        <p:spPr>
          <a:xfrm>
            <a:off x="1109853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동작신호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프레임 추출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01B43AE-B055-4AC5-9AB2-5DEBC7158E9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4486050" y="2936426"/>
            <a:ext cx="303120" cy="952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D196F-635B-4C18-8234-77BA02935B7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58917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9EC9B5-3406-4E0A-BBCC-EB5B3C7E7C0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69229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D875AE-A637-4112-B8E5-AD8C475962C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79541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585DF2-63F0-496D-8207-3FC1D962DFBC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5689170" y="2020377"/>
            <a:ext cx="0" cy="37700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94B687-A13C-451C-ADB3-C4ACF76A316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 flipV="1">
            <a:off x="2190835" y="2936426"/>
            <a:ext cx="495215" cy="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FBF526-A8D0-481B-B9CB-44A52F827A77}"/>
              </a:ext>
            </a:extLst>
          </p:cNvPr>
          <p:cNvSpPr txBox="1"/>
          <p:nvPr/>
        </p:nvSpPr>
        <p:spPr>
          <a:xfrm>
            <a:off x="5137470" y="1649870"/>
            <a:ext cx="1103400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초기문턱치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4FDB0F-35AB-429B-90F5-2A8D9A746F96}"/>
              </a:ext>
            </a:extLst>
          </p:cNvPr>
          <p:cNvSpPr txBox="1"/>
          <p:nvPr/>
        </p:nvSpPr>
        <p:spPr>
          <a:xfrm>
            <a:off x="1222086" y="2751173"/>
            <a:ext cx="968749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센서 신호</a:t>
            </a: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Shape 174">
            <a:extLst>
              <a:ext uri="{FF2B5EF4-FFF2-40B4-BE49-F238E27FC236}">
                <a16:creationId xmlns:a16="http://schemas.microsoft.com/office/drawing/2014/main" id="{0942A5AA-647E-4EE5-8CB1-C7E3A9DAA3C1}"/>
              </a:ext>
            </a:extLst>
          </p:cNvPr>
          <p:cNvSpPr/>
          <p:nvPr/>
        </p:nvSpPr>
        <p:spPr>
          <a:xfrm rot="10800000" flipV="1">
            <a:off x="6362972" y="4017378"/>
            <a:ext cx="7547337" cy="45254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indent="127000" algn="just" fontAlgn="base" latinLnBrk="1">
              <a:lnSpc>
                <a:spcPct val="18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좌측의 그림에서 제시하였듯이 저주파 통과 필터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(Low Pass Filter)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동작평균화는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프로세스에 해당하는데 센서로부터의 원신호에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10Hz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차단주파수를 갖는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LPF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 이유로는 위치접근이나 움직임과 같은 행위들은 통상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수준의 미세한 동작신호이나 이에 비해 매우 큰 신호인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60Hz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해당하는 고주파성분인 전력선잡음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(Power Line Noise)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효과적으로 제거하고자 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indent="127000" algn="just" fontAlgn="base" latinLnBrk="1">
              <a:lnSpc>
                <a:spcPct val="18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두 번째로는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EPIC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센서에서 감지하는 대부분의 동작신호는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100Hz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이하의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극저주파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대역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신호성분이며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중에서도 대부분이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10Hz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이하의 성분에 해당하기 때문이다</a:t>
            </a:r>
          </a:p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1DF94292-1458-437D-A2C0-BC741010E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32" y="4343626"/>
            <a:ext cx="5359150" cy="29140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Shape 142">
            <a:extLst>
              <a:ext uri="{FF2B5EF4-FFF2-40B4-BE49-F238E27FC236}">
                <a16:creationId xmlns:a16="http://schemas.microsoft.com/office/drawing/2014/main" id="{33517DA8-E827-4385-9B34-3BD4DF21AEC5}"/>
              </a:ext>
            </a:extLst>
          </p:cNvPr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Shape 143">
            <a:extLst>
              <a:ext uri="{FF2B5EF4-FFF2-40B4-BE49-F238E27FC236}">
                <a16:creationId xmlns:a16="http://schemas.microsoft.com/office/drawing/2014/main" id="{E9854AB9-E15D-41E1-B76F-34A47CA4198B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7" name="Shape 142">
            <a:extLst>
              <a:ext uri="{FF2B5EF4-FFF2-40B4-BE49-F238E27FC236}">
                <a16:creationId xmlns:a16="http://schemas.microsoft.com/office/drawing/2014/main" id="{A01A3123-A8C5-4761-998A-F26E6825504B}"/>
              </a:ext>
            </a:extLst>
          </p:cNvPr>
          <p:cNvSpPr/>
          <p:nvPr/>
        </p:nvSpPr>
        <p:spPr>
          <a:xfrm>
            <a:off x="2416994" y="817302"/>
            <a:ext cx="1170406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| Python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81CFA-1BB3-4987-B8E0-A5FF0CDCE3F9}"/>
              </a:ext>
            </a:extLst>
          </p:cNvPr>
          <p:cNvSpPr txBox="1"/>
          <p:nvPr/>
        </p:nvSpPr>
        <p:spPr>
          <a:xfrm>
            <a:off x="334693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711BD-06A2-4E6E-87C2-E675A9808427}"/>
              </a:ext>
            </a:extLst>
          </p:cNvPr>
          <p:cNvSpPr txBox="1"/>
          <p:nvPr/>
        </p:nvSpPr>
        <p:spPr>
          <a:xfrm>
            <a:off x="545005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(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나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11B127-C8CA-40AC-9E80-A0B2288BF530}"/>
              </a:ext>
            </a:extLst>
          </p:cNvPr>
          <p:cNvSpPr txBox="1"/>
          <p:nvPr/>
        </p:nvSpPr>
        <p:spPr>
          <a:xfrm>
            <a:off x="755317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BFD8A3-A52B-4884-BC64-D2D3DA333495}"/>
              </a:ext>
            </a:extLst>
          </p:cNvPr>
          <p:cNvSpPr txBox="1"/>
          <p:nvPr/>
        </p:nvSpPr>
        <p:spPr>
          <a:xfrm>
            <a:off x="965629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52F403-F86C-42B5-A037-293E9298784C}"/>
              </a:ext>
            </a:extLst>
          </p:cNvPr>
          <p:cNvSpPr txBox="1"/>
          <p:nvPr/>
        </p:nvSpPr>
        <p:spPr>
          <a:xfrm>
            <a:off x="1175941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(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마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82136079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4DAA6AC5-7C67-431D-9A21-3BFD83F16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03" y="1571465"/>
            <a:ext cx="2529459" cy="19657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9DDF0CE-79FA-46D5-887F-FE2525E1C483}"/>
              </a:ext>
            </a:extLst>
          </p:cNvPr>
          <p:cNvSpPr txBox="1"/>
          <p:nvPr/>
        </p:nvSpPr>
        <p:spPr>
          <a:xfrm>
            <a:off x="3769043" y="1694151"/>
            <a:ext cx="9741218" cy="153272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그림을 통해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LPF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거친 후의 신호가 매우 변동적인 것을 알 수 있는데 이 신호를 연구자의 편의를 위해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필터링을 통해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평탄화과정을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거쳐 그래프로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나타내었다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 그림을 통해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필터링을 거친 후의 신호 그래프가 그림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신호보다 직관적으로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표현되어있음을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알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A687F-BE34-448A-9C3E-D4D092DE0EF0}"/>
              </a:ext>
            </a:extLst>
          </p:cNvPr>
          <p:cNvSpPr txBox="1"/>
          <p:nvPr/>
        </p:nvSpPr>
        <p:spPr>
          <a:xfrm>
            <a:off x="540454" y="3838403"/>
            <a:ext cx="7195184" cy="505676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with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nidaqmx.Task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 as task: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task.__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init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__(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new_task_name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'EPS Signal')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ch_A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task.ai_channels.add_ai_voltage_chan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("Dev1/ai5",max_val=10,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min_val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=-10)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ch_B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task.ai_channels.add_ai_voltage_chan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("Dev1/ai2",max_val=10,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min_val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=-10)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ch_A.ai_term_cfg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nidaqmx.constants.TerminalConfiguration.RSE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ch_B.ai_term_cfg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nidaqmx.constants.TerminalConfiguration.RSE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task.timing.cfg_samp_clk_timing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(rate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sfreq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sample_mode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constants.AcquisitionType.CONTINUOUS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sos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signal.butter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(3, 10, '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lp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', fs=1000, output='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sos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while True :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#if inc%10 == 0: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#clear_output(wait=True)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0):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temp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task.read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number_of_samples_per_channel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=2000)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elif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&gt; 0):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temp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task.read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number_of_samples_per_channel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=1000)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059E64-B1EF-41DA-BDEA-571347C12D86}"/>
              </a:ext>
            </a:extLst>
          </p:cNvPr>
          <p:cNvSpPr txBox="1"/>
          <p:nvPr/>
        </p:nvSpPr>
        <p:spPr>
          <a:xfrm>
            <a:off x="7279939" y="3829341"/>
            <a:ext cx="7195184" cy="493365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data[0] = data[0] + temp[0]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data[1] = data[1] + temp[1] </a:t>
            </a: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filtered_A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signal.sosfilt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sos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data[0][(1000*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):(1000*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+ 2000])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filtered_B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signal.sosfilt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sos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data[1][(1000*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):(1000*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+ 2000])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filtered_A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df(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np.transpose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np.array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filtered_A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)))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filtered_B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df(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np.transpose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np.array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filtered_B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)))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MA_A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filtered_A.rolling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(50).mean()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MA_B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filtered_B.rolling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(50).mean()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MA_A = list(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np.array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(MA_A[0].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tolist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()))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MA_B = list(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np.array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(MA_B[0].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tolist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()))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loops in range(49):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MA_A[loops]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np.mean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(MA_A[49:99])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MA_B[loops] =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np.mean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(MA_B[49:99])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in range(1000,2000):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A_value.append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(MA_A[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])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l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B_value.append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(MA_B[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])</a:t>
            </a:r>
            <a:endParaRPr lang="ko-KR" altLang="en-US" sz="1100" dirty="0"/>
          </a:p>
        </p:txBody>
      </p:sp>
      <p:sp>
        <p:nvSpPr>
          <p:cNvPr id="11" name="Shape 142">
            <a:extLst>
              <a:ext uri="{FF2B5EF4-FFF2-40B4-BE49-F238E27FC236}">
                <a16:creationId xmlns:a16="http://schemas.microsoft.com/office/drawing/2014/main" id="{701D571F-53F3-45C5-856A-152CFD6FA99A}"/>
              </a:ext>
            </a:extLst>
          </p:cNvPr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Shape 143">
            <a:extLst>
              <a:ext uri="{FF2B5EF4-FFF2-40B4-BE49-F238E27FC236}">
                <a16:creationId xmlns:a16="http://schemas.microsoft.com/office/drawing/2014/main" id="{5D850A5B-8F88-40D5-9246-7DF008CDB1EB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3" name="Shape 142">
            <a:extLst>
              <a:ext uri="{FF2B5EF4-FFF2-40B4-BE49-F238E27FC236}">
                <a16:creationId xmlns:a16="http://schemas.microsoft.com/office/drawing/2014/main" id="{292813B8-9AF7-42FB-883A-E1A79C9CB615}"/>
              </a:ext>
            </a:extLst>
          </p:cNvPr>
          <p:cNvSpPr/>
          <p:nvPr/>
        </p:nvSpPr>
        <p:spPr>
          <a:xfrm>
            <a:off x="2416994" y="817302"/>
            <a:ext cx="1170406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| Python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81061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1A6CF6-FB49-4DAD-A10A-35F3092E6E89}"/>
              </a:ext>
            </a:extLst>
          </p:cNvPr>
          <p:cNvSpPr/>
          <p:nvPr/>
        </p:nvSpPr>
        <p:spPr>
          <a:xfrm>
            <a:off x="2686050" y="2396426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신호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전처리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81B8E-8107-46B9-93AC-C35D34C19B19}"/>
              </a:ext>
            </a:extLst>
          </p:cNvPr>
          <p:cNvSpPr/>
          <p:nvPr/>
        </p:nvSpPr>
        <p:spPr>
          <a:xfrm>
            <a:off x="4789170" y="2397378"/>
            <a:ext cx="180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실시간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평균값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0AF7F1-7BB6-461E-B163-DDD53E0058D1}"/>
              </a:ext>
            </a:extLst>
          </p:cNvPr>
          <p:cNvSpPr/>
          <p:nvPr/>
        </p:nvSpPr>
        <p:spPr>
          <a:xfrm>
            <a:off x="689229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동적 문턱치 조정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41AA15-6D29-4D19-98E0-1AE3919424D0}"/>
              </a:ext>
            </a:extLst>
          </p:cNvPr>
          <p:cNvSpPr/>
          <p:nvPr/>
        </p:nvSpPr>
        <p:spPr>
          <a:xfrm>
            <a:off x="899541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 신호 감지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387840-D742-4498-AC89-781DA05F5E21}"/>
              </a:ext>
            </a:extLst>
          </p:cNvPr>
          <p:cNvSpPr/>
          <p:nvPr/>
        </p:nvSpPr>
        <p:spPr>
          <a:xfrm>
            <a:off x="1109853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동작신호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프레임 추출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01B43AE-B055-4AC5-9AB2-5DEBC7158E9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4486050" y="2936426"/>
            <a:ext cx="303120" cy="952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D196F-635B-4C18-8234-77BA02935B7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58917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9EC9B5-3406-4E0A-BBCC-EB5B3C7E7C0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69229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D875AE-A637-4112-B8E5-AD8C475962C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79541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585DF2-63F0-496D-8207-3FC1D962DFBC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5689170" y="2020377"/>
            <a:ext cx="0" cy="37700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94B687-A13C-451C-ADB3-C4ACF76A316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 flipV="1">
            <a:off x="2190835" y="2936426"/>
            <a:ext cx="495215" cy="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FBF526-A8D0-481B-B9CB-44A52F827A77}"/>
              </a:ext>
            </a:extLst>
          </p:cNvPr>
          <p:cNvSpPr txBox="1"/>
          <p:nvPr/>
        </p:nvSpPr>
        <p:spPr>
          <a:xfrm>
            <a:off x="5137470" y="1649870"/>
            <a:ext cx="1103400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초기문턱치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4FDB0F-35AB-429B-90F5-2A8D9A746F96}"/>
              </a:ext>
            </a:extLst>
          </p:cNvPr>
          <p:cNvSpPr txBox="1"/>
          <p:nvPr/>
        </p:nvSpPr>
        <p:spPr>
          <a:xfrm>
            <a:off x="1222086" y="2751173"/>
            <a:ext cx="968749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센서 신호</a:t>
            </a: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Shape 174">
            <a:extLst>
              <a:ext uri="{FF2B5EF4-FFF2-40B4-BE49-F238E27FC236}">
                <a16:creationId xmlns:a16="http://schemas.microsoft.com/office/drawing/2014/main" id="{0942A5AA-647E-4EE5-8CB1-C7E3A9DAA3C1}"/>
              </a:ext>
            </a:extLst>
          </p:cNvPr>
          <p:cNvSpPr/>
          <p:nvPr/>
        </p:nvSpPr>
        <p:spPr>
          <a:xfrm rot="10800000" flipV="1">
            <a:off x="1154283" y="3927808"/>
            <a:ext cx="11744247" cy="40268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indent="127000" algn="just" fontAlgn="base" latinLnBrk="1">
              <a:lnSpc>
                <a:spcPct val="18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시간에 따라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변위되는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평균 값의 범위가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–0.02 ~ +0.02 V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인데 이 범위의 수배에 불과한 문턱전압에 비해 적지않은 수준이라    문턱치를 이용한 동작신호 검출에 악영향을 미칠 수 있다는 점이 제시되었다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이런 단점을 보완하여 주기적으로 평균값을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최신화하여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초기화된 문턱치에 더해 줌으로써 매 동작때마다 동적으로 문턱치를 변화시켜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동작검출률을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높이고자 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주기적인 평균값과 문턱치의 최신화는 동작시작점이 감지된 이후부터 프레임추출이 이뤄지는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구간까지에서는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수행되지 않으며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 동작의 프레임 추출이 끝나고 정규화를 거치는 과정 전단계까지 수행된다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본문의 프로세스에서는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단계까지에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해당한다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일단 한 동작의 프레임 추출이 끝나는 단계인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단계가 종료되고 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0.5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초의 초기화 시간을 거친 후 다음 동작신호를 감지할 때까지 최신화를 계속한다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이와 같이 동적 문턱치를 이용하여 주변 환경적인 요인과 기타 요인들을 최대한 배제시킨 상태에서 안정되고 신뢰성 높은 동작신호를 추출할 수 있었다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Shape 142">
            <a:extLst>
              <a:ext uri="{FF2B5EF4-FFF2-40B4-BE49-F238E27FC236}">
                <a16:creationId xmlns:a16="http://schemas.microsoft.com/office/drawing/2014/main" id="{AFE562DF-2D1D-430D-AAED-97FDF3AE938C}"/>
              </a:ext>
            </a:extLst>
          </p:cNvPr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Shape 143">
            <a:extLst>
              <a:ext uri="{FF2B5EF4-FFF2-40B4-BE49-F238E27FC236}">
                <a16:creationId xmlns:a16="http://schemas.microsoft.com/office/drawing/2014/main" id="{13F8207D-237B-4274-BBEE-045088D9E4EF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6" name="Shape 142">
            <a:extLst>
              <a:ext uri="{FF2B5EF4-FFF2-40B4-BE49-F238E27FC236}">
                <a16:creationId xmlns:a16="http://schemas.microsoft.com/office/drawing/2014/main" id="{EE29B702-BE94-4004-A629-1CC585261838}"/>
              </a:ext>
            </a:extLst>
          </p:cNvPr>
          <p:cNvSpPr/>
          <p:nvPr/>
        </p:nvSpPr>
        <p:spPr>
          <a:xfrm>
            <a:off x="2416994" y="817302"/>
            <a:ext cx="1170406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| Python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6495E-964B-4431-9524-44F815A5BC58}"/>
              </a:ext>
            </a:extLst>
          </p:cNvPr>
          <p:cNvSpPr txBox="1"/>
          <p:nvPr/>
        </p:nvSpPr>
        <p:spPr>
          <a:xfrm>
            <a:off x="334693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AF33F-A8AB-4418-8424-A193C73F7F8F}"/>
              </a:ext>
            </a:extLst>
          </p:cNvPr>
          <p:cNvSpPr txBox="1"/>
          <p:nvPr/>
        </p:nvSpPr>
        <p:spPr>
          <a:xfrm>
            <a:off x="545005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(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나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9FE025-7346-4E2B-AAEF-34C7BC875DDD}"/>
              </a:ext>
            </a:extLst>
          </p:cNvPr>
          <p:cNvSpPr txBox="1"/>
          <p:nvPr/>
        </p:nvSpPr>
        <p:spPr>
          <a:xfrm>
            <a:off x="755317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34391D-2528-4D6B-B0DF-53C51B0686F2}"/>
              </a:ext>
            </a:extLst>
          </p:cNvPr>
          <p:cNvSpPr txBox="1"/>
          <p:nvPr/>
        </p:nvSpPr>
        <p:spPr>
          <a:xfrm>
            <a:off x="965629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24467D-2287-4D35-BAB4-CA369F8C5F94}"/>
              </a:ext>
            </a:extLst>
          </p:cNvPr>
          <p:cNvSpPr txBox="1"/>
          <p:nvPr/>
        </p:nvSpPr>
        <p:spPr>
          <a:xfrm>
            <a:off x="1175941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(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마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25123743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1A6CF6-FB49-4DAD-A10A-35F3092E6E89}"/>
              </a:ext>
            </a:extLst>
          </p:cNvPr>
          <p:cNvSpPr/>
          <p:nvPr/>
        </p:nvSpPr>
        <p:spPr>
          <a:xfrm>
            <a:off x="268605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신호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전처리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81B8E-8107-46B9-93AC-C35D34C19B19}"/>
              </a:ext>
            </a:extLst>
          </p:cNvPr>
          <p:cNvSpPr/>
          <p:nvPr/>
        </p:nvSpPr>
        <p:spPr>
          <a:xfrm>
            <a:off x="478917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실시간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평균값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0AF7F1-7BB6-461E-B163-DDD53E0058D1}"/>
              </a:ext>
            </a:extLst>
          </p:cNvPr>
          <p:cNvSpPr/>
          <p:nvPr/>
        </p:nvSpPr>
        <p:spPr>
          <a:xfrm>
            <a:off x="6892290" y="2397378"/>
            <a:ext cx="180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동적 문턱치 조정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41AA15-6D29-4D19-98E0-1AE3919424D0}"/>
              </a:ext>
            </a:extLst>
          </p:cNvPr>
          <p:cNvSpPr/>
          <p:nvPr/>
        </p:nvSpPr>
        <p:spPr>
          <a:xfrm>
            <a:off x="899541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 신호 감지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387840-D742-4498-AC89-781DA05F5E21}"/>
              </a:ext>
            </a:extLst>
          </p:cNvPr>
          <p:cNvSpPr/>
          <p:nvPr/>
        </p:nvSpPr>
        <p:spPr>
          <a:xfrm>
            <a:off x="1109853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동작신호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프레임 추출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01B43AE-B055-4AC5-9AB2-5DEBC7158E97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448605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D196F-635B-4C18-8234-77BA02935B7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58917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9EC9B5-3406-4E0A-BBCC-EB5B3C7E7C0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69229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D875AE-A637-4112-B8E5-AD8C475962C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79541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585DF2-63F0-496D-8207-3FC1D962DFBC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5689170" y="2020377"/>
            <a:ext cx="0" cy="37700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94B687-A13C-451C-ADB3-C4ACF76A316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>
            <a:off x="2190835" y="2936427"/>
            <a:ext cx="495215" cy="95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FBF526-A8D0-481B-B9CB-44A52F827A77}"/>
              </a:ext>
            </a:extLst>
          </p:cNvPr>
          <p:cNvSpPr txBox="1"/>
          <p:nvPr/>
        </p:nvSpPr>
        <p:spPr>
          <a:xfrm>
            <a:off x="5137470" y="1649870"/>
            <a:ext cx="1103400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초기문턱치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4FDB0F-35AB-429B-90F5-2A8D9A746F96}"/>
              </a:ext>
            </a:extLst>
          </p:cNvPr>
          <p:cNvSpPr txBox="1"/>
          <p:nvPr/>
        </p:nvSpPr>
        <p:spPr>
          <a:xfrm>
            <a:off x="1222086" y="2751173"/>
            <a:ext cx="968749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센서 신호</a:t>
            </a: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Shape 174">
            <a:extLst>
              <a:ext uri="{FF2B5EF4-FFF2-40B4-BE49-F238E27FC236}">
                <a16:creationId xmlns:a16="http://schemas.microsoft.com/office/drawing/2014/main" id="{0942A5AA-647E-4EE5-8CB1-C7E3A9DAA3C1}"/>
              </a:ext>
            </a:extLst>
          </p:cNvPr>
          <p:cNvSpPr/>
          <p:nvPr/>
        </p:nvSpPr>
        <p:spPr>
          <a:xfrm rot="10800000" flipV="1">
            <a:off x="1154283" y="4017189"/>
            <a:ext cx="11744247" cy="30169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통상적으로 센서에 대전된 전하의 극성이나 충방전에 따라 신호가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값을 넘나들기 때문에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문턱치가 필요하다고 판단하였고 이를 각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정문턱치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(Positive Threshold)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부문턱치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Nagative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Threshold)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라고 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두 값은 절대적인 중간 평균값에서 같은 변위 차를 가지도록 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전기장 센서는 동작인식모드 이전에 학습한 샘플데이터로부터 비동작시의 랜덤잡음성분의 평균값과 표준편차를 구한 후 평균값을 영점기준으로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제로세팅하고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초기 문턱전압을 통상 표준편차의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5~7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배로 세팅하였다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이는 시뮬레이터 개발과정에서 조작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변인화시킬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예정이며 현재는 기본적인 프로세스를 끝마치고자 그동안의 실험데이터를 참고하여 임의로 정의한 값이다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Shape 142">
            <a:extLst>
              <a:ext uri="{FF2B5EF4-FFF2-40B4-BE49-F238E27FC236}">
                <a16:creationId xmlns:a16="http://schemas.microsoft.com/office/drawing/2014/main" id="{9A8A9F70-D903-4B5B-92E3-D4E7196C82D0}"/>
              </a:ext>
            </a:extLst>
          </p:cNvPr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Shape 143">
            <a:extLst>
              <a:ext uri="{FF2B5EF4-FFF2-40B4-BE49-F238E27FC236}">
                <a16:creationId xmlns:a16="http://schemas.microsoft.com/office/drawing/2014/main" id="{936C4482-8C9A-4C4E-AA27-12C38CDF381E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6" name="Shape 142">
            <a:extLst>
              <a:ext uri="{FF2B5EF4-FFF2-40B4-BE49-F238E27FC236}">
                <a16:creationId xmlns:a16="http://schemas.microsoft.com/office/drawing/2014/main" id="{2C3BC728-1DCE-4C5B-AE1F-9AE4C3185DFE}"/>
              </a:ext>
            </a:extLst>
          </p:cNvPr>
          <p:cNvSpPr/>
          <p:nvPr/>
        </p:nvSpPr>
        <p:spPr>
          <a:xfrm>
            <a:off x="2416994" y="817302"/>
            <a:ext cx="1170406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| Python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BF5D4F-5431-48E2-9CEB-5E57992B6BE6}"/>
              </a:ext>
            </a:extLst>
          </p:cNvPr>
          <p:cNvSpPr txBox="1"/>
          <p:nvPr/>
        </p:nvSpPr>
        <p:spPr>
          <a:xfrm>
            <a:off x="334693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3FD2B7-703A-4269-B2BA-9367DBF8EC26}"/>
              </a:ext>
            </a:extLst>
          </p:cNvPr>
          <p:cNvSpPr txBox="1"/>
          <p:nvPr/>
        </p:nvSpPr>
        <p:spPr>
          <a:xfrm>
            <a:off x="545005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(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나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258F8D-F771-4D85-8D6B-4CE9C0B984FD}"/>
              </a:ext>
            </a:extLst>
          </p:cNvPr>
          <p:cNvSpPr txBox="1"/>
          <p:nvPr/>
        </p:nvSpPr>
        <p:spPr>
          <a:xfrm>
            <a:off x="755317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094DE-F077-4878-AD50-04D4F68F6A46}"/>
              </a:ext>
            </a:extLst>
          </p:cNvPr>
          <p:cNvSpPr txBox="1"/>
          <p:nvPr/>
        </p:nvSpPr>
        <p:spPr>
          <a:xfrm>
            <a:off x="965629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65D13E-CAF0-4A63-809B-D28158A8311A}"/>
              </a:ext>
            </a:extLst>
          </p:cNvPr>
          <p:cNvSpPr txBox="1"/>
          <p:nvPr/>
        </p:nvSpPr>
        <p:spPr>
          <a:xfrm>
            <a:off x="1175941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(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마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89050283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Shape 174">
            <a:extLst>
              <a:ext uri="{FF2B5EF4-FFF2-40B4-BE49-F238E27FC236}">
                <a16:creationId xmlns:a16="http://schemas.microsoft.com/office/drawing/2014/main" id="{0942A5AA-647E-4EE5-8CB1-C7E3A9DAA3C1}"/>
              </a:ext>
            </a:extLst>
          </p:cNvPr>
          <p:cNvSpPr/>
          <p:nvPr/>
        </p:nvSpPr>
        <p:spPr>
          <a:xfrm rot="10800000" flipV="1">
            <a:off x="5544267" y="1948090"/>
            <a:ext cx="8196267" cy="15339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 그림은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동적문턱치를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적용했을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임의로 발생한 동작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가지를 검출해내는 것을 표현한 그래프로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동작의 프레임마다 다른 평균값과 초기값을 가지기 때문에 세 동작 모두 연속적으로 발생하였음에도 불구하고 다른 문턱치를 가지고 동작을 검출하게 되었다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7CB659A0-75F4-4693-AD05-0700B787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03" y="1772594"/>
            <a:ext cx="4216214" cy="18848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452364-691D-4570-AAA6-8CE0A87D4751}"/>
              </a:ext>
            </a:extLst>
          </p:cNvPr>
          <p:cNvSpPr txBox="1"/>
          <p:nvPr/>
        </p:nvSpPr>
        <p:spPr>
          <a:xfrm>
            <a:off x="1028208" y="3971917"/>
            <a:ext cx="12712326" cy="480747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Frame_start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0):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A_mean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np.mean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A_value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[num-799:num-300])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B_mean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np.mean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B_value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[num-799:num-300])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A_threshold_up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A_mean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+ float(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Initial_threshold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A_threshold_down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A_mean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float(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Initial_threshold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B_threshold_up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B_mean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+ float(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Initial_threshold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B_threshold_down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B_mean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float(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Initial_threshold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if((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A_value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[num] &gt;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A_threshold_up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or 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A_value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[num] &lt;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A_threshold_down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)):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Frame_start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0):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Frame_start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num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elif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Frame_start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!= 0):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Frame_end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num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79737-1AC5-4110-897F-AEAC9E5EE06E}"/>
              </a:ext>
            </a:extLst>
          </p:cNvPr>
          <p:cNvSpPr txBox="1"/>
          <p:nvPr/>
        </p:nvSpPr>
        <p:spPr>
          <a:xfrm>
            <a:off x="6659283" y="3971917"/>
            <a:ext cx="7195456" cy="30962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if((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B_value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[num] &gt;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B_threshold_up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or 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B_value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[num] &lt;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B_threshold_down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)):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Frame_start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0):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Frame_start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num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elif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Frame_start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!= 0):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Frame_end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num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Frame_start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0: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continue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Frame_start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num: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print("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동작 프레임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계산중입니다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")</a:t>
            </a:r>
            <a:endParaRPr lang="ko-KR" altLang="en-US" sz="1200" dirty="0"/>
          </a:p>
        </p:txBody>
      </p:sp>
      <p:sp>
        <p:nvSpPr>
          <p:cNvPr id="11" name="Shape 142">
            <a:extLst>
              <a:ext uri="{FF2B5EF4-FFF2-40B4-BE49-F238E27FC236}">
                <a16:creationId xmlns:a16="http://schemas.microsoft.com/office/drawing/2014/main" id="{EA34B901-CFFA-4F27-AC09-BD8E5D3A8CBC}"/>
              </a:ext>
            </a:extLst>
          </p:cNvPr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Shape 143">
            <a:extLst>
              <a:ext uri="{FF2B5EF4-FFF2-40B4-BE49-F238E27FC236}">
                <a16:creationId xmlns:a16="http://schemas.microsoft.com/office/drawing/2014/main" id="{64496C50-5C2B-4152-A9D1-5662DA454D30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3" name="Shape 142">
            <a:extLst>
              <a:ext uri="{FF2B5EF4-FFF2-40B4-BE49-F238E27FC236}">
                <a16:creationId xmlns:a16="http://schemas.microsoft.com/office/drawing/2014/main" id="{0B66F051-C2A7-4F41-80B3-70BBF0B86C90}"/>
              </a:ext>
            </a:extLst>
          </p:cNvPr>
          <p:cNvSpPr/>
          <p:nvPr/>
        </p:nvSpPr>
        <p:spPr>
          <a:xfrm>
            <a:off x="2416994" y="817302"/>
            <a:ext cx="1170406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| Python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8258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4963092" y="1645810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837781" y="2404116"/>
            <a:ext cx="5344621" cy="57319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>
            <a:spAutoFit/>
          </a:bodyPr>
          <a:lstStyle/>
          <a:p>
            <a:pPr marL="352777" indent="-352777" algn="l">
              <a:lnSpc>
                <a:spcPct val="120000"/>
              </a:lnSpc>
              <a:buSzPct val="100000"/>
              <a:buAutoNum type="arabicPeriod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1800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서론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1).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연구의 배경 및 목적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2).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연구의 범위 및 방법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3).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선행연구 분석</a:t>
            </a: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1800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본론</a:t>
            </a:r>
            <a:endParaRPr lang="en-US" altLang="ko-KR" sz="1800"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1). EPIC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센서의 정의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2). </a:t>
            </a:r>
            <a:r>
              <a:rPr lang="ko-KR" altLang="en-US" sz="1400" kern="0" spc="0" dirty="0"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요구사항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3). </a:t>
            </a:r>
            <a:r>
              <a:rPr lang="ko-KR" altLang="en-US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시스템 설계의 목표</a:t>
            </a:r>
            <a:endParaRPr lang="en-US" altLang="ko-KR" sz="1400" kern="0" spc="0" dirty="0">
              <a:solidFill>
                <a:schemeClr val="tx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4). </a:t>
            </a:r>
            <a:r>
              <a:rPr lang="ko-KR" altLang="en-US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시스템 설계</a:t>
            </a:r>
            <a:endParaRPr lang="en-US" altLang="ko-KR" sz="1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5). </a:t>
            </a:r>
            <a:r>
              <a:rPr lang="ko-KR" altLang="en-US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실험 및 분석</a:t>
            </a:r>
            <a:endParaRPr lang="en-US" altLang="ko-KR" sz="1400" kern="0" spc="0" dirty="0">
              <a:solidFill>
                <a:schemeClr val="tx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6). Flow Chart</a:t>
            </a:r>
          </a:p>
          <a:p>
            <a:pPr algn="l">
              <a:lnSpc>
                <a:spcPct val="180000"/>
              </a:lnSpc>
              <a:buSzPct val="100000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1800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   </a:t>
            </a:r>
            <a:r>
              <a:rPr lang="ko-KR" altLang="en-US" sz="1800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결론</a:t>
            </a:r>
            <a:endParaRPr sz="1800"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l">
              <a:lnSpc>
                <a:spcPct val="120000"/>
              </a:lnSpc>
              <a:buSzPct val="100000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1800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   </a:t>
            </a:r>
            <a:r>
              <a:rPr sz="1800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</a:t>
            </a:r>
            <a:endParaRPr sz="1800"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l">
              <a:lnSpc>
                <a:spcPct val="180000"/>
              </a:lnSpc>
              <a:buSzPct val="75000"/>
              <a:defRPr sz="1700" spc="-170">
                <a:solidFill>
                  <a:srgbClr val="404040"/>
                </a:solidFill>
              </a:defRPr>
            </a:pPr>
            <a:r>
              <a:rPr lang="en-US" sz="1400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-   </a:t>
            </a:r>
            <a:r>
              <a:rPr sz="1400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참고문헌</a:t>
            </a:r>
            <a:r>
              <a:rPr sz="1400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sz="1400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sz="1400"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Shape 131">
            <a:extLst>
              <a:ext uri="{FF2B5EF4-FFF2-40B4-BE49-F238E27FC236}">
                <a16:creationId xmlns:a16="http://schemas.microsoft.com/office/drawing/2014/main" id="{6D917D7A-51C2-4F4E-BDC7-3DFC2943F891}"/>
              </a:ext>
            </a:extLst>
          </p:cNvPr>
          <p:cNvSpPr/>
          <p:nvPr/>
        </p:nvSpPr>
        <p:spPr>
          <a:xfrm>
            <a:off x="4439688" y="887504"/>
            <a:ext cx="5344621" cy="758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>
            <a:spAutoFit/>
          </a:bodyPr>
          <a:lstStyle/>
          <a:p>
            <a:pPr>
              <a:lnSpc>
                <a:spcPct val="120000"/>
              </a:lnSpc>
              <a:buSzPct val="100000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3600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</a:t>
            </a:r>
            <a:endParaRPr sz="3600"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1A6CF6-FB49-4DAD-A10A-35F3092E6E89}"/>
              </a:ext>
            </a:extLst>
          </p:cNvPr>
          <p:cNvSpPr/>
          <p:nvPr/>
        </p:nvSpPr>
        <p:spPr>
          <a:xfrm>
            <a:off x="2686050" y="2398354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신호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전처리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81B8E-8107-46B9-93AC-C35D34C19B19}"/>
              </a:ext>
            </a:extLst>
          </p:cNvPr>
          <p:cNvSpPr/>
          <p:nvPr/>
        </p:nvSpPr>
        <p:spPr>
          <a:xfrm>
            <a:off x="478917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실시간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평균값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0AF7F1-7BB6-461E-B163-DDD53E0058D1}"/>
              </a:ext>
            </a:extLst>
          </p:cNvPr>
          <p:cNvSpPr/>
          <p:nvPr/>
        </p:nvSpPr>
        <p:spPr>
          <a:xfrm>
            <a:off x="689229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동적 문턱치 조정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41AA15-6D29-4D19-98E0-1AE3919424D0}"/>
              </a:ext>
            </a:extLst>
          </p:cNvPr>
          <p:cNvSpPr/>
          <p:nvPr/>
        </p:nvSpPr>
        <p:spPr>
          <a:xfrm>
            <a:off x="8995410" y="2397378"/>
            <a:ext cx="180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 신호 감지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387840-D742-4498-AC89-781DA05F5E21}"/>
              </a:ext>
            </a:extLst>
          </p:cNvPr>
          <p:cNvSpPr/>
          <p:nvPr/>
        </p:nvSpPr>
        <p:spPr>
          <a:xfrm>
            <a:off x="1109853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동작신호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프레임 추출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01B43AE-B055-4AC5-9AB2-5DEBC7158E97}"/>
              </a:ext>
            </a:extLst>
          </p:cNvPr>
          <p:cNvCxnSpPr>
            <a:stCxn id="2" idx="3"/>
            <a:endCxn id="12" idx="1"/>
          </p:cNvCxnSpPr>
          <p:nvPr/>
        </p:nvCxnSpPr>
        <p:spPr>
          <a:xfrm flipV="1">
            <a:off x="4486050" y="2937378"/>
            <a:ext cx="303120" cy="976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D196F-635B-4C18-8234-77BA02935B7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58917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9EC9B5-3406-4E0A-BBCC-EB5B3C7E7C0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69229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D875AE-A637-4112-B8E5-AD8C475962C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79541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585DF2-63F0-496D-8207-3FC1D962DFBC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5689170" y="2020377"/>
            <a:ext cx="0" cy="37700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94B687-A13C-451C-ADB3-C4ACF76A316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>
            <a:off x="2190835" y="2936427"/>
            <a:ext cx="495215" cy="192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FBF526-A8D0-481B-B9CB-44A52F827A77}"/>
              </a:ext>
            </a:extLst>
          </p:cNvPr>
          <p:cNvSpPr txBox="1"/>
          <p:nvPr/>
        </p:nvSpPr>
        <p:spPr>
          <a:xfrm>
            <a:off x="5137470" y="1649870"/>
            <a:ext cx="1103400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초기문턱치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4FDB0F-35AB-429B-90F5-2A8D9A746F96}"/>
              </a:ext>
            </a:extLst>
          </p:cNvPr>
          <p:cNvSpPr txBox="1"/>
          <p:nvPr/>
        </p:nvSpPr>
        <p:spPr>
          <a:xfrm>
            <a:off x="1222086" y="2751173"/>
            <a:ext cx="968749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센서 신호</a:t>
            </a: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25" name="_x648773192">
            <a:extLst>
              <a:ext uri="{FF2B5EF4-FFF2-40B4-BE49-F238E27FC236}">
                <a16:creationId xmlns:a16="http://schemas.microsoft.com/office/drawing/2014/main" id="{00CBE908-47FE-470E-9761-BA743ADB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7" y="4806274"/>
            <a:ext cx="5013773" cy="26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8C8A184-C15C-4FA1-8830-B017DD965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858" y="4716802"/>
            <a:ext cx="8418565" cy="296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>
              <a:lnSpc>
                <a:spcPct val="150000"/>
              </a:lnSpc>
            </a:pPr>
            <a:r>
              <a:rPr lang="ko-KR" altLang="ko-KR" sz="18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프레임이란 첫 번째 문턱치를 돌파하는 시점과 마지막 문턱치를 돌파하는 시점을 기점으로 그 사이구간이 잠정 프레임이 된다</a:t>
            </a:r>
            <a:r>
              <a:rPr lang="en-US" altLang="ko-KR" sz="18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 그림은 좌에서 우로 손을 움직이는 동작신호를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EPIC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센서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개에서 감지한 것으로 좌측에 위치한 센서를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A,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우측에 위치한 센서를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라고 하겠다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과정의 프로그램 코드는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과정의 프로그램 코드를 설명하면서 설명하였으니 설명하지 않도록 하겠다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Shape 142">
            <a:extLst>
              <a:ext uri="{FF2B5EF4-FFF2-40B4-BE49-F238E27FC236}">
                <a16:creationId xmlns:a16="http://schemas.microsoft.com/office/drawing/2014/main" id="{82829B55-0AE1-4B6F-8AD4-9D8E63659ABB}"/>
              </a:ext>
            </a:extLst>
          </p:cNvPr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Shape 143">
            <a:extLst>
              <a:ext uri="{FF2B5EF4-FFF2-40B4-BE49-F238E27FC236}">
                <a16:creationId xmlns:a16="http://schemas.microsoft.com/office/drawing/2014/main" id="{2181C267-1BAD-430B-95BD-00CEF542CC44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7" name="Shape 142">
            <a:extLst>
              <a:ext uri="{FF2B5EF4-FFF2-40B4-BE49-F238E27FC236}">
                <a16:creationId xmlns:a16="http://schemas.microsoft.com/office/drawing/2014/main" id="{D0510F93-67A3-4C15-AE51-E010F159FD14}"/>
              </a:ext>
            </a:extLst>
          </p:cNvPr>
          <p:cNvSpPr/>
          <p:nvPr/>
        </p:nvSpPr>
        <p:spPr>
          <a:xfrm>
            <a:off x="2416994" y="817302"/>
            <a:ext cx="1170406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| Python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0605EA-F22D-48AC-9601-5F7C127800FE}"/>
              </a:ext>
            </a:extLst>
          </p:cNvPr>
          <p:cNvSpPr txBox="1"/>
          <p:nvPr/>
        </p:nvSpPr>
        <p:spPr>
          <a:xfrm>
            <a:off x="334693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857C83-6ACA-4CEF-80D3-E22EF4E0B48D}"/>
              </a:ext>
            </a:extLst>
          </p:cNvPr>
          <p:cNvSpPr txBox="1"/>
          <p:nvPr/>
        </p:nvSpPr>
        <p:spPr>
          <a:xfrm>
            <a:off x="545005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(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나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B6FD30-A3F0-49AE-BDFC-E28E3C2B425B}"/>
              </a:ext>
            </a:extLst>
          </p:cNvPr>
          <p:cNvSpPr txBox="1"/>
          <p:nvPr/>
        </p:nvSpPr>
        <p:spPr>
          <a:xfrm>
            <a:off x="755317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89160F-037B-45BF-877E-FB270266149F}"/>
              </a:ext>
            </a:extLst>
          </p:cNvPr>
          <p:cNvSpPr txBox="1"/>
          <p:nvPr/>
        </p:nvSpPr>
        <p:spPr>
          <a:xfrm>
            <a:off x="965629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056495-BD3F-46CE-9382-5FC999CF1F80}"/>
              </a:ext>
            </a:extLst>
          </p:cNvPr>
          <p:cNvSpPr txBox="1"/>
          <p:nvPr/>
        </p:nvSpPr>
        <p:spPr>
          <a:xfrm>
            <a:off x="1175941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(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마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47762556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1A6CF6-FB49-4DAD-A10A-35F3092E6E89}"/>
              </a:ext>
            </a:extLst>
          </p:cNvPr>
          <p:cNvSpPr/>
          <p:nvPr/>
        </p:nvSpPr>
        <p:spPr>
          <a:xfrm>
            <a:off x="2686050" y="2398354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신호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전처리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81B8E-8107-46B9-93AC-C35D34C19B19}"/>
              </a:ext>
            </a:extLst>
          </p:cNvPr>
          <p:cNvSpPr/>
          <p:nvPr/>
        </p:nvSpPr>
        <p:spPr>
          <a:xfrm>
            <a:off x="478917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실시간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평균값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0AF7F1-7BB6-461E-B163-DDD53E0058D1}"/>
              </a:ext>
            </a:extLst>
          </p:cNvPr>
          <p:cNvSpPr/>
          <p:nvPr/>
        </p:nvSpPr>
        <p:spPr>
          <a:xfrm>
            <a:off x="689229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동적 문턱치 조정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41AA15-6D29-4D19-98E0-1AE3919424D0}"/>
              </a:ext>
            </a:extLst>
          </p:cNvPr>
          <p:cNvSpPr/>
          <p:nvPr/>
        </p:nvSpPr>
        <p:spPr>
          <a:xfrm>
            <a:off x="8995410" y="2397378"/>
            <a:ext cx="1800000" cy="108000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 신호 감지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387840-D742-4498-AC89-781DA05F5E21}"/>
              </a:ext>
            </a:extLst>
          </p:cNvPr>
          <p:cNvSpPr/>
          <p:nvPr/>
        </p:nvSpPr>
        <p:spPr>
          <a:xfrm>
            <a:off x="11098530" y="2397378"/>
            <a:ext cx="180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동작신호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프레임 추출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01B43AE-B055-4AC5-9AB2-5DEBC7158E97}"/>
              </a:ext>
            </a:extLst>
          </p:cNvPr>
          <p:cNvCxnSpPr>
            <a:stCxn id="2" idx="3"/>
            <a:endCxn id="12" idx="1"/>
          </p:cNvCxnSpPr>
          <p:nvPr/>
        </p:nvCxnSpPr>
        <p:spPr>
          <a:xfrm flipV="1">
            <a:off x="4486050" y="2937378"/>
            <a:ext cx="303120" cy="976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D196F-635B-4C18-8234-77BA02935B7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58917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9EC9B5-3406-4E0A-BBCC-EB5B3C7E7C0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69229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D875AE-A637-4112-B8E5-AD8C475962C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795410" y="2937378"/>
            <a:ext cx="30312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585DF2-63F0-496D-8207-3FC1D962DFBC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5689170" y="2020377"/>
            <a:ext cx="0" cy="37700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94B687-A13C-451C-ADB3-C4ACF76A316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>
            <a:off x="2190835" y="2936427"/>
            <a:ext cx="495215" cy="192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FBF526-A8D0-481B-B9CB-44A52F827A77}"/>
              </a:ext>
            </a:extLst>
          </p:cNvPr>
          <p:cNvSpPr txBox="1"/>
          <p:nvPr/>
        </p:nvSpPr>
        <p:spPr>
          <a:xfrm>
            <a:off x="5137470" y="1649870"/>
            <a:ext cx="1103400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초기문턱치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4FDB0F-35AB-429B-90F5-2A8D9A746F96}"/>
              </a:ext>
            </a:extLst>
          </p:cNvPr>
          <p:cNvSpPr txBox="1"/>
          <p:nvPr/>
        </p:nvSpPr>
        <p:spPr>
          <a:xfrm>
            <a:off x="1222086" y="2751173"/>
            <a:ext cx="968749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센서 신호</a:t>
            </a: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Shape 174">
            <a:extLst>
              <a:ext uri="{FF2B5EF4-FFF2-40B4-BE49-F238E27FC236}">
                <a16:creationId xmlns:a16="http://schemas.microsoft.com/office/drawing/2014/main" id="{0942A5AA-647E-4EE5-8CB1-C7E3A9DAA3C1}"/>
              </a:ext>
            </a:extLst>
          </p:cNvPr>
          <p:cNvSpPr/>
          <p:nvPr/>
        </p:nvSpPr>
        <p:spPr>
          <a:xfrm rot="10800000" flipV="1">
            <a:off x="6589169" y="4009429"/>
            <a:ext cx="7105059" cy="40268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좌상은 좌에서 우로 손동작을 하였을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우상은 우에서 좌로 손동작을 하였을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시계방향으로 손동작을 하였을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반시계방향으로 손동작을 하였을 경우 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동작을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정규화시킨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표본패턴의 예이다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이와 같이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정규화된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동작패턴은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LSTM(Long Short Term Memory) Model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이용한 인식부에서 정규회전 데이터보다 인식 시 편의를 위하고자 하였으며 본 연구에서 사용한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정규화방법으로는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Min-Max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정규화를 채택하였으나 추후 추가 변인 사항을 고려하여 다른 정규화 방법을 시뮬레이터에 삽입하여 조건을 다각화할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6BE6AEB1-3808-4FC7-B4FE-59789D52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22" y="3954468"/>
            <a:ext cx="5349548" cy="38537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Shape 142">
            <a:extLst>
              <a:ext uri="{FF2B5EF4-FFF2-40B4-BE49-F238E27FC236}">
                <a16:creationId xmlns:a16="http://schemas.microsoft.com/office/drawing/2014/main" id="{20914E76-07C3-4654-808E-97A2ADAC03F4}"/>
              </a:ext>
            </a:extLst>
          </p:cNvPr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Shape 143">
            <a:extLst>
              <a:ext uri="{FF2B5EF4-FFF2-40B4-BE49-F238E27FC236}">
                <a16:creationId xmlns:a16="http://schemas.microsoft.com/office/drawing/2014/main" id="{DCF9B7FB-96CB-47F6-9132-9D80DAF99D76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7" name="Shape 142">
            <a:extLst>
              <a:ext uri="{FF2B5EF4-FFF2-40B4-BE49-F238E27FC236}">
                <a16:creationId xmlns:a16="http://schemas.microsoft.com/office/drawing/2014/main" id="{8B4575DD-3849-4994-AA96-63AB11281109}"/>
              </a:ext>
            </a:extLst>
          </p:cNvPr>
          <p:cNvSpPr/>
          <p:nvPr/>
        </p:nvSpPr>
        <p:spPr>
          <a:xfrm>
            <a:off x="2416994" y="817302"/>
            <a:ext cx="1170406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| Python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BB27EA-EDCA-42D5-ACD1-8D14DE07CAA7}"/>
              </a:ext>
            </a:extLst>
          </p:cNvPr>
          <p:cNvSpPr txBox="1"/>
          <p:nvPr/>
        </p:nvSpPr>
        <p:spPr>
          <a:xfrm>
            <a:off x="334693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8AC063-47FF-44F8-80FF-A44109ED0EF2}"/>
              </a:ext>
            </a:extLst>
          </p:cNvPr>
          <p:cNvSpPr txBox="1"/>
          <p:nvPr/>
        </p:nvSpPr>
        <p:spPr>
          <a:xfrm>
            <a:off x="545005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(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나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4F3750-2CCB-4A02-A821-C9D25C7623B7}"/>
              </a:ext>
            </a:extLst>
          </p:cNvPr>
          <p:cNvSpPr txBox="1"/>
          <p:nvPr/>
        </p:nvSpPr>
        <p:spPr>
          <a:xfrm>
            <a:off x="755317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7DEAFC-3CA4-4D4D-B085-A15970C2F27C}"/>
              </a:ext>
            </a:extLst>
          </p:cNvPr>
          <p:cNvSpPr txBox="1"/>
          <p:nvPr/>
        </p:nvSpPr>
        <p:spPr>
          <a:xfrm>
            <a:off x="965629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C33155-CF17-4A98-A54A-2C193B8D1D16}"/>
              </a:ext>
            </a:extLst>
          </p:cNvPr>
          <p:cNvSpPr txBox="1"/>
          <p:nvPr/>
        </p:nvSpPr>
        <p:spPr>
          <a:xfrm>
            <a:off x="11759416" y="3577622"/>
            <a:ext cx="4782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(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마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pple SD 산돌고딕 Neo 옅은체"/>
              </a:rPr>
              <a:t>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415464416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Shape 174">
            <a:extLst>
              <a:ext uri="{FF2B5EF4-FFF2-40B4-BE49-F238E27FC236}">
                <a16:creationId xmlns:a16="http://schemas.microsoft.com/office/drawing/2014/main" id="{0942A5AA-647E-4EE5-8CB1-C7E3A9DAA3C1}"/>
              </a:ext>
            </a:extLst>
          </p:cNvPr>
          <p:cNvSpPr/>
          <p:nvPr/>
        </p:nvSpPr>
        <p:spPr>
          <a:xfrm rot="10800000" flipV="1">
            <a:off x="749141" y="1581474"/>
            <a:ext cx="12700317" cy="5367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CF14E-87B7-4993-834B-868541C6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294" y="1549461"/>
            <a:ext cx="393248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def Normalization(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A,B,count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):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min_max_scaler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MinMaxScaler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A_B = A-B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temp =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(A)%100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len_compare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(A) - temp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Ori_A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A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Ori_B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B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Ori_AB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A_B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[]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[]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[]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if(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len_compare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&gt; 1000): #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프레임 길이 센서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A, B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모두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넘을 때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div_len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len_compare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/1000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105B-656A-4575-8648-ECFC23F08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190" y="1543164"/>
            <a:ext cx="2401619" cy="385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k in range(1000):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Nor_A.append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Ori_A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[int(k*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div_len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)])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Nor_B.append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Ori_B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[int(k*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div_len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)])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Nor_AB.append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Ori_AB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[int(k*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div_len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)])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 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else: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div_len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1000/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len_compare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 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 k in range(1000):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Nor_A.append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Ori_A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[int(k*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div_len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)])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Nor_B.append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Ori_B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[int(k*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div_len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)])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Nor_AB.append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Ori_AB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[int(k*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div_len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)])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defTabSz="914400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 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F9BC2D-E026-47BF-A6C9-1B74142767B1}"/>
              </a:ext>
            </a:extLst>
          </p:cNvPr>
          <p:cNvSpPr txBox="1"/>
          <p:nvPr/>
        </p:nvSpPr>
        <p:spPr>
          <a:xfrm>
            <a:off x="2443600" y="6321523"/>
            <a:ext cx="9311398" cy="203132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127000" algn="just" fontAlgn="base" latinLnBrk="1">
              <a:lnSpc>
                <a:spcPct val="18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정규화를 사용한 이유로는 신호의 전압세기나 변화량이 각각 다르기 때문에 이상치를 제외하고서 동작분류에 사용하고자 하였기 때문이다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 코드는 실험에서 사용되는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EPIC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센서인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얻어진 데이터들을 토대로 정규화를 거치는 과정이다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같은 경우는 각 프레임마다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A-B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해준 값을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정규화시킨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결과이다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6C0BF-EDE2-47CB-8949-D9052ED6E4D1}"/>
              </a:ext>
            </a:extLst>
          </p:cNvPr>
          <p:cNvSpPr txBox="1"/>
          <p:nvPr/>
        </p:nvSpPr>
        <p:spPr>
          <a:xfrm>
            <a:off x="9126347" y="1543466"/>
            <a:ext cx="7199522" cy="445891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 algn="l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df(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algn="l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Nor_A.interpolate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(method='values')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algn="l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df(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algn="l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Nor_B.interpolate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(method='values')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algn="l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df(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algn="l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Nor_AB.interpolate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(method='values')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algn="l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df(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0" algn="l" defTabSz="914400">
              <a:lnSpc>
                <a:spcPct val="150000"/>
              </a:lnSpc>
            </a:pP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df(</a:t>
            </a:r>
            <a:r>
              <a:rPr lang="en-US" altLang="ko-KR" sz="10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</a:t>
            </a:r>
            <a:r>
              <a:rPr lang="en-US" altLang="ko-KR" sz="10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df(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min_max_scaler.fit_transform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min_max_scaler.fit_transform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min_max_scaler.fit_transform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np.array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np.array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np.array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return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Nor_A,Nor_B,Nor_AB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Shape 142">
            <a:extLst>
              <a:ext uri="{FF2B5EF4-FFF2-40B4-BE49-F238E27FC236}">
                <a16:creationId xmlns:a16="http://schemas.microsoft.com/office/drawing/2014/main" id="{AD94C53D-5D05-4087-831B-FF81AE9C3E45}"/>
              </a:ext>
            </a:extLst>
          </p:cNvPr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시스템 설계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Shape 143">
            <a:extLst>
              <a:ext uri="{FF2B5EF4-FFF2-40B4-BE49-F238E27FC236}">
                <a16:creationId xmlns:a16="http://schemas.microsoft.com/office/drawing/2014/main" id="{445165E5-BDD2-460A-B2E3-1BAC3E4B4210}"/>
              </a:ext>
            </a:extLst>
          </p:cNvPr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4" name="Shape 142">
            <a:extLst>
              <a:ext uri="{FF2B5EF4-FFF2-40B4-BE49-F238E27FC236}">
                <a16:creationId xmlns:a16="http://schemas.microsoft.com/office/drawing/2014/main" id="{AF8B6E1D-6203-4EFB-B2FB-1856DE33B566}"/>
              </a:ext>
            </a:extLst>
          </p:cNvPr>
          <p:cNvSpPr/>
          <p:nvPr/>
        </p:nvSpPr>
        <p:spPr>
          <a:xfrm>
            <a:off x="2416994" y="817302"/>
            <a:ext cx="1170406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| Python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68104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1613476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실험 및 분석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5</a:t>
            </a:r>
            <a:endParaRPr dirty="0"/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Shape 174">
            <a:extLst>
              <a:ext uri="{FF2B5EF4-FFF2-40B4-BE49-F238E27FC236}">
                <a16:creationId xmlns:a16="http://schemas.microsoft.com/office/drawing/2014/main" id="{0942A5AA-647E-4EE5-8CB1-C7E3A9DAA3C1}"/>
              </a:ext>
            </a:extLst>
          </p:cNvPr>
          <p:cNvSpPr/>
          <p:nvPr/>
        </p:nvSpPr>
        <p:spPr>
          <a:xfrm rot="10800000" flipV="1">
            <a:off x="749141" y="1581474"/>
            <a:ext cx="12700317" cy="5367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69EE06-19EB-4FAE-864C-9C1E260C9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13523"/>
              </p:ext>
            </p:extLst>
          </p:nvPr>
        </p:nvGraphicFramePr>
        <p:xfrm>
          <a:off x="1235834" y="2510461"/>
          <a:ext cx="5298183" cy="3899814"/>
        </p:xfrm>
        <a:graphic>
          <a:graphicData uri="http://schemas.openxmlformats.org/drawingml/2006/table">
            <a:tbl>
              <a:tblPr/>
              <a:tblGrid>
                <a:gridCol w="1766715">
                  <a:extLst>
                    <a:ext uri="{9D8B030D-6E8A-4147-A177-3AD203B41FA5}">
                      <a16:colId xmlns:a16="http://schemas.microsoft.com/office/drawing/2014/main" val="2823084922"/>
                    </a:ext>
                  </a:extLst>
                </a:gridCol>
                <a:gridCol w="1766225">
                  <a:extLst>
                    <a:ext uri="{9D8B030D-6E8A-4147-A177-3AD203B41FA5}">
                      <a16:colId xmlns:a16="http://schemas.microsoft.com/office/drawing/2014/main" val="1598991464"/>
                    </a:ext>
                  </a:extLst>
                </a:gridCol>
                <a:gridCol w="1765243">
                  <a:extLst>
                    <a:ext uri="{9D8B030D-6E8A-4147-A177-3AD203B41FA5}">
                      <a16:colId xmlns:a16="http://schemas.microsoft.com/office/drawing/2014/main" val="301693084"/>
                    </a:ext>
                  </a:extLst>
                </a:gridCol>
              </a:tblGrid>
              <a:tr h="519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샘플링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센서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센서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B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437119"/>
                  </a:ext>
                </a:extLst>
              </a:tr>
              <a:tr h="676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-0.43114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-0.43190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284899"/>
                  </a:ext>
                </a:extLst>
              </a:tr>
              <a:tr h="676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-0.43106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-0.43176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553868"/>
                  </a:ext>
                </a:extLst>
              </a:tr>
              <a:tr h="676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...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...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...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32942"/>
                  </a:ext>
                </a:extLst>
              </a:tr>
              <a:tr h="676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249849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-0.43226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-0.42449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005134"/>
                  </a:ext>
                </a:extLst>
              </a:tr>
              <a:tr h="675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249850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-0.43234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-0.42455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71261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FA0780E-16A5-44AA-82B3-C1F56C2BE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4102100"/>
            <a:ext cx="142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D53C3-96FB-4F3B-993C-5A74B51E2A8F}"/>
              </a:ext>
            </a:extLst>
          </p:cNvPr>
          <p:cNvSpPr txBox="1"/>
          <p:nvPr/>
        </p:nvSpPr>
        <p:spPr>
          <a:xfrm>
            <a:off x="753619" y="6882824"/>
            <a:ext cx="6271678" cy="10341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259080" algn="l"/>
                <a:tab pos="435610" algn="l"/>
                <a:tab pos="480060" algn="l"/>
                <a:tab pos="259080" algn="l"/>
                <a:tab pos="435610" algn="l"/>
                <a:tab pos="480060" algn="l"/>
                <a:tab pos="1259840" algn="l"/>
              </a:tabLst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 표는 센서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A, B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로부터 아무 동작을 수행하지 않고 사람이 접근하여 서있기만 했을 때 발생한 전기장 신호를 수집한 값이다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-5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9E7A0B-8D83-4F49-8079-987C68CFE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38488"/>
              </p:ext>
            </p:extLst>
          </p:nvPr>
        </p:nvGraphicFramePr>
        <p:xfrm>
          <a:off x="7689985" y="2510461"/>
          <a:ext cx="5298183" cy="3899815"/>
        </p:xfrm>
        <a:graphic>
          <a:graphicData uri="http://schemas.openxmlformats.org/drawingml/2006/table">
            <a:tbl>
              <a:tblPr/>
              <a:tblGrid>
                <a:gridCol w="1766715">
                  <a:extLst>
                    <a:ext uri="{9D8B030D-6E8A-4147-A177-3AD203B41FA5}">
                      <a16:colId xmlns:a16="http://schemas.microsoft.com/office/drawing/2014/main" val="3831676515"/>
                    </a:ext>
                  </a:extLst>
                </a:gridCol>
                <a:gridCol w="1766225">
                  <a:extLst>
                    <a:ext uri="{9D8B030D-6E8A-4147-A177-3AD203B41FA5}">
                      <a16:colId xmlns:a16="http://schemas.microsoft.com/office/drawing/2014/main" val="1004189480"/>
                    </a:ext>
                  </a:extLst>
                </a:gridCol>
                <a:gridCol w="1765243">
                  <a:extLst>
                    <a:ext uri="{9D8B030D-6E8A-4147-A177-3AD203B41FA5}">
                      <a16:colId xmlns:a16="http://schemas.microsoft.com/office/drawing/2014/main" val="1994139529"/>
                    </a:ext>
                  </a:extLst>
                </a:gridCol>
              </a:tblGrid>
              <a:tr h="4957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샘플링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센서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센서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B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039698"/>
                  </a:ext>
                </a:extLst>
              </a:tr>
              <a:tr h="6809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0.004665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0.004863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11417"/>
                  </a:ext>
                </a:extLst>
              </a:tr>
              <a:tr h="6809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0.004665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0.004893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67574"/>
                  </a:ext>
                </a:extLst>
              </a:tr>
              <a:tr h="6809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...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...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...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172481"/>
                  </a:ext>
                </a:extLst>
              </a:tr>
              <a:tr h="6809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199999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0.005097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0.005503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077869"/>
                  </a:ext>
                </a:extLst>
              </a:tr>
              <a:tr h="6802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200000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0.005135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0.005545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52650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D6AE47FE-E61E-42B5-872E-70BA4B0A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4102100"/>
            <a:ext cx="142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807B7-816B-4BF1-BF26-131545C1A29B}"/>
              </a:ext>
            </a:extLst>
          </p:cNvPr>
          <p:cNvSpPr txBox="1"/>
          <p:nvPr/>
        </p:nvSpPr>
        <p:spPr>
          <a:xfrm>
            <a:off x="7400010" y="6882824"/>
            <a:ext cx="6166141" cy="10341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259080" algn="l"/>
                <a:tab pos="435610" algn="l"/>
                <a:tab pos="480060" algn="l"/>
                <a:tab pos="259080" algn="l"/>
                <a:tab pos="435610" algn="l"/>
                <a:tab pos="480060" algn="l"/>
              </a:tabLst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 표는 센서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A, B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로부터 손을 좌에서 우로 움직이는 동작 값을 수신한 값으로 아무런 </a:t>
            </a:r>
            <a:r>
              <a:rPr lang="ko-KR" altLang="en-US" sz="1800" kern="0" spc="-5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과정을 거치지않은 순수한 데이터 값이다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400" kern="0" spc="-5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07533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1613476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실험 및 분석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5</a:t>
            </a:r>
            <a:endParaRPr dirty="0"/>
          </a:p>
        </p:txBody>
      </p:sp>
      <p:sp>
        <p:nvSpPr>
          <p:cNvPr id="37" name="Shape 173">
            <a:extLst>
              <a:ext uri="{FF2B5EF4-FFF2-40B4-BE49-F238E27FC236}">
                <a16:creationId xmlns:a16="http://schemas.microsoft.com/office/drawing/2014/main" id="{5918D7D1-3C83-4012-9E91-A67052D08925}"/>
              </a:ext>
            </a:extLst>
          </p:cNvPr>
          <p:cNvSpPr/>
          <p:nvPr/>
        </p:nvSpPr>
        <p:spPr>
          <a:xfrm>
            <a:off x="820430" y="4127595"/>
            <a:ext cx="93573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A0780E-16A5-44AA-82B3-C1F56C2BE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4102100"/>
            <a:ext cx="142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6AE47FE-E61E-42B5-872E-70BA4B0A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4102100"/>
            <a:ext cx="142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807B7-816B-4BF1-BF26-131545C1A29B}"/>
              </a:ext>
            </a:extLst>
          </p:cNvPr>
          <p:cNvSpPr txBox="1"/>
          <p:nvPr/>
        </p:nvSpPr>
        <p:spPr>
          <a:xfrm>
            <a:off x="1481810" y="6068883"/>
            <a:ext cx="10519690" cy="252992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259080" algn="l"/>
                <a:tab pos="435610" algn="l"/>
                <a:tab pos="480060" algn="l"/>
                <a:tab pos="259080" algn="l"/>
                <a:tab pos="435610" algn="l"/>
                <a:tab pos="480060" algn="l"/>
              </a:tabLst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위의 데이터들을 토대로 초기값과 평균값을 </a:t>
            </a:r>
            <a:r>
              <a:rPr lang="ko-KR" altLang="en-US" sz="1800" kern="0" spc="-5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초기화시킨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후 문턱치를 </a:t>
            </a:r>
            <a:r>
              <a:rPr lang="ko-KR" altLang="en-US" sz="1800" kern="0" spc="-5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초기화시키고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나서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문턱치를 넘는 데이터 값을 감지하여 동작이 발생하였다고 추정한 뒤 프레임을 추출한 후 약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5000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샘플 데이터를 얻어낸 값이다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프레임 한 개에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5000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연속된 데이터 값이 존재하며 동작이 감지된 시점으로부터 종료되기까지 프레임으로부터 똑같은 변위차를 가지고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5000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데이터를 맞추어 추출한다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이때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5000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데이터로 정의한 이유는 추후 정규화나 분류과정에서의 데이터 가공에 편의를 위해서 모든 프레임을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5000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데이터로 구성하게끔 하였다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-5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7A3D3E-7869-4461-B7BC-E233575A9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92343"/>
              </p:ext>
            </p:extLst>
          </p:nvPr>
        </p:nvGraphicFramePr>
        <p:xfrm>
          <a:off x="1041558" y="1649536"/>
          <a:ext cx="4876484" cy="4255154"/>
        </p:xfrm>
        <a:graphic>
          <a:graphicData uri="http://schemas.openxmlformats.org/drawingml/2006/table">
            <a:tbl>
              <a:tblPr/>
              <a:tblGrid>
                <a:gridCol w="1626097">
                  <a:extLst>
                    <a:ext uri="{9D8B030D-6E8A-4147-A177-3AD203B41FA5}">
                      <a16:colId xmlns:a16="http://schemas.microsoft.com/office/drawing/2014/main" val="3368226496"/>
                    </a:ext>
                  </a:extLst>
                </a:gridCol>
                <a:gridCol w="1625645">
                  <a:extLst>
                    <a:ext uri="{9D8B030D-6E8A-4147-A177-3AD203B41FA5}">
                      <a16:colId xmlns:a16="http://schemas.microsoft.com/office/drawing/2014/main" val="960162477"/>
                    </a:ext>
                  </a:extLst>
                </a:gridCol>
                <a:gridCol w="1624742">
                  <a:extLst>
                    <a:ext uri="{9D8B030D-6E8A-4147-A177-3AD203B41FA5}">
                      <a16:colId xmlns:a16="http://schemas.microsoft.com/office/drawing/2014/main" val="2632902108"/>
                    </a:ext>
                  </a:extLst>
                </a:gridCol>
              </a:tblGrid>
              <a:tr h="5409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샘플링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센서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센서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B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29861"/>
                  </a:ext>
                </a:extLst>
              </a:tr>
              <a:tr h="742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0.016339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0.016208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044128"/>
                  </a:ext>
                </a:extLst>
              </a:tr>
              <a:tr h="742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0.016274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0.01614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251799"/>
                  </a:ext>
                </a:extLst>
              </a:tr>
              <a:tr h="742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...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...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...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587369"/>
                  </a:ext>
                </a:extLst>
              </a:tr>
              <a:tr h="742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4999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0.121246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0.127622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366691"/>
                  </a:ext>
                </a:extLst>
              </a:tr>
              <a:tr h="7422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5000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0.120968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0.127438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58452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60EAEEB-ED65-478D-9EE2-871833B3A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4102100"/>
            <a:ext cx="142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D92435-FE2D-4EE6-9027-122A4F36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97" y="1885831"/>
            <a:ext cx="7565127" cy="37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1414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3056179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Flow Chart(All-In-One)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6</a:t>
            </a:r>
            <a:endParaRPr dirty="0"/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8A90E314-B784-4A9F-8655-6BBC6196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99" y="1155709"/>
            <a:ext cx="5567702" cy="727860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44060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95AC32-5148-453A-9B0A-9901D8EACC63}"/>
              </a:ext>
            </a:extLst>
          </p:cNvPr>
          <p:cNvSpPr/>
          <p:nvPr/>
        </p:nvSpPr>
        <p:spPr>
          <a:xfrm>
            <a:off x="-8467" y="5181"/>
            <a:ext cx="14232467" cy="8884819"/>
          </a:xfrm>
          <a:prstGeom prst="rect">
            <a:avLst/>
          </a:prstGeom>
          <a:solidFill>
            <a:schemeClr val="tx1">
              <a:alpha val="2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4" name="Shape 124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6D7ED-8624-4785-B063-34D448FD8399}"/>
              </a:ext>
            </a:extLst>
          </p:cNvPr>
          <p:cNvSpPr txBox="1"/>
          <p:nvPr/>
        </p:nvSpPr>
        <p:spPr>
          <a:xfrm>
            <a:off x="1162670" y="3182854"/>
            <a:ext cx="118901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600" b="1" kern="0" spc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결론</a:t>
            </a:r>
            <a:endParaRPr lang="ko-KR" altLang="en-US" sz="9600" kern="0" spc="0" dirty="0">
              <a:solidFill>
                <a:srgbClr val="000000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05217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7A993-A596-4D7D-ABA9-7BA608E0A9CA}"/>
              </a:ext>
            </a:extLst>
          </p:cNvPr>
          <p:cNvSpPr txBox="1"/>
          <p:nvPr/>
        </p:nvSpPr>
        <p:spPr>
          <a:xfrm>
            <a:off x="1292224" y="1625600"/>
            <a:ext cx="11890375" cy="602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indent="-3429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259080" algn="l"/>
                <a:tab pos="435610" algn="l"/>
                <a:tab pos="480060" algn="l"/>
              </a:tabLst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 연구에서는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선행연구에서 단점으로 제시되었던 지속되는 전기장의 변화에 따른 문턱치 값의 무용화를 방지하는 방법인 동적 문턱치라는 개념을 활용하여 동작 검출 및 프레임 추출의 정확도를 높일 수 있었다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342900" marR="0" indent="-3429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259080" algn="l"/>
                <a:tab pos="435610" algn="l"/>
                <a:tab pos="480060" algn="l"/>
              </a:tabLst>
            </a:pPr>
            <a:endParaRPr lang="en-US" altLang="ko-KR" sz="1800" kern="0" spc="-5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marR="0" indent="-3429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259080" algn="l"/>
                <a:tab pos="435610" algn="l"/>
                <a:tab pos="480060" algn="l"/>
              </a:tabLst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서론에서도 언급하였듯이 접촉형 전위계차 센서를 활용한 연구는 충분히 진행되었고 현재 산업에서도 다양한 방면에서 활용되어지고 있다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하지만 본 연구에서 과제로 설정한 비접촉형 전위계차 센서를 활용한 연구는 타 대학이나 기업들의 참여가 지지부진한 상태다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본인은 본 연구를 진행하며 다른 연구자들이 차세대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NUI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보조기기로 해당 센서를 사용하기 위해 연구를 진행할 때 도움이 되고자 시뮬레이터를 개발하고자 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342900" marR="0" indent="-3429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259080" algn="l"/>
                <a:tab pos="435610" algn="l"/>
                <a:tab pos="480060" algn="l"/>
              </a:tabLst>
            </a:pPr>
            <a:endParaRPr lang="en-US" altLang="ko-KR" sz="1800" spc="-5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marR="0" indent="-3429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259080" algn="l"/>
                <a:tab pos="435610" algn="l"/>
                <a:tab pos="480060" algn="l"/>
              </a:tabLst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본문에서 제시한 방법들의 경우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자체의 정확도를 </a:t>
            </a:r>
            <a:r>
              <a:rPr lang="ko-KR" altLang="en-US" sz="1800" kern="0" spc="-5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높이고자하는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과정의 일환으로 다양한 연구방안을 통해 개량되어질 가능성이 높으며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현재까지 연구 진행사항은 단지 참고자료에 불과하다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비접촉형 전위계차 센서가 음성기반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NUI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대체 또는 보완하는 </a:t>
            </a:r>
            <a:r>
              <a:rPr lang="ko-KR" altLang="en-US" sz="1800" kern="0" spc="-5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스마트센싱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기술로 발전할 수 있도록 보다 많은 대학과 기업이 본 연구를 통해 개발되어질 시뮬레이터를 통해 관련 원천기술 개발에 나섰으면 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Shape 142">
            <a:extLst>
              <a:ext uri="{FF2B5EF4-FFF2-40B4-BE49-F238E27FC236}">
                <a16:creationId xmlns:a16="http://schemas.microsoft.com/office/drawing/2014/main" id="{447D7B41-5F13-49C5-968D-DCFE9F8772CA}"/>
              </a:ext>
            </a:extLst>
          </p:cNvPr>
          <p:cNvSpPr/>
          <p:nvPr/>
        </p:nvSpPr>
        <p:spPr>
          <a:xfrm>
            <a:off x="820430" y="817302"/>
            <a:ext cx="64686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결론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71784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2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22" name="Shape 722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5818911" y="4028914"/>
            <a:ext cx="2586178" cy="832172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r">
              <a:defRPr sz="3900" spc="-3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sz="4800" spc="-300" dirty="0" err="1">
                <a:solidFill>
                  <a:srgbClr val="EC6D33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감사합니다</a:t>
            </a:r>
            <a:endParaRPr sz="4800" spc="-300" dirty="0">
              <a:solidFill>
                <a:srgbClr val="EC6D33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725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863" y="2557016"/>
            <a:ext cx="1706575" cy="234966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95AC32-5148-453A-9B0A-9901D8EACC63}"/>
              </a:ext>
            </a:extLst>
          </p:cNvPr>
          <p:cNvSpPr/>
          <p:nvPr/>
        </p:nvSpPr>
        <p:spPr>
          <a:xfrm>
            <a:off x="-8467" y="5181"/>
            <a:ext cx="14232467" cy="8884819"/>
          </a:xfrm>
          <a:prstGeom prst="rect">
            <a:avLst/>
          </a:prstGeom>
          <a:solidFill>
            <a:schemeClr val="tx1">
              <a:alpha val="2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4" name="Shape 124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6D7ED-8624-4785-B063-34D448FD8399}"/>
              </a:ext>
            </a:extLst>
          </p:cNvPr>
          <p:cNvSpPr txBox="1"/>
          <p:nvPr/>
        </p:nvSpPr>
        <p:spPr>
          <a:xfrm>
            <a:off x="1162670" y="3182854"/>
            <a:ext cx="118901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600" b="1" kern="0" spc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서론</a:t>
            </a:r>
            <a:endParaRPr lang="ko-KR" altLang="en-US" sz="9600" kern="0" spc="0" dirty="0">
              <a:solidFill>
                <a:srgbClr val="000000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985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2511799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연구</a:t>
            </a:r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의 배경 및 </a:t>
            </a:r>
            <a:r>
              <a:rPr dirty="0" err="1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목적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44" name="Shape 144"/>
          <p:cNvSpPr/>
          <p:nvPr/>
        </p:nvSpPr>
        <p:spPr>
          <a:xfrm>
            <a:off x="791511" y="1573667"/>
            <a:ext cx="12615578" cy="1533982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marL="0" marR="0" indent="12700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사용되어지고 있는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NUI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대부분 음성인식 기반의 서비스를 제공하고 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하지만 이런 음성인식의 경우에는 의사를 전달하는데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한계가 존재하기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때문에 영상처리와 같은 고성능 처리를 요구하지 않는 단순한 모션인식 센서로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EPIC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센서가 적합하다 생각하였고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12700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국내외적으로 연구자료가 적은 점에서 다른 연구자들을 위해 시뮬레이터의 필요성이 제기되었다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Shape 173">
            <a:extLst>
              <a:ext uri="{FF2B5EF4-FFF2-40B4-BE49-F238E27FC236}">
                <a16:creationId xmlns:a16="http://schemas.microsoft.com/office/drawing/2014/main" id="{2D261AA6-E89E-4105-953D-DC60A06FB6B6}"/>
              </a:ext>
            </a:extLst>
          </p:cNvPr>
          <p:cNvSpPr/>
          <p:nvPr/>
        </p:nvSpPr>
        <p:spPr>
          <a:xfrm>
            <a:off x="486577" y="3389036"/>
            <a:ext cx="158975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(1) 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연구의 배경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Shape 174">
            <a:extLst>
              <a:ext uri="{FF2B5EF4-FFF2-40B4-BE49-F238E27FC236}">
                <a16:creationId xmlns:a16="http://schemas.microsoft.com/office/drawing/2014/main" id="{74495FDE-6D85-4D09-8164-A013BF3293C4}"/>
              </a:ext>
            </a:extLst>
          </p:cNvPr>
          <p:cNvSpPr/>
          <p:nvPr/>
        </p:nvSpPr>
        <p:spPr>
          <a:xfrm rot="10800000" flipV="1">
            <a:off x="981738" y="3878667"/>
            <a:ext cx="6130262" cy="15339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 인터페이스는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CLI, GUI, NUI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 예전부터 꾸준히 사용자의 용이를 위해 개발되어졌고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NUI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구현을 위한 음성인식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영상인식 등 직관적인 센서의 필요성 제기되었음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Shape 173">
            <a:extLst>
              <a:ext uri="{FF2B5EF4-FFF2-40B4-BE49-F238E27FC236}">
                <a16:creationId xmlns:a16="http://schemas.microsoft.com/office/drawing/2014/main" id="{EE9F900A-5C34-4CA5-8734-F34CE30B3226}"/>
              </a:ext>
            </a:extLst>
          </p:cNvPr>
          <p:cNvSpPr/>
          <p:nvPr/>
        </p:nvSpPr>
        <p:spPr>
          <a:xfrm>
            <a:off x="7302227" y="3389036"/>
            <a:ext cx="164329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(2) 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연구의  목적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C11DA-DC72-4F80-A249-B211BCFF0FA9}"/>
              </a:ext>
            </a:extLst>
          </p:cNvPr>
          <p:cNvSpPr txBox="1"/>
          <p:nvPr/>
        </p:nvSpPr>
        <p:spPr>
          <a:xfrm>
            <a:off x="7921847" y="3876086"/>
            <a:ext cx="5485242" cy="213520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 연구에서는 먼저 기존에 제시되어 있는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EPIC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센서를 활용한 연구들의 분석하고 종합하여 프로세스를 정립하고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프로그램을 개발함과 동시에 시뮬레이터를 개발하여 추후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이용하게될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연구자의 연구 자유도를 보장하고 연구를 빠르게 숙련시키는 데에 있음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177C80-F7AA-4DF7-9CAF-DC1B01F5BE99}"/>
              </a:ext>
            </a:extLst>
          </p:cNvPr>
          <p:cNvSpPr txBox="1"/>
          <p:nvPr/>
        </p:nvSpPr>
        <p:spPr>
          <a:xfrm>
            <a:off x="418313" y="4038030"/>
            <a:ext cx="882967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</a:t>
            </a:r>
            <a:endParaRPr lang="ko-KR" altLang="en-US" sz="1800" dirty="0"/>
          </a:p>
        </p:txBody>
      </p:sp>
      <p:sp>
        <p:nvSpPr>
          <p:cNvPr id="33" name="Shape 174">
            <a:extLst>
              <a:ext uri="{FF2B5EF4-FFF2-40B4-BE49-F238E27FC236}">
                <a16:creationId xmlns:a16="http://schemas.microsoft.com/office/drawing/2014/main" id="{31438027-9234-4D02-9059-5267E456793E}"/>
              </a:ext>
            </a:extLst>
          </p:cNvPr>
          <p:cNvSpPr/>
          <p:nvPr/>
        </p:nvSpPr>
        <p:spPr>
          <a:xfrm rot="10800000" flipV="1">
            <a:off x="981738" y="5428839"/>
            <a:ext cx="6130262" cy="203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특히 현재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상용화되어있는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스마트홈기기의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대부분은 음성인식을 활용한 기기들임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그러나 이런 음성인식의 경우 인식률의 한계를 보여 어플리케이션의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GUI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보조기능을 하는 경우가 많아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NUI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의미를 잃게 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부분에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EPIC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센서의 모션인식이 도움을 줄 수 있음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DE3237-8756-4F32-8A69-D349D9FB5983}"/>
              </a:ext>
            </a:extLst>
          </p:cNvPr>
          <p:cNvSpPr txBox="1"/>
          <p:nvPr/>
        </p:nvSpPr>
        <p:spPr>
          <a:xfrm>
            <a:off x="418313" y="5575648"/>
            <a:ext cx="882967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</a:t>
            </a:r>
            <a:endParaRPr lang="ko-KR" altLang="en-US" sz="1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FF2C25-B18E-4D21-ADD5-F48CA30E0833}"/>
              </a:ext>
            </a:extLst>
          </p:cNvPr>
          <p:cNvSpPr txBox="1"/>
          <p:nvPr/>
        </p:nvSpPr>
        <p:spPr>
          <a:xfrm>
            <a:off x="7302227" y="4038030"/>
            <a:ext cx="882967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5537991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154518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연구</a:t>
            </a:r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의 범위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lang="en-US" altLang="ko-KR" dirty="0"/>
              <a:t>02</a:t>
            </a: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791511" y="1573667"/>
            <a:ext cx="12615578" cy="1533982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 marL="0" marR="0" indent="127000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물리적 범위로는 센서로부터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20~30cm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제한하였으며 사용하는 센서로는 영국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Plessy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사의 전위계차 센서인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127000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(EPIC: Electric Potential IC)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PS25451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모델로 결정하였다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Shape 173">
            <a:extLst>
              <a:ext uri="{FF2B5EF4-FFF2-40B4-BE49-F238E27FC236}">
                <a16:creationId xmlns:a16="http://schemas.microsoft.com/office/drawing/2014/main" id="{2D261AA6-E89E-4105-953D-DC60A06FB6B6}"/>
              </a:ext>
            </a:extLst>
          </p:cNvPr>
          <p:cNvSpPr/>
          <p:nvPr/>
        </p:nvSpPr>
        <p:spPr>
          <a:xfrm>
            <a:off x="486577" y="3389036"/>
            <a:ext cx="229443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(1) 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연구의 물리적 범위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Shape 174">
            <a:extLst>
              <a:ext uri="{FF2B5EF4-FFF2-40B4-BE49-F238E27FC236}">
                <a16:creationId xmlns:a16="http://schemas.microsoft.com/office/drawing/2014/main" id="{74495FDE-6D85-4D09-8164-A013BF3293C4}"/>
              </a:ext>
            </a:extLst>
          </p:cNvPr>
          <p:cNvSpPr/>
          <p:nvPr/>
        </p:nvSpPr>
        <p:spPr>
          <a:xfrm rot="10800000" flipV="1">
            <a:off x="993168" y="3936476"/>
            <a:ext cx="6130262" cy="13053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 연구에서 제안한 수동형 전기장 모션인식 기기는 하단의 그림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같은 모바일장치에 두 개의 센서가 양옆에 나란히 장착되어 사용되는 환경으로 대략 센서로부터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20~30cm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내외의 거리를 가진다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28" name="Shape 173">
            <a:extLst>
              <a:ext uri="{FF2B5EF4-FFF2-40B4-BE49-F238E27FC236}">
                <a16:creationId xmlns:a16="http://schemas.microsoft.com/office/drawing/2014/main" id="{EE9F900A-5C34-4CA5-8734-F34CE30B3226}"/>
              </a:ext>
            </a:extLst>
          </p:cNvPr>
          <p:cNvSpPr/>
          <p:nvPr/>
        </p:nvSpPr>
        <p:spPr>
          <a:xfrm>
            <a:off x="7302227" y="3389036"/>
            <a:ext cx="164329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(2) 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연구의  설계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C11DA-DC72-4F80-A249-B211BCFF0FA9}"/>
              </a:ext>
            </a:extLst>
          </p:cNvPr>
          <p:cNvSpPr txBox="1"/>
          <p:nvPr/>
        </p:nvSpPr>
        <p:spPr>
          <a:xfrm>
            <a:off x="7921847" y="3944666"/>
            <a:ext cx="5485242" cy="213520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 프로세스는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(b)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같이 구성하였으며 이번 연구에서 다룰 범위는 동작 감지 및 프레임 추출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동작 프레임 정규화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부분까지이며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본론에서 다룰 내용으로는 상기 프로그램의 코드와 시뮬레이터화 된 프로그램의 가변요인 등을 다룰 예정이다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177C80-F7AA-4DF7-9CAF-DC1B01F5BE99}"/>
              </a:ext>
            </a:extLst>
          </p:cNvPr>
          <p:cNvSpPr txBox="1"/>
          <p:nvPr/>
        </p:nvSpPr>
        <p:spPr>
          <a:xfrm>
            <a:off x="418313" y="4038030"/>
            <a:ext cx="882967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</a:t>
            </a:r>
            <a:endParaRPr lang="ko-KR" altLang="en-US" sz="1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FF2C25-B18E-4D21-ADD5-F48CA30E0833}"/>
              </a:ext>
            </a:extLst>
          </p:cNvPr>
          <p:cNvSpPr txBox="1"/>
          <p:nvPr/>
        </p:nvSpPr>
        <p:spPr>
          <a:xfrm>
            <a:off x="7302227" y="4038030"/>
            <a:ext cx="882967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</a:t>
            </a:r>
            <a:endParaRPr lang="ko-KR" altLang="en-US" sz="1800" dirty="0"/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8CB86398-650B-4F64-9EEA-BC824AB8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11" y="5586960"/>
            <a:ext cx="6358996" cy="192304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614530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1200222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선행연구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26" name="Shape 173">
            <a:extLst>
              <a:ext uri="{FF2B5EF4-FFF2-40B4-BE49-F238E27FC236}">
                <a16:creationId xmlns:a16="http://schemas.microsoft.com/office/drawing/2014/main" id="{2D261AA6-E89E-4105-953D-DC60A06FB6B6}"/>
              </a:ext>
            </a:extLst>
          </p:cNvPr>
          <p:cNvSpPr/>
          <p:nvPr/>
        </p:nvSpPr>
        <p:spPr>
          <a:xfrm>
            <a:off x="486577" y="1725999"/>
            <a:ext cx="1319165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(1) 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선행연구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Shape 174">
            <a:extLst>
              <a:ext uri="{FF2B5EF4-FFF2-40B4-BE49-F238E27FC236}">
                <a16:creationId xmlns:a16="http://schemas.microsoft.com/office/drawing/2014/main" id="{74495FDE-6D85-4D09-8164-A013BF3293C4}"/>
              </a:ext>
            </a:extLst>
          </p:cNvPr>
          <p:cNvSpPr/>
          <p:nvPr/>
        </p:nvSpPr>
        <p:spPr>
          <a:xfrm rot="10800000" flipV="1">
            <a:off x="816911" y="2158062"/>
            <a:ext cx="6130262" cy="45254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 연구에서는 국내 자료 중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EPIC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센서를 활용하여 모션을 감지해내는 논문 등의 자료를 활용하였으나 국내 자료의 대부분은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EPIC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센서를 활용하여 동작을 감지하고 감지한 데이터를 분류하는 데 초점이 맞춰졌으며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동작을 감지하는 과정과 감지한 신호들을 처리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가공하는 부분에 집중하여 분석하였다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시뮬레이터를 개발하는 연구의 경우 가변요인을 적절하게 채택하는 부분이 중요하다고 파악하여 다양한 통계적 기법을 활용한 연구를 분석하였다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Shape 173">
            <a:extLst>
              <a:ext uri="{FF2B5EF4-FFF2-40B4-BE49-F238E27FC236}">
                <a16:creationId xmlns:a16="http://schemas.microsoft.com/office/drawing/2014/main" id="{EE9F900A-5C34-4CA5-8734-F34CE30B3226}"/>
              </a:ext>
            </a:extLst>
          </p:cNvPr>
          <p:cNvSpPr/>
          <p:nvPr/>
        </p:nvSpPr>
        <p:spPr>
          <a:xfrm>
            <a:off x="7302227" y="1725999"/>
            <a:ext cx="2187351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(2)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선행연구 활용방안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C11DA-DC72-4F80-A249-B211BCFF0FA9}"/>
              </a:ext>
            </a:extLst>
          </p:cNvPr>
          <p:cNvSpPr txBox="1"/>
          <p:nvPr/>
        </p:nvSpPr>
        <p:spPr>
          <a:xfrm>
            <a:off x="7682389" y="2182842"/>
            <a:ext cx="5485242" cy="452431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 연구에서는 기존 선행연구의 프로세스를 참고하여 진행함과 동시에 시뮬레이터의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변인을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조정하여 다양한 통계학적 기법을 활용하여 변화량을 감지할 수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있게끔하고자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하며 프로그램을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획일화하여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향후 연구에 도움이 되고자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 연구에서는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프로세스를 프로그램화한 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기능을 취합하여 구동할 수 있는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All-In-One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프로그램을 개발한 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시뮬레이터화시킬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계획이다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36813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95AC32-5148-453A-9B0A-9901D8EACC63}"/>
              </a:ext>
            </a:extLst>
          </p:cNvPr>
          <p:cNvSpPr/>
          <p:nvPr/>
        </p:nvSpPr>
        <p:spPr>
          <a:xfrm>
            <a:off x="-8467" y="5181"/>
            <a:ext cx="14232467" cy="8884819"/>
          </a:xfrm>
          <a:prstGeom prst="rect">
            <a:avLst/>
          </a:prstGeom>
          <a:solidFill>
            <a:schemeClr val="tx1">
              <a:alpha val="2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4" name="Shape 124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6D7ED-8624-4785-B063-34D448FD8399}"/>
              </a:ext>
            </a:extLst>
          </p:cNvPr>
          <p:cNvSpPr txBox="1"/>
          <p:nvPr/>
        </p:nvSpPr>
        <p:spPr>
          <a:xfrm>
            <a:off x="1162670" y="3182854"/>
            <a:ext cx="118901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600" b="1" kern="0" spc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본론</a:t>
            </a:r>
            <a:endParaRPr lang="ko-KR" altLang="en-US" sz="9600" kern="0" spc="0" dirty="0">
              <a:solidFill>
                <a:srgbClr val="000000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2374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224570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EPIC </a:t>
            </a:r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센서의 정의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26" name="Shape 173">
            <a:extLst>
              <a:ext uri="{FF2B5EF4-FFF2-40B4-BE49-F238E27FC236}">
                <a16:creationId xmlns:a16="http://schemas.microsoft.com/office/drawing/2014/main" id="{2D261AA6-E89E-4105-953D-DC60A06FB6B6}"/>
              </a:ext>
            </a:extLst>
          </p:cNvPr>
          <p:cNvSpPr/>
          <p:nvPr/>
        </p:nvSpPr>
        <p:spPr>
          <a:xfrm>
            <a:off x="486577" y="2468949"/>
            <a:ext cx="2141185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(1)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EPIC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센서의 정의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Shape 174">
            <a:extLst>
              <a:ext uri="{FF2B5EF4-FFF2-40B4-BE49-F238E27FC236}">
                <a16:creationId xmlns:a16="http://schemas.microsoft.com/office/drawing/2014/main" id="{74495FDE-6D85-4D09-8164-A013BF3293C4}"/>
              </a:ext>
            </a:extLst>
          </p:cNvPr>
          <p:cNvSpPr/>
          <p:nvPr/>
        </p:nvSpPr>
        <p:spPr>
          <a:xfrm rot="10800000" flipV="1">
            <a:off x="820430" y="2872509"/>
            <a:ext cx="6130262" cy="203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 연구에서 사용하는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EPIC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센서의 종류는 영국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Plessey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PS2541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비접촉식에 해당하는 센서이다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비접촉식 전위계차 센서의 경우 손이나 신체의 위치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움직임에 따라 센서상의 미세한 전하량 변화를 감지하여 위치접근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또는 움직임을 감지한다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Shape 173">
            <a:extLst>
              <a:ext uri="{FF2B5EF4-FFF2-40B4-BE49-F238E27FC236}">
                <a16:creationId xmlns:a16="http://schemas.microsoft.com/office/drawing/2014/main" id="{EE9F900A-5C34-4CA5-8734-F34CE30B3226}"/>
              </a:ext>
            </a:extLst>
          </p:cNvPr>
          <p:cNvSpPr/>
          <p:nvPr/>
        </p:nvSpPr>
        <p:spPr>
          <a:xfrm>
            <a:off x="7302227" y="2468949"/>
            <a:ext cx="229443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(2) 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사용 센서 활용방법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C11DA-DC72-4F80-A249-B211BCFF0FA9}"/>
              </a:ext>
            </a:extLst>
          </p:cNvPr>
          <p:cNvSpPr txBox="1"/>
          <p:nvPr/>
        </p:nvSpPr>
        <p:spPr>
          <a:xfrm>
            <a:off x="7682389" y="2925792"/>
            <a:ext cx="5485242" cy="352711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전기적 특징을 띄는 센서를 사용하므로 주변 요인 중 전기장을 만들어내는 전력공급원이나 전자기기의 영향이 있을 것이라고 판단하였고 이를 연구에서 배제하기 위한 적절한 대책이 필요할 것이라고 판단하였음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또한 사람의 몸도 충전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방전이 가능하므로 인체의 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방전 상태도 고려하고자 하였으며 여러 번의 시뮬레이션을 통해 다양한 상황적 요인들을 통제하고자 하였음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86157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20430" y="817302"/>
            <a:ext cx="2098544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사용자 요구사항</a:t>
            </a:r>
            <a:endParaRPr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8" name="Shape 173">
            <a:extLst>
              <a:ext uri="{FF2B5EF4-FFF2-40B4-BE49-F238E27FC236}">
                <a16:creationId xmlns:a16="http://schemas.microsoft.com/office/drawing/2014/main" id="{EE9F900A-5C34-4CA5-8734-F34CE30B3226}"/>
              </a:ext>
            </a:extLst>
          </p:cNvPr>
          <p:cNvSpPr/>
          <p:nvPr/>
        </p:nvSpPr>
        <p:spPr>
          <a:xfrm>
            <a:off x="440268" y="2252069"/>
            <a:ext cx="2023845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(1) 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사용자 요구사항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C11DA-DC72-4F80-A249-B211BCFF0FA9}"/>
              </a:ext>
            </a:extLst>
          </p:cNvPr>
          <p:cNvSpPr txBox="1"/>
          <p:nvPr/>
        </p:nvSpPr>
        <p:spPr>
          <a:xfrm>
            <a:off x="820430" y="2708912"/>
            <a:ext cx="12568192" cy="153272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1270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시스템은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비접촉형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전위계차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센서를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활용한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연구를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진행중이거나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진행할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계획에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있는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연구자들을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것으로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실험용으로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자체개발한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사용하는데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있어서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그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숙련도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시간이나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인수인계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과정이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오래걸리기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때문에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연구를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시작하고자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연구자들에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진입장벽을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낮추고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연구자들에게는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향상된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기능을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제공하는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시스템을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제공하고자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28756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3318</Words>
  <Application>Microsoft Office PowerPoint</Application>
  <PresentationFormat>사용자 지정</PresentationFormat>
  <Paragraphs>397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Apple SD 산돌고딕 Neo 옅은체</vt:lpstr>
      <vt:lpstr>Dinbol</vt:lpstr>
      <vt:lpstr>Helvetica Light</vt:lpstr>
      <vt:lpstr>Helvetica Neue</vt:lpstr>
      <vt:lpstr>KoPubWorld돋움체 Bold</vt:lpstr>
      <vt:lpstr>KoPubWorld돋움체 Medium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지우 최</cp:lastModifiedBy>
  <cp:revision>26</cp:revision>
  <dcterms:modified xsi:type="dcterms:W3CDTF">2021-06-14T06:13:46Z</dcterms:modified>
</cp:coreProperties>
</file>