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6" r:id="rId7"/>
    <p:sldId id="261" r:id="rId8"/>
    <p:sldId id="263" r:id="rId9"/>
    <p:sldId id="262" r:id="rId10"/>
    <p:sldId id="264" r:id="rId11"/>
    <p:sldId id="267" r:id="rId12"/>
    <p:sldId id="268" r:id="rId13"/>
    <p:sldId id="269" r:id="rId14"/>
    <p:sldId id="270" r:id="rId15"/>
    <p:sldId id="271"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08993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4305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4404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46837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1738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2223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355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5977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9117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4564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7025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508778880"/>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figure/Block-diagram-of-MFCC_fig2_318412739" TargetMode="External"/><Relationship Id="rId2" Type="http://schemas.openxmlformats.org/officeDocument/2006/relationships/hyperlink" Target="https://www.researchgate.net/figure/Euclidean-Distance-and-Dynamic-Time-Warping-Distance-The-latter-applies-an-elastic_fig5_2834586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Başlık 1">
            <a:extLst>
              <a:ext uri="{FF2B5EF4-FFF2-40B4-BE49-F238E27FC236}">
                <a16:creationId xmlns:a16="http://schemas.microsoft.com/office/drawing/2014/main" id="{7C7E800B-F8A7-4F46-BCE7-0113953DE56F}"/>
              </a:ext>
            </a:extLst>
          </p:cNvPr>
          <p:cNvSpPr>
            <a:spLocks noGrp="1"/>
          </p:cNvSpPr>
          <p:nvPr>
            <p:ph type="ctrTitle"/>
          </p:nvPr>
        </p:nvSpPr>
        <p:spPr>
          <a:xfrm>
            <a:off x="6096000" y="1524000"/>
            <a:ext cx="5334000" cy="2286000"/>
          </a:xfrm>
        </p:spPr>
        <p:txBody>
          <a:bodyPr>
            <a:normAutofit/>
          </a:bodyPr>
          <a:lstStyle/>
          <a:p>
            <a:pPr algn="l"/>
            <a:r>
              <a:rPr lang="tr-TR" sz="4400"/>
              <a:t>ELM368 C-16 PROJE</a:t>
            </a:r>
            <a:endParaRPr lang="en-US" sz="4400"/>
          </a:p>
        </p:txBody>
      </p:sp>
      <p:sp>
        <p:nvSpPr>
          <p:cNvPr id="3" name="Alt Başlık 2">
            <a:extLst>
              <a:ext uri="{FF2B5EF4-FFF2-40B4-BE49-F238E27FC236}">
                <a16:creationId xmlns:a16="http://schemas.microsoft.com/office/drawing/2014/main" id="{401205AD-E883-4ECA-B3F3-1F7526217109}"/>
              </a:ext>
            </a:extLst>
          </p:cNvPr>
          <p:cNvSpPr>
            <a:spLocks noGrp="1"/>
          </p:cNvSpPr>
          <p:nvPr>
            <p:ph type="subTitle" idx="1"/>
          </p:nvPr>
        </p:nvSpPr>
        <p:spPr>
          <a:xfrm>
            <a:off x="6096000" y="4571999"/>
            <a:ext cx="5334000" cy="1524000"/>
          </a:xfrm>
        </p:spPr>
        <p:txBody>
          <a:bodyPr>
            <a:normAutofit/>
          </a:bodyPr>
          <a:lstStyle/>
          <a:p>
            <a:pPr algn="l"/>
            <a:r>
              <a:rPr lang="tr-TR" dirty="0">
                <a:effectLst/>
                <a:latin typeface="Times New Roman" panose="02020603050405020304" pitchFamily="18" charset="0"/>
                <a:ea typeface="SimSun" panose="02010600030101010101" pitchFamily="2" charset="-122"/>
                <a:cs typeface="Times New Roman" panose="02020603050405020304" pitchFamily="18" charset="0"/>
              </a:rPr>
              <a:t>Aykut Şahin, Hasan Polat, Dilara </a:t>
            </a:r>
            <a:r>
              <a:rPr lang="tr-TR" dirty="0" err="1">
                <a:effectLst/>
                <a:latin typeface="Times New Roman" panose="02020603050405020304" pitchFamily="18" charset="0"/>
                <a:ea typeface="SimSun" panose="02010600030101010101" pitchFamily="2" charset="-122"/>
                <a:cs typeface="Times New Roman" panose="02020603050405020304" pitchFamily="18" charset="0"/>
              </a:rPr>
              <a:t>Üzünlü</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a:p>
            <a:pPr algn="l"/>
            <a:r>
              <a:rPr lang="tr-TR" dirty="0">
                <a:effectLst/>
                <a:latin typeface="Times New Roman" panose="02020603050405020304" pitchFamily="18" charset="0"/>
                <a:ea typeface="SimSun" panose="02010600030101010101" pitchFamily="2" charset="-122"/>
                <a:cs typeface="Times New Roman" panose="02020603050405020304" pitchFamily="18" charset="0"/>
              </a:rPr>
              <a:t>171024034, 171024057, 171024077</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3" descr="Ekranda bilgisayar betiği">
            <a:extLst>
              <a:ext uri="{FF2B5EF4-FFF2-40B4-BE49-F238E27FC236}">
                <a16:creationId xmlns:a16="http://schemas.microsoft.com/office/drawing/2014/main" id="{CC1AAEE6-B512-4E63-92EB-1FBF958E91AE}"/>
              </a:ext>
            </a:extLst>
          </p:cNvPr>
          <p:cNvPicPr>
            <a:picLocks noChangeAspect="1"/>
          </p:cNvPicPr>
          <p:nvPr/>
        </p:nvPicPr>
        <p:blipFill rotWithShape="1">
          <a:blip r:embed="rId2"/>
          <a:srcRect l="1051" r="40824"/>
          <a:stretch/>
        </p:blipFill>
        <p:spPr>
          <a:xfrm>
            <a:off x="2" y="732510"/>
            <a:ext cx="5333999" cy="6125491"/>
          </a:xfrm>
          <a:custGeom>
            <a:avLst/>
            <a:gdLst/>
            <a:ahLst/>
            <a:cxnLst/>
            <a:rect l="l" t="t" r="r" b="b"/>
            <a:pathLst>
              <a:path w="5333999" h="6125491">
                <a:moveTo>
                  <a:pt x="0" y="0"/>
                </a:moveTo>
                <a:lnTo>
                  <a:pt x="201347" y="12133"/>
                </a:lnTo>
                <a:cubicBezTo>
                  <a:pt x="834520" y="59989"/>
                  <a:pt x="1489622" y="165274"/>
                  <a:pt x="2149412" y="288819"/>
                </a:cubicBezTo>
                <a:cubicBezTo>
                  <a:pt x="4194087" y="671477"/>
                  <a:pt x="4738431" y="1884930"/>
                  <a:pt x="5125148" y="3309606"/>
                </a:cubicBezTo>
                <a:cubicBezTo>
                  <a:pt x="5383961" y="4263563"/>
                  <a:pt x="5599841" y="5130569"/>
                  <a:pt x="4496734" y="5829050"/>
                </a:cubicBezTo>
                <a:cubicBezTo>
                  <a:pt x="4342061" y="5927011"/>
                  <a:pt x="4177261" y="6012425"/>
                  <a:pt x="4005032" y="6088102"/>
                </a:cubicBezTo>
                <a:lnTo>
                  <a:pt x="3915032" y="6125491"/>
                </a:lnTo>
                <a:lnTo>
                  <a:pt x="0" y="6125491"/>
                </a:lnTo>
                <a:close/>
              </a:path>
            </a:pathLst>
          </a:custGeom>
        </p:spPr>
      </p:pic>
      <p:sp>
        <p:nvSpPr>
          <p:cNvPr id="11" name="Freeform: Shape 10">
            <a:extLst>
              <a:ext uri="{FF2B5EF4-FFF2-40B4-BE49-F238E27FC236}">
                <a16:creationId xmlns:a16="http://schemas.microsoft.com/office/drawing/2014/main" id="{4EB7CBBE-178B-4DB3-AD92-DED458BAE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2425"/>
            <a:ext cx="5185830" cy="65055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Tree>
    <p:extLst>
      <p:ext uri="{BB962C8B-B14F-4D97-AF65-F5344CB8AC3E}">
        <p14:creationId xmlns:p14="http://schemas.microsoft.com/office/powerpoint/2010/main" val="114728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A5E40-6A60-46D7-9483-2622A35A6593}"/>
              </a:ext>
            </a:extLst>
          </p:cNvPr>
          <p:cNvSpPr>
            <a:spLocks noGrp="1"/>
          </p:cNvSpPr>
          <p:nvPr>
            <p:ph type="title"/>
          </p:nvPr>
        </p:nvSpPr>
        <p:spPr/>
        <p:txBody>
          <a:bodyPr/>
          <a:lstStyle/>
          <a:p>
            <a:r>
              <a:rPr lang="tr-TR" dirty="0"/>
              <a:t>Sözde Kod</a:t>
            </a:r>
            <a:endParaRPr lang="en-US" dirty="0"/>
          </a:p>
        </p:txBody>
      </p:sp>
      <p:sp>
        <p:nvSpPr>
          <p:cNvPr id="9" name="İçerik Yer Tutucusu 8">
            <a:extLst>
              <a:ext uri="{FF2B5EF4-FFF2-40B4-BE49-F238E27FC236}">
                <a16:creationId xmlns:a16="http://schemas.microsoft.com/office/drawing/2014/main" id="{0EA32DAF-AA2B-450A-B529-28663210A47D}"/>
              </a:ext>
            </a:extLst>
          </p:cNvPr>
          <p:cNvSpPr>
            <a:spLocks noGrp="1"/>
          </p:cNvSpPr>
          <p:nvPr>
            <p:ph idx="1"/>
          </p:nvPr>
        </p:nvSpPr>
        <p:spPr>
          <a:xfrm>
            <a:off x="762000" y="2286000"/>
            <a:ext cx="3629025" cy="3818083"/>
          </a:xfrm>
        </p:spPr>
        <p:txBody>
          <a:bodyPr>
            <a:noAutofit/>
          </a:bodyPr>
          <a:lstStyle/>
          <a:p>
            <a:pPr marL="0" indent="0">
              <a:spcBef>
                <a:spcPts val="0"/>
              </a:spcBef>
              <a:buNone/>
            </a:pPr>
            <a:r>
              <a:rPr lang="en-US" sz="1000" b="1" dirty="0"/>
              <a:t>Input:	x - </a:t>
            </a:r>
            <a:r>
              <a:rPr lang="en-US" sz="1000" b="1" dirty="0" err="1"/>
              <a:t>lenght</a:t>
            </a:r>
            <a:r>
              <a:rPr lang="en-US" sz="1000" b="1" dirty="0"/>
              <a:t> of .wav file</a:t>
            </a:r>
          </a:p>
          <a:p>
            <a:pPr marL="0" indent="0">
              <a:spcBef>
                <a:spcPts val="0"/>
              </a:spcBef>
              <a:buNone/>
            </a:pPr>
            <a:r>
              <a:rPr lang="en-US" sz="1000" b="1" dirty="0"/>
              <a:t>	y - data values of .wav file</a:t>
            </a:r>
          </a:p>
          <a:p>
            <a:pPr marL="0" indent="0">
              <a:spcBef>
                <a:spcPts val="0"/>
              </a:spcBef>
              <a:buNone/>
            </a:pPr>
            <a:r>
              <a:rPr lang="en-US" sz="1000" b="1" dirty="0"/>
              <a:t>Output:</a:t>
            </a:r>
            <a:r>
              <a:rPr lang="tr-TR" sz="1000" b="1" dirty="0"/>
              <a:t>	</a:t>
            </a:r>
            <a:r>
              <a:rPr lang="en-US" sz="1000" b="1" dirty="0"/>
              <a:t> </a:t>
            </a:r>
            <a:r>
              <a:rPr lang="en-US" sz="1000" b="1" dirty="0" err="1"/>
              <a:t>yn</a:t>
            </a:r>
            <a:r>
              <a:rPr lang="en-US" sz="1000" b="1" dirty="0"/>
              <a:t> - output data values</a:t>
            </a:r>
          </a:p>
          <a:p>
            <a:pPr marL="0" indent="0">
              <a:spcBef>
                <a:spcPts val="0"/>
              </a:spcBef>
              <a:buNone/>
            </a:pPr>
            <a:r>
              <a:rPr lang="en-US" sz="1000" b="1" dirty="0" err="1"/>
              <a:t>Xw</a:t>
            </a:r>
            <a:r>
              <a:rPr lang="en-US" sz="1000" b="1" dirty="0"/>
              <a:t> = </a:t>
            </a:r>
            <a:r>
              <a:rPr lang="en-US" sz="1000" b="1" dirty="0" err="1"/>
              <a:t>fft</a:t>
            </a:r>
            <a:r>
              <a:rPr lang="en-US" sz="1000" b="1" dirty="0"/>
              <a:t>(y)</a:t>
            </a:r>
          </a:p>
          <a:p>
            <a:pPr marL="0" indent="0">
              <a:spcBef>
                <a:spcPts val="0"/>
              </a:spcBef>
              <a:buNone/>
            </a:pPr>
            <a:r>
              <a:rPr lang="en-US" sz="1000" b="1" dirty="0" err="1"/>
              <a:t>Yw</a:t>
            </a:r>
            <a:r>
              <a:rPr lang="en-US" sz="1000" b="1" dirty="0"/>
              <a:t> = </a:t>
            </a:r>
            <a:r>
              <a:rPr lang="en-US" sz="1000" b="1" dirty="0" err="1"/>
              <a:t>Xw</a:t>
            </a:r>
            <a:r>
              <a:rPr lang="en-US" sz="1000" b="1" dirty="0"/>
              <a:t>*</a:t>
            </a:r>
            <a:r>
              <a:rPr lang="en-US" sz="1000" b="1" dirty="0" err="1"/>
              <a:t>Hw</a:t>
            </a:r>
            <a:r>
              <a:rPr lang="en-US" sz="1000" b="1" dirty="0"/>
              <a:t> </a:t>
            </a:r>
          </a:p>
          <a:p>
            <a:pPr marL="0" indent="0">
              <a:spcBef>
                <a:spcPts val="0"/>
              </a:spcBef>
              <a:buNone/>
            </a:pPr>
            <a:r>
              <a:rPr lang="en-US" sz="1000" b="1" dirty="0"/>
              <a:t>//</a:t>
            </a:r>
            <a:r>
              <a:rPr lang="en-US" sz="1000" b="1" dirty="0" err="1"/>
              <a:t>Hw,frequency</a:t>
            </a:r>
            <a:r>
              <a:rPr lang="en-US" sz="1000" b="1" dirty="0"/>
              <a:t> response of the </a:t>
            </a:r>
            <a:r>
              <a:rPr lang="en-US" sz="1000" b="1" dirty="0" err="1"/>
              <a:t>bandstop</a:t>
            </a:r>
            <a:r>
              <a:rPr lang="en-US" sz="1000" b="1" dirty="0"/>
              <a:t> filter.</a:t>
            </a:r>
          </a:p>
          <a:p>
            <a:pPr marL="0" indent="0">
              <a:spcBef>
                <a:spcPts val="0"/>
              </a:spcBef>
              <a:buNone/>
            </a:pPr>
            <a:r>
              <a:rPr lang="en-US" sz="1000" b="1" dirty="0" err="1"/>
              <a:t>yn</a:t>
            </a:r>
            <a:r>
              <a:rPr lang="en-US" sz="1000" b="1" dirty="0"/>
              <a:t> = </a:t>
            </a:r>
            <a:r>
              <a:rPr lang="en-US" sz="1000" b="1" dirty="0" err="1"/>
              <a:t>ifft</a:t>
            </a:r>
            <a:r>
              <a:rPr lang="en-US" sz="1000" b="1" dirty="0"/>
              <a:t>(</a:t>
            </a:r>
            <a:r>
              <a:rPr lang="en-US" sz="1000" b="1" dirty="0" err="1"/>
              <a:t>Yw</a:t>
            </a:r>
            <a:r>
              <a:rPr lang="en-US" sz="1000" b="1" dirty="0"/>
              <a:t>)</a:t>
            </a:r>
          </a:p>
          <a:p>
            <a:pPr marL="0" indent="0">
              <a:spcBef>
                <a:spcPts val="0"/>
              </a:spcBef>
              <a:buNone/>
            </a:pPr>
            <a:r>
              <a:rPr lang="en-US" sz="1000" b="1" dirty="0"/>
              <a:t>yn_mfcc1 = </a:t>
            </a:r>
            <a:r>
              <a:rPr lang="en-US" sz="1000" b="1" dirty="0" err="1"/>
              <a:t>mfcc</a:t>
            </a:r>
            <a:r>
              <a:rPr lang="en-US" sz="1000" b="1" dirty="0"/>
              <a:t>(</a:t>
            </a:r>
            <a:r>
              <a:rPr lang="en-US" sz="1000" b="1" dirty="0" err="1"/>
              <a:t>yn</a:t>
            </a:r>
            <a:r>
              <a:rPr lang="en-US" sz="1000" b="1" dirty="0"/>
              <a:t>)</a:t>
            </a:r>
          </a:p>
          <a:p>
            <a:pPr marL="0" indent="0">
              <a:spcBef>
                <a:spcPts val="0"/>
              </a:spcBef>
              <a:buNone/>
            </a:pPr>
            <a:r>
              <a:rPr lang="en-US" sz="1000" b="1" dirty="0"/>
              <a:t>//yn_mfcc2...</a:t>
            </a:r>
          </a:p>
          <a:p>
            <a:pPr marL="0" indent="0">
              <a:spcBef>
                <a:spcPts val="0"/>
              </a:spcBef>
              <a:buNone/>
            </a:pPr>
            <a:r>
              <a:rPr lang="en-US" sz="1000" b="1" dirty="0"/>
              <a:t>//yn_mfcc3...</a:t>
            </a:r>
          </a:p>
          <a:p>
            <a:pPr marL="0" indent="0">
              <a:spcBef>
                <a:spcPts val="0"/>
              </a:spcBef>
              <a:buNone/>
            </a:pPr>
            <a:r>
              <a:rPr lang="en-US" sz="1000" b="1" dirty="0"/>
              <a:t>...</a:t>
            </a:r>
          </a:p>
          <a:p>
            <a:pPr marL="0" indent="0">
              <a:spcBef>
                <a:spcPts val="0"/>
              </a:spcBef>
              <a:buNone/>
            </a:pPr>
            <a:r>
              <a:rPr lang="en-US" sz="1000" b="1" dirty="0"/>
              <a:t>//</a:t>
            </a:r>
            <a:r>
              <a:rPr lang="en-US" sz="1000" b="1" dirty="0" err="1"/>
              <a:t>test_mfcc</a:t>
            </a:r>
            <a:r>
              <a:rPr lang="en-US" sz="1000" b="1" dirty="0"/>
              <a:t> is going to be compared with </a:t>
            </a:r>
            <a:r>
              <a:rPr lang="en-US" sz="1000" b="1" dirty="0" err="1"/>
              <a:t>mfcc</a:t>
            </a:r>
            <a:r>
              <a:rPr lang="en-US" sz="1000" b="1" dirty="0"/>
              <a:t> of database files </a:t>
            </a:r>
          </a:p>
          <a:p>
            <a:pPr marL="0" indent="0">
              <a:spcBef>
                <a:spcPts val="0"/>
              </a:spcBef>
              <a:buNone/>
            </a:pPr>
            <a:r>
              <a:rPr lang="en-US" sz="1000" b="1" dirty="0" err="1"/>
              <a:t>yn_dtw</a:t>
            </a:r>
            <a:r>
              <a:rPr lang="en-US" sz="1000" b="1" dirty="0"/>
              <a:t>[1] = </a:t>
            </a:r>
            <a:r>
              <a:rPr lang="en-US" sz="1000" b="1" dirty="0" err="1"/>
              <a:t>dtw</a:t>
            </a:r>
            <a:r>
              <a:rPr lang="en-US" sz="1000" b="1" dirty="0"/>
              <a:t>(test_mfcc,yn_mfcc1)</a:t>
            </a:r>
          </a:p>
          <a:p>
            <a:pPr marL="0" indent="0">
              <a:spcBef>
                <a:spcPts val="0"/>
              </a:spcBef>
              <a:buNone/>
            </a:pPr>
            <a:r>
              <a:rPr lang="en-US" sz="1000" b="1" dirty="0"/>
              <a:t>//</a:t>
            </a:r>
            <a:r>
              <a:rPr lang="en-US" sz="1000" b="1" dirty="0" err="1"/>
              <a:t>yn_dtw</a:t>
            </a:r>
            <a:r>
              <a:rPr lang="en-US" sz="1000" b="1" dirty="0"/>
              <a:t>[2] ...</a:t>
            </a:r>
          </a:p>
          <a:p>
            <a:pPr marL="0" indent="0">
              <a:spcBef>
                <a:spcPts val="0"/>
              </a:spcBef>
              <a:buNone/>
            </a:pPr>
            <a:r>
              <a:rPr lang="en-US" sz="1000" b="1" dirty="0"/>
              <a:t>//</a:t>
            </a:r>
            <a:r>
              <a:rPr lang="en-US" sz="1000" b="1" dirty="0" err="1"/>
              <a:t>yn_dtw</a:t>
            </a:r>
            <a:r>
              <a:rPr lang="en-US" sz="1000" b="1" dirty="0"/>
              <a:t>[3] ...</a:t>
            </a:r>
          </a:p>
          <a:p>
            <a:pPr marL="0" indent="0">
              <a:spcBef>
                <a:spcPts val="0"/>
              </a:spcBef>
              <a:buNone/>
            </a:pPr>
            <a:r>
              <a:rPr lang="en-US" sz="1000" b="1" dirty="0"/>
              <a:t>...</a:t>
            </a:r>
            <a:endParaRPr lang="tr-TR" sz="1000" b="1" dirty="0"/>
          </a:p>
          <a:p>
            <a:pPr marL="0" indent="0">
              <a:spcBef>
                <a:spcPts val="0"/>
              </a:spcBef>
              <a:buNone/>
            </a:pPr>
            <a:endParaRPr lang="en-US" sz="1000" b="1" dirty="0"/>
          </a:p>
        </p:txBody>
      </p:sp>
      <p:sp>
        <p:nvSpPr>
          <p:cNvPr id="13" name="Metin kutusu 12">
            <a:extLst>
              <a:ext uri="{FF2B5EF4-FFF2-40B4-BE49-F238E27FC236}">
                <a16:creationId xmlns:a16="http://schemas.microsoft.com/office/drawing/2014/main" id="{5402AFEE-6BC7-4134-901F-BF47F442AB79}"/>
              </a:ext>
            </a:extLst>
          </p:cNvPr>
          <p:cNvSpPr txBox="1"/>
          <p:nvPr/>
        </p:nvSpPr>
        <p:spPr>
          <a:xfrm>
            <a:off x="4391025" y="2552700"/>
            <a:ext cx="3228975" cy="2669962"/>
          </a:xfrm>
          <a:prstGeom prst="rect">
            <a:avLst/>
          </a:prstGeom>
          <a:noFill/>
        </p:spPr>
        <p:txBody>
          <a:bodyPr wrap="square" rtlCol="0">
            <a:spAutoFit/>
          </a:bodyPr>
          <a:lstStyle/>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for </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i</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getMinValue</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yn_dtw</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i</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endPar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endParaRP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//if </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minvalue</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indice</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is between 1-9, result is f.</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//else result is z.</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if(</a:t>
            </a:r>
            <a:r>
              <a:rPr kumimoji="0" lang="en-US" sz="1000" b="1" i="0" u="none" strike="noStrike" kern="1200" cap="none" spc="0" normalizeH="0" baseline="0" noProof="0" dirty="0" err="1">
                <a:ln>
                  <a:noFill/>
                </a:ln>
                <a:solidFill>
                  <a:srgbClr val="FFFFFF">
                    <a:alpha val="70000"/>
                  </a:srgbClr>
                </a:solidFill>
                <a:effectLst/>
                <a:uLnTx/>
                <a:uFillTx/>
                <a:latin typeface="Avenir Next LT Pro"/>
                <a:ea typeface="+mn-ea"/>
                <a:cs typeface="+mn-cs"/>
              </a:rPr>
              <a:t>i</a:t>
            </a: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&lt;10)</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print Result is f</a:t>
            </a:r>
          </a:p>
          <a:p>
            <a:pPr marL="0" marR="0" lvl="0" indent="0" algn="l" defTabSz="914400" rtl="0" eaLnBrk="1" fontAlgn="auto" latinLnBrk="0" hangingPunct="1">
              <a:lnSpc>
                <a:spcPct val="125000"/>
              </a:lnSpc>
              <a:spcBef>
                <a:spcPts val="0"/>
              </a:spcBef>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else</a:t>
            </a:r>
          </a:p>
          <a:p>
            <a:pPr marL="0" marR="0" lvl="0" indent="0" algn="l" defTabSz="914400" rtl="0" eaLnBrk="1" fontAlgn="auto" latinLnBrk="0" hangingPunct="1">
              <a:lnSpc>
                <a:spcPct val="125000"/>
              </a:lnSpc>
              <a:spcAft>
                <a:spcPts val="0"/>
              </a:spcAft>
              <a:buClrTx/>
              <a:buSzTx/>
              <a:buFont typeface="Arial" panose="020B0604020202020204" pitchFamily="34" charset="0"/>
              <a:buNone/>
              <a:tabLst/>
              <a:defRPr/>
            </a:pPr>
            <a:r>
              <a:rPr kumimoji="0" lang="en-US" sz="1000" b="1" i="0" u="none" strike="noStrike" kern="1200" cap="none" spc="0" normalizeH="0" baseline="0" noProof="0" dirty="0">
                <a:ln>
                  <a:noFill/>
                </a:ln>
                <a:solidFill>
                  <a:srgbClr val="FFFFFF">
                    <a:alpha val="70000"/>
                  </a:srgbClr>
                </a:solidFill>
                <a:effectLst/>
                <a:uLnTx/>
                <a:uFillTx/>
                <a:latin typeface="Avenir Next LT Pro"/>
                <a:ea typeface="+mn-ea"/>
                <a:cs typeface="+mn-cs"/>
              </a:rPr>
              <a:t>		print Result is z</a:t>
            </a:r>
          </a:p>
          <a:p>
            <a:endParaRPr lang="en-US" sz="1000" b="1" dirty="0"/>
          </a:p>
          <a:p>
            <a:pPr marL="0" indent="0">
              <a:spcBef>
                <a:spcPts val="0"/>
              </a:spcBef>
              <a:buNone/>
            </a:pPr>
            <a:endParaRPr lang="en-US" sz="1000" b="1" dirty="0"/>
          </a:p>
          <a:p>
            <a:endParaRPr lang="en-US" sz="1000" b="1" dirty="0"/>
          </a:p>
        </p:txBody>
      </p:sp>
    </p:spTree>
    <p:extLst>
      <p:ext uri="{BB962C8B-B14F-4D97-AF65-F5344CB8AC3E}">
        <p14:creationId xmlns:p14="http://schemas.microsoft.com/office/powerpoint/2010/main" val="3155324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B5E11E-D559-4FDE-832E-D5A9039AB7C4}"/>
              </a:ext>
            </a:extLst>
          </p:cNvPr>
          <p:cNvSpPr>
            <a:spLocks noGrp="1"/>
          </p:cNvSpPr>
          <p:nvPr>
            <p:ph type="title"/>
          </p:nvPr>
        </p:nvSpPr>
        <p:spPr>
          <a:xfrm>
            <a:off x="762000" y="762000"/>
            <a:ext cx="10668000" cy="904875"/>
          </a:xfrm>
        </p:spPr>
        <p:txBody>
          <a:bodyPr>
            <a:normAutofit/>
          </a:bodyPr>
          <a:lstStyle/>
          <a:p>
            <a:r>
              <a:rPr lang="tr-TR" sz="3400" dirty="0"/>
              <a:t>Deney Sonuçları</a:t>
            </a:r>
            <a:endParaRPr lang="en-US" sz="3400" dirty="0"/>
          </a:p>
        </p:txBody>
      </p:sp>
      <p:sp>
        <p:nvSpPr>
          <p:cNvPr id="3" name="İçerik Yer Tutucusu 2">
            <a:extLst>
              <a:ext uri="{FF2B5EF4-FFF2-40B4-BE49-F238E27FC236}">
                <a16:creationId xmlns:a16="http://schemas.microsoft.com/office/drawing/2014/main" id="{7A6B0F6D-8F4C-44F1-923A-AFDED3942D7B}"/>
              </a:ext>
            </a:extLst>
          </p:cNvPr>
          <p:cNvSpPr>
            <a:spLocks noGrp="1"/>
          </p:cNvSpPr>
          <p:nvPr>
            <p:ph idx="1"/>
          </p:nvPr>
        </p:nvSpPr>
        <p:spPr>
          <a:xfrm>
            <a:off x="762000" y="1666875"/>
            <a:ext cx="10668000" cy="3818083"/>
          </a:xfrm>
        </p:spPr>
        <p:txBody>
          <a:bodyPr>
            <a:normAutofit/>
          </a:bodyPr>
          <a:lstStyle/>
          <a:p>
            <a:r>
              <a:rPr lang="tr-TR" sz="2400" b="0" dirty="0">
                <a:effectLst/>
                <a:latin typeface="Times New Roman" panose="02020603050405020304" pitchFamily="18" charset="0"/>
                <a:ea typeface="SimSun" panose="02010600030101010101" pitchFamily="2" charset="-122"/>
                <a:cs typeface="Times New Roman" panose="02020603050405020304" pitchFamily="18" charset="0"/>
              </a:rPr>
              <a:t>Bu deneyde </a:t>
            </a:r>
            <a:r>
              <a:rPr lang="tr-TR" sz="2400" b="0" dirty="0" err="1">
                <a:effectLst/>
                <a:latin typeface="Times New Roman" panose="02020603050405020304" pitchFamily="18" charset="0"/>
                <a:ea typeface="SimSun" panose="02010600030101010101" pitchFamily="2" charset="-122"/>
                <a:cs typeface="Times New Roman" panose="02020603050405020304" pitchFamily="18" charset="0"/>
              </a:rPr>
              <a:t>veritabanımızda</a:t>
            </a:r>
            <a:r>
              <a:rPr lang="tr-TR" sz="2400" b="0" dirty="0">
                <a:effectLst/>
                <a:latin typeface="Times New Roman" panose="02020603050405020304" pitchFamily="18" charset="0"/>
                <a:ea typeface="SimSun" panose="02010600030101010101" pitchFamily="2" charset="-122"/>
                <a:cs typeface="Times New Roman" panose="02020603050405020304" pitchFamily="18" charset="0"/>
              </a:rPr>
              <a:t> olan ‘f’ seslerinden biri giriş olarak alınıp bu ses </a:t>
            </a:r>
            <a:r>
              <a:rPr lang="tr-TR" sz="2400" b="0" dirty="0" err="1">
                <a:effectLst/>
                <a:latin typeface="Times New Roman" panose="02020603050405020304" pitchFamily="18" charset="0"/>
                <a:ea typeface="SimSun" panose="02010600030101010101" pitchFamily="2" charset="-122"/>
                <a:cs typeface="Times New Roman" panose="02020603050405020304" pitchFamily="18" charset="0"/>
              </a:rPr>
              <a:t>veritabanındaki</a:t>
            </a:r>
            <a:r>
              <a:rPr lang="tr-TR" sz="2400" b="0" dirty="0">
                <a:effectLst/>
                <a:latin typeface="Times New Roman" panose="02020603050405020304" pitchFamily="18" charset="0"/>
                <a:ea typeface="SimSun" panose="02010600030101010101" pitchFamily="2" charset="-122"/>
                <a:cs typeface="Times New Roman" panose="02020603050405020304" pitchFamily="18" charset="0"/>
              </a:rPr>
              <a:t> tüm sesler ile karşılaştırıldı. Sonuçlarda görüldüğü üzere on sekiz ses dosyasından biri ile tamamen aynı bulundu ve farkı sayısal değer olarak sıfır bulundu. Eşleşen ses dosyasının hangi harf olduğuna göre bulunan sonuçları ekrana bastırıldı. </a:t>
            </a:r>
            <a:endParaRPr lang="en-US" sz="24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200" dirty="0"/>
          </a:p>
        </p:txBody>
      </p:sp>
    </p:spTree>
    <p:extLst>
      <p:ext uri="{BB962C8B-B14F-4D97-AF65-F5344CB8AC3E}">
        <p14:creationId xmlns:p14="http://schemas.microsoft.com/office/powerpoint/2010/main" val="103269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BE-1302-4C02-9E9E-5580618552CB}"/>
              </a:ext>
            </a:extLst>
          </p:cNvPr>
          <p:cNvSpPr>
            <a:spLocks noGrp="1"/>
          </p:cNvSpPr>
          <p:nvPr>
            <p:ph type="title"/>
          </p:nvPr>
        </p:nvSpPr>
        <p:spPr/>
        <p:txBody>
          <a:bodyPr/>
          <a:lstStyle/>
          <a:p>
            <a:r>
              <a:rPr lang="tr-TR" dirty="0"/>
              <a:t>Deney sonuçlarının çıktıları</a:t>
            </a:r>
          </a:p>
        </p:txBody>
      </p:sp>
      <p:pic>
        <p:nvPicPr>
          <p:cNvPr id="4" name="Picture 3">
            <a:extLst>
              <a:ext uri="{FF2B5EF4-FFF2-40B4-BE49-F238E27FC236}">
                <a16:creationId xmlns:a16="http://schemas.microsoft.com/office/drawing/2014/main" id="{E510539E-9609-44CD-9B87-7854C773A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083" y="2734611"/>
            <a:ext cx="3067977" cy="2936115"/>
          </a:xfrm>
          <a:prstGeom prst="rect">
            <a:avLst/>
          </a:prstGeom>
        </p:spPr>
      </p:pic>
      <p:sp>
        <p:nvSpPr>
          <p:cNvPr id="5" name="TextBox 4">
            <a:extLst>
              <a:ext uri="{FF2B5EF4-FFF2-40B4-BE49-F238E27FC236}">
                <a16:creationId xmlns:a16="http://schemas.microsoft.com/office/drawing/2014/main" id="{75537D41-A5F2-41D9-B9F8-4594D4EFE1E2}"/>
              </a:ext>
            </a:extLst>
          </p:cNvPr>
          <p:cNvSpPr txBox="1"/>
          <p:nvPr/>
        </p:nvSpPr>
        <p:spPr>
          <a:xfrm>
            <a:off x="2021520" y="2294567"/>
            <a:ext cx="1589102" cy="369332"/>
          </a:xfrm>
          <a:prstGeom prst="rect">
            <a:avLst/>
          </a:prstGeom>
          <a:noFill/>
        </p:spPr>
        <p:txBody>
          <a:bodyPr wrap="square" rtlCol="0">
            <a:spAutoFit/>
          </a:bodyPr>
          <a:lstStyle/>
          <a:p>
            <a:r>
              <a:rPr lang="tr-TR" dirty="0"/>
              <a:t>aykut_f1.wav</a:t>
            </a:r>
          </a:p>
        </p:txBody>
      </p:sp>
      <p:sp>
        <p:nvSpPr>
          <p:cNvPr id="6" name="TextBox 5">
            <a:extLst>
              <a:ext uri="{FF2B5EF4-FFF2-40B4-BE49-F238E27FC236}">
                <a16:creationId xmlns:a16="http://schemas.microsoft.com/office/drawing/2014/main" id="{50ACABDE-3F29-4561-8BAB-5DFA3BE6B8C0}"/>
              </a:ext>
            </a:extLst>
          </p:cNvPr>
          <p:cNvSpPr txBox="1"/>
          <p:nvPr/>
        </p:nvSpPr>
        <p:spPr>
          <a:xfrm>
            <a:off x="7786829" y="2294567"/>
            <a:ext cx="1589102" cy="369332"/>
          </a:xfrm>
          <a:prstGeom prst="rect">
            <a:avLst/>
          </a:prstGeom>
          <a:noFill/>
        </p:spPr>
        <p:txBody>
          <a:bodyPr wrap="square" rtlCol="0">
            <a:spAutoFit/>
          </a:bodyPr>
          <a:lstStyle/>
          <a:p>
            <a:r>
              <a:rPr lang="tr-TR" dirty="0"/>
              <a:t>aykut_z1.wav</a:t>
            </a:r>
          </a:p>
        </p:txBody>
      </p:sp>
      <p:pic>
        <p:nvPicPr>
          <p:cNvPr id="8" name="Picture 7">
            <a:extLst>
              <a:ext uri="{FF2B5EF4-FFF2-40B4-BE49-F238E27FC236}">
                <a16:creationId xmlns:a16="http://schemas.microsoft.com/office/drawing/2014/main" id="{1C191F8B-D57A-485D-AC34-8C6A4300F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835" y="2732002"/>
            <a:ext cx="2933089" cy="2924200"/>
          </a:xfrm>
          <a:prstGeom prst="rect">
            <a:avLst/>
          </a:prstGeom>
        </p:spPr>
      </p:pic>
    </p:spTree>
    <p:extLst>
      <p:ext uri="{BB962C8B-B14F-4D97-AF65-F5344CB8AC3E}">
        <p14:creationId xmlns:p14="http://schemas.microsoft.com/office/powerpoint/2010/main" val="211616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BE-1302-4C02-9E9E-5580618552CB}"/>
              </a:ext>
            </a:extLst>
          </p:cNvPr>
          <p:cNvSpPr>
            <a:spLocks noGrp="1"/>
          </p:cNvSpPr>
          <p:nvPr>
            <p:ph type="title"/>
          </p:nvPr>
        </p:nvSpPr>
        <p:spPr/>
        <p:txBody>
          <a:bodyPr/>
          <a:lstStyle/>
          <a:p>
            <a:r>
              <a:rPr lang="tr-TR" dirty="0"/>
              <a:t>Deney sonuçlarının çıktıları</a:t>
            </a:r>
          </a:p>
        </p:txBody>
      </p:sp>
      <p:sp>
        <p:nvSpPr>
          <p:cNvPr id="5" name="TextBox 4">
            <a:extLst>
              <a:ext uri="{FF2B5EF4-FFF2-40B4-BE49-F238E27FC236}">
                <a16:creationId xmlns:a16="http://schemas.microsoft.com/office/drawing/2014/main" id="{75537D41-A5F2-41D9-B9F8-4594D4EFE1E2}"/>
              </a:ext>
            </a:extLst>
          </p:cNvPr>
          <p:cNvSpPr txBox="1"/>
          <p:nvPr/>
        </p:nvSpPr>
        <p:spPr>
          <a:xfrm>
            <a:off x="2021520" y="2294567"/>
            <a:ext cx="1589102" cy="369332"/>
          </a:xfrm>
          <a:prstGeom prst="rect">
            <a:avLst/>
          </a:prstGeom>
          <a:noFill/>
        </p:spPr>
        <p:txBody>
          <a:bodyPr wrap="square" rtlCol="0">
            <a:spAutoFit/>
          </a:bodyPr>
          <a:lstStyle/>
          <a:p>
            <a:r>
              <a:rPr lang="tr-TR" dirty="0"/>
              <a:t>dilara_f1.wav</a:t>
            </a:r>
          </a:p>
        </p:txBody>
      </p:sp>
      <p:sp>
        <p:nvSpPr>
          <p:cNvPr id="6" name="TextBox 5">
            <a:extLst>
              <a:ext uri="{FF2B5EF4-FFF2-40B4-BE49-F238E27FC236}">
                <a16:creationId xmlns:a16="http://schemas.microsoft.com/office/drawing/2014/main" id="{50ACABDE-3F29-4561-8BAB-5DFA3BE6B8C0}"/>
              </a:ext>
            </a:extLst>
          </p:cNvPr>
          <p:cNvSpPr txBox="1"/>
          <p:nvPr/>
        </p:nvSpPr>
        <p:spPr>
          <a:xfrm>
            <a:off x="7786829" y="2294567"/>
            <a:ext cx="1589102" cy="369332"/>
          </a:xfrm>
          <a:prstGeom prst="rect">
            <a:avLst/>
          </a:prstGeom>
          <a:noFill/>
        </p:spPr>
        <p:txBody>
          <a:bodyPr wrap="square" rtlCol="0">
            <a:spAutoFit/>
          </a:bodyPr>
          <a:lstStyle/>
          <a:p>
            <a:r>
              <a:rPr lang="tr-TR" dirty="0"/>
              <a:t>dilara_z1.wav</a:t>
            </a:r>
          </a:p>
        </p:txBody>
      </p:sp>
      <p:pic>
        <p:nvPicPr>
          <p:cNvPr id="7" name="Picture 6">
            <a:extLst>
              <a:ext uri="{FF2B5EF4-FFF2-40B4-BE49-F238E27FC236}">
                <a16:creationId xmlns:a16="http://schemas.microsoft.com/office/drawing/2014/main" id="{90061DF3-A6BD-4FC9-ADD4-FB3420060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016" y="2757914"/>
            <a:ext cx="2934109" cy="3153215"/>
          </a:xfrm>
          <a:prstGeom prst="rect">
            <a:avLst/>
          </a:prstGeom>
        </p:spPr>
      </p:pic>
      <p:pic>
        <p:nvPicPr>
          <p:cNvPr id="10" name="Picture 9">
            <a:extLst>
              <a:ext uri="{FF2B5EF4-FFF2-40B4-BE49-F238E27FC236}">
                <a16:creationId xmlns:a16="http://schemas.microsoft.com/office/drawing/2014/main" id="{66A3366D-1377-44DF-BE94-AD0829AD8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693" y="2767440"/>
            <a:ext cx="3029373" cy="3143689"/>
          </a:xfrm>
          <a:prstGeom prst="rect">
            <a:avLst/>
          </a:prstGeom>
        </p:spPr>
      </p:pic>
    </p:spTree>
    <p:extLst>
      <p:ext uri="{BB962C8B-B14F-4D97-AF65-F5344CB8AC3E}">
        <p14:creationId xmlns:p14="http://schemas.microsoft.com/office/powerpoint/2010/main" val="672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BE-1302-4C02-9E9E-5580618552CB}"/>
              </a:ext>
            </a:extLst>
          </p:cNvPr>
          <p:cNvSpPr>
            <a:spLocks noGrp="1"/>
          </p:cNvSpPr>
          <p:nvPr>
            <p:ph type="title"/>
          </p:nvPr>
        </p:nvSpPr>
        <p:spPr/>
        <p:txBody>
          <a:bodyPr/>
          <a:lstStyle/>
          <a:p>
            <a:r>
              <a:rPr lang="tr-TR" dirty="0"/>
              <a:t>Deney sonuçlarının çıktıları</a:t>
            </a:r>
          </a:p>
        </p:txBody>
      </p:sp>
      <p:sp>
        <p:nvSpPr>
          <p:cNvPr id="5" name="TextBox 4">
            <a:extLst>
              <a:ext uri="{FF2B5EF4-FFF2-40B4-BE49-F238E27FC236}">
                <a16:creationId xmlns:a16="http://schemas.microsoft.com/office/drawing/2014/main" id="{75537D41-A5F2-41D9-B9F8-4594D4EFE1E2}"/>
              </a:ext>
            </a:extLst>
          </p:cNvPr>
          <p:cNvSpPr txBox="1"/>
          <p:nvPr/>
        </p:nvSpPr>
        <p:spPr>
          <a:xfrm>
            <a:off x="2021520" y="2294567"/>
            <a:ext cx="1589102" cy="369332"/>
          </a:xfrm>
          <a:prstGeom prst="rect">
            <a:avLst/>
          </a:prstGeom>
          <a:noFill/>
        </p:spPr>
        <p:txBody>
          <a:bodyPr wrap="square" rtlCol="0">
            <a:spAutoFit/>
          </a:bodyPr>
          <a:lstStyle/>
          <a:p>
            <a:r>
              <a:rPr lang="tr-TR" dirty="0"/>
              <a:t>hasan_f1.wav</a:t>
            </a:r>
          </a:p>
        </p:txBody>
      </p:sp>
      <p:sp>
        <p:nvSpPr>
          <p:cNvPr id="6" name="TextBox 5">
            <a:extLst>
              <a:ext uri="{FF2B5EF4-FFF2-40B4-BE49-F238E27FC236}">
                <a16:creationId xmlns:a16="http://schemas.microsoft.com/office/drawing/2014/main" id="{50ACABDE-3F29-4561-8BAB-5DFA3BE6B8C0}"/>
              </a:ext>
            </a:extLst>
          </p:cNvPr>
          <p:cNvSpPr txBox="1"/>
          <p:nvPr/>
        </p:nvSpPr>
        <p:spPr>
          <a:xfrm>
            <a:off x="7786829" y="2294567"/>
            <a:ext cx="1659012" cy="369332"/>
          </a:xfrm>
          <a:prstGeom prst="rect">
            <a:avLst/>
          </a:prstGeom>
          <a:noFill/>
        </p:spPr>
        <p:txBody>
          <a:bodyPr wrap="square" rtlCol="0">
            <a:spAutoFit/>
          </a:bodyPr>
          <a:lstStyle/>
          <a:p>
            <a:r>
              <a:rPr lang="tr-TR" dirty="0"/>
              <a:t>hasan_z1.wav</a:t>
            </a:r>
          </a:p>
        </p:txBody>
      </p:sp>
      <p:pic>
        <p:nvPicPr>
          <p:cNvPr id="7" name="Picture 6">
            <a:extLst>
              <a:ext uri="{FF2B5EF4-FFF2-40B4-BE49-F238E27FC236}">
                <a16:creationId xmlns:a16="http://schemas.microsoft.com/office/drawing/2014/main" id="{CAF32C14-7C88-44DD-82AE-2D68DC69B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069" y="2824821"/>
            <a:ext cx="2896004" cy="3143689"/>
          </a:xfrm>
          <a:prstGeom prst="rect">
            <a:avLst/>
          </a:prstGeom>
        </p:spPr>
      </p:pic>
      <p:pic>
        <p:nvPicPr>
          <p:cNvPr id="10" name="Picture 9">
            <a:extLst>
              <a:ext uri="{FF2B5EF4-FFF2-40B4-BE49-F238E27FC236}">
                <a16:creationId xmlns:a16="http://schemas.microsoft.com/office/drawing/2014/main" id="{96D3FDBE-AA57-4D59-836D-E9B406A15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5938" y="2824821"/>
            <a:ext cx="3000794" cy="3162741"/>
          </a:xfrm>
          <a:prstGeom prst="rect">
            <a:avLst/>
          </a:prstGeom>
        </p:spPr>
      </p:pic>
    </p:spTree>
    <p:extLst>
      <p:ext uri="{BB962C8B-B14F-4D97-AF65-F5344CB8AC3E}">
        <p14:creationId xmlns:p14="http://schemas.microsoft.com/office/powerpoint/2010/main" val="861765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BE-1302-4C02-9E9E-5580618552CB}"/>
              </a:ext>
            </a:extLst>
          </p:cNvPr>
          <p:cNvSpPr>
            <a:spLocks noGrp="1"/>
          </p:cNvSpPr>
          <p:nvPr>
            <p:ph type="title"/>
          </p:nvPr>
        </p:nvSpPr>
        <p:spPr/>
        <p:txBody>
          <a:bodyPr/>
          <a:lstStyle/>
          <a:p>
            <a:r>
              <a:rPr lang="tr-TR" dirty="0"/>
              <a:t>Deney sonuçlarının çıktıları</a:t>
            </a:r>
          </a:p>
        </p:txBody>
      </p:sp>
      <p:sp>
        <p:nvSpPr>
          <p:cNvPr id="5" name="TextBox 4">
            <a:extLst>
              <a:ext uri="{FF2B5EF4-FFF2-40B4-BE49-F238E27FC236}">
                <a16:creationId xmlns:a16="http://schemas.microsoft.com/office/drawing/2014/main" id="{75537D41-A5F2-41D9-B9F8-4594D4EFE1E2}"/>
              </a:ext>
            </a:extLst>
          </p:cNvPr>
          <p:cNvSpPr txBox="1"/>
          <p:nvPr/>
        </p:nvSpPr>
        <p:spPr>
          <a:xfrm>
            <a:off x="2021519" y="2294567"/>
            <a:ext cx="1822511" cy="369332"/>
          </a:xfrm>
          <a:prstGeom prst="rect">
            <a:avLst/>
          </a:prstGeom>
          <a:noFill/>
        </p:spPr>
        <p:txBody>
          <a:bodyPr wrap="square" rtlCol="0">
            <a:spAutoFit/>
          </a:bodyPr>
          <a:lstStyle/>
          <a:p>
            <a:r>
              <a:rPr lang="tr-TR" dirty="0"/>
              <a:t>external_f1.wav</a:t>
            </a:r>
          </a:p>
        </p:txBody>
      </p:sp>
      <p:sp>
        <p:nvSpPr>
          <p:cNvPr id="6" name="TextBox 5">
            <a:extLst>
              <a:ext uri="{FF2B5EF4-FFF2-40B4-BE49-F238E27FC236}">
                <a16:creationId xmlns:a16="http://schemas.microsoft.com/office/drawing/2014/main" id="{50ACABDE-3F29-4561-8BAB-5DFA3BE6B8C0}"/>
              </a:ext>
            </a:extLst>
          </p:cNvPr>
          <p:cNvSpPr txBox="1"/>
          <p:nvPr/>
        </p:nvSpPr>
        <p:spPr>
          <a:xfrm>
            <a:off x="7786828" y="2294567"/>
            <a:ext cx="1889831" cy="369332"/>
          </a:xfrm>
          <a:prstGeom prst="rect">
            <a:avLst/>
          </a:prstGeom>
          <a:noFill/>
        </p:spPr>
        <p:txBody>
          <a:bodyPr wrap="square" rtlCol="0">
            <a:spAutoFit/>
          </a:bodyPr>
          <a:lstStyle/>
          <a:p>
            <a:r>
              <a:rPr lang="tr-TR" dirty="0"/>
              <a:t>external_z1.wav</a:t>
            </a:r>
          </a:p>
        </p:txBody>
      </p:sp>
      <p:pic>
        <p:nvPicPr>
          <p:cNvPr id="7" name="Picture 6">
            <a:extLst>
              <a:ext uri="{FF2B5EF4-FFF2-40B4-BE49-F238E27FC236}">
                <a16:creationId xmlns:a16="http://schemas.microsoft.com/office/drawing/2014/main" id="{4564F949-F41C-431D-8AE1-DB4E3BABF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772" y="2779785"/>
            <a:ext cx="2896004" cy="3162741"/>
          </a:xfrm>
          <a:prstGeom prst="rect">
            <a:avLst/>
          </a:prstGeom>
        </p:spPr>
      </p:pic>
      <p:pic>
        <p:nvPicPr>
          <p:cNvPr id="10" name="Picture 9">
            <a:extLst>
              <a:ext uri="{FF2B5EF4-FFF2-40B4-BE49-F238E27FC236}">
                <a16:creationId xmlns:a16="http://schemas.microsoft.com/office/drawing/2014/main" id="{A2577EFA-C73A-4E02-8182-29DBC16D8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451" y="2779785"/>
            <a:ext cx="2924583" cy="3210373"/>
          </a:xfrm>
          <a:prstGeom prst="rect">
            <a:avLst/>
          </a:prstGeom>
        </p:spPr>
      </p:pic>
    </p:spTree>
    <p:extLst>
      <p:ext uri="{BB962C8B-B14F-4D97-AF65-F5344CB8AC3E}">
        <p14:creationId xmlns:p14="http://schemas.microsoft.com/office/powerpoint/2010/main" val="96805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7ABE-1302-4C02-9E9E-5580618552CB}"/>
              </a:ext>
            </a:extLst>
          </p:cNvPr>
          <p:cNvSpPr>
            <a:spLocks noGrp="1"/>
          </p:cNvSpPr>
          <p:nvPr>
            <p:ph type="title"/>
          </p:nvPr>
        </p:nvSpPr>
        <p:spPr/>
        <p:txBody>
          <a:bodyPr/>
          <a:lstStyle/>
          <a:p>
            <a:r>
              <a:rPr lang="tr-TR" dirty="0"/>
              <a:t>Deney sonuçlarının çıktıları</a:t>
            </a:r>
          </a:p>
        </p:txBody>
      </p:sp>
      <p:sp>
        <p:nvSpPr>
          <p:cNvPr id="5" name="TextBox 4">
            <a:extLst>
              <a:ext uri="{FF2B5EF4-FFF2-40B4-BE49-F238E27FC236}">
                <a16:creationId xmlns:a16="http://schemas.microsoft.com/office/drawing/2014/main" id="{75537D41-A5F2-41D9-B9F8-4594D4EFE1E2}"/>
              </a:ext>
            </a:extLst>
          </p:cNvPr>
          <p:cNvSpPr txBox="1"/>
          <p:nvPr/>
        </p:nvSpPr>
        <p:spPr>
          <a:xfrm>
            <a:off x="2021519" y="2294567"/>
            <a:ext cx="1982309" cy="369332"/>
          </a:xfrm>
          <a:prstGeom prst="rect">
            <a:avLst/>
          </a:prstGeom>
          <a:noFill/>
        </p:spPr>
        <p:txBody>
          <a:bodyPr wrap="square" rtlCol="0">
            <a:spAutoFit/>
          </a:bodyPr>
          <a:lstStyle/>
          <a:p>
            <a:r>
              <a:rPr lang="tr-TR" dirty="0"/>
              <a:t>external2_f1.wav</a:t>
            </a:r>
          </a:p>
        </p:txBody>
      </p:sp>
      <p:sp>
        <p:nvSpPr>
          <p:cNvPr id="6" name="TextBox 5">
            <a:extLst>
              <a:ext uri="{FF2B5EF4-FFF2-40B4-BE49-F238E27FC236}">
                <a16:creationId xmlns:a16="http://schemas.microsoft.com/office/drawing/2014/main" id="{50ACABDE-3F29-4561-8BAB-5DFA3BE6B8C0}"/>
              </a:ext>
            </a:extLst>
          </p:cNvPr>
          <p:cNvSpPr txBox="1"/>
          <p:nvPr/>
        </p:nvSpPr>
        <p:spPr>
          <a:xfrm>
            <a:off x="7786829" y="2294567"/>
            <a:ext cx="1982308" cy="369332"/>
          </a:xfrm>
          <a:prstGeom prst="rect">
            <a:avLst/>
          </a:prstGeom>
          <a:noFill/>
        </p:spPr>
        <p:txBody>
          <a:bodyPr wrap="square" rtlCol="0">
            <a:spAutoFit/>
          </a:bodyPr>
          <a:lstStyle/>
          <a:p>
            <a:r>
              <a:rPr lang="tr-TR" dirty="0"/>
              <a:t>external2_z1.wav</a:t>
            </a:r>
          </a:p>
        </p:txBody>
      </p:sp>
      <p:pic>
        <p:nvPicPr>
          <p:cNvPr id="7" name="Picture 6">
            <a:extLst>
              <a:ext uri="{FF2B5EF4-FFF2-40B4-BE49-F238E27FC236}">
                <a16:creationId xmlns:a16="http://schemas.microsoft.com/office/drawing/2014/main" id="{D5B3DF9D-BA49-45FE-BBEF-FCA258356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8486" y="2741680"/>
            <a:ext cx="2848373" cy="3238952"/>
          </a:xfrm>
          <a:prstGeom prst="rect">
            <a:avLst/>
          </a:prstGeom>
        </p:spPr>
      </p:pic>
      <p:pic>
        <p:nvPicPr>
          <p:cNvPr id="10" name="Picture 9">
            <a:extLst>
              <a:ext uri="{FF2B5EF4-FFF2-40B4-BE49-F238E27FC236}">
                <a16:creationId xmlns:a16="http://schemas.microsoft.com/office/drawing/2014/main" id="{34C37445-363A-4701-8C11-3D0EBE186B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5218" y="2808364"/>
            <a:ext cx="2905530" cy="3172268"/>
          </a:xfrm>
          <a:prstGeom prst="rect">
            <a:avLst/>
          </a:prstGeom>
        </p:spPr>
      </p:pic>
    </p:spTree>
    <p:extLst>
      <p:ext uri="{BB962C8B-B14F-4D97-AF65-F5344CB8AC3E}">
        <p14:creationId xmlns:p14="http://schemas.microsoft.com/office/powerpoint/2010/main" val="286588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CF4154-8850-4DA4-AD98-8EAA7D22D724}"/>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673A0AF5-DD7F-4072-BACE-09B6FEC3AEFB}"/>
              </a:ext>
            </a:extLst>
          </p:cNvPr>
          <p:cNvSpPr>
            <a:spLocks noGrp="1"/>
          </p:cNvSpPr>
          <p:nvPr>
            <p:ph idx="1"/>
          </p:nvPr>
        </p:nvSpPr>
        <p:spPr/>
        <p:txBody>
          <a:bodyPr>
            <a:normAutofit/>
          </a:bodyPr>
          <a:lstStyle/>
          <a:p>
            <a:r>
              <a:rPr lang="tr-TR" sz="2000" dirty="0"/>
              <a:t>[1] </a:t>
            </a:r>
            <a:r>
              <a:rPr lang="en-US" sz="2000" dirty="0">
                <a:hlinkClick r:id="rId2"/>
              </a:rPr>
              <a:t>https://www.researchgate.net/figure/Euclidean-Distance-and-Dynamic-Time-Warping-Distance-The-latter-applies-an-elastic_fig5_283458699</a:t>
            </a:r>
            <a:endParaRPr lang="tr-TR" sz="2000" dirty="0"/>
          </a:p>
          <a:p>
            <a:r>
              <a:rPr lang="tr-TR" sz="2000" dirty="0"/>
              <a:t>[2] </a:t>
            </a:r>
            <a:r>
              <a:rPr lang="tr-TR" sz="2000" dirty="0">
                <a:hlinkClick r:id="rId3"/>
              </a:rPr>
              <a:t>https://www.researchgate.net/figure/Block-diagram-of-MFCC_fig2_318412739</a:t>
            </a:r>
            <a:endParaRPr lang="tr-TR" sz="2000" dirty="0"/>
          </a:p>
          <a:p>
            <a:pPr marL="0" indent="0">
              <a:buNone/>
            </a:pPr>
            <a:endParaRPr lang="en-US" sz="2000" dirty="0"/>
          </a:p>
        </p:txBody>
      </p:sp>
    </p:spTree>
    <p:extLst>
      <p:ext uri="{BB962C8B-B14F-4D97-AF65-F5344CB8AC3E}">
        <p14:creationId xmlns:p14="http://schemas.microsoft.com/office/powerpoint/2010/main" val="49212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F284B1-65D8-4875-B6A6-956E171C00E2}"/>
              </a:ext>
            </a:extLst>
          </p:cNvPr>
          <p:cNvSpPr>
            <a:spLocks noGrp="1"/>
          </p:cNvSpPr>
          <p:nvPr>
            <p:ph type="title"/>
          </p:nvPr>
        </p:nvSpPr>
        <p:spPr/>
        <p:txBody>
          <a:bodyPr/>
          <a:lstStyle/>
          <a:p>
            <a:r>
              <a:rPr lang="tr-TR" dirty="0"/>
              <a:t>Projenin Amacı</a:t>
            </a:r>
            <a:endParaRPr lang="en-US" dirty="0"/>
          </a:p>
        </p:txBody>
      </p:sp>
      <p:sp>
        <p:nvSpPr>
          <p:cNvPr id="3" name="İçerik Yer Tutucusu 2">
            <a:extLst>
              <a:ext uri="{FF2B5EF4-FFF2-40B4-BE49-F238E27FC236}">
                <a16:creationId xmlns:a16="http://schemas.microsoft.com/office/drawing/2014/main" id="{43C9146B-B2C4-4C99-A687-CAA3B9738EC4}"/>
              </a:ext>
            </a:extLst>
          </p:cNvPr>
          <p:cNvSpPr>
            <a:spLocks noGrp="1"/>
          </p:cNvSpPr>
          <p:nvPr>
            <p:ph idx="1"/>
          </p:nvPr>
        </p:nvSpPr>
        <p:spPr/>
        <p:txBody>
          <a:bodyPr>
            <a:normAutofit/>
          </a:bodyPr>
          <a:lstStyle/>
          <a:p>
            <a:r>
              <a:rPr lang="tr-TR" sz="2400" b="1" dirty="0">
                <a:effectLst/>
                <a:latin typeface="Times New Roman" panose="02020603050405020304" pitchFamily="18" charset="0"/>
                <a:ea typeface="SimSun" panose="02010600030101010101" pitchFamily="2" charset="-122"/>
              </a:rPr>
              <a:t>Bu projede “F” ve “Z” harflerinin daha önceden kaydedilmiş seslerinden oluşan bir veritabanında kayıtları </a:t>
            </a:r>
            <a:r>
              <a:rPr lang="tr-TR" sz="2400" b="1" dirty="0">
                <a:latin typeface="Times New Roman" panose="02020603050405020304" pitchFamily="18" charset="0"/>
                <a:ea typeface="SimSun" panose="02010600030101010101" pitchFamily="2" charset="-122"/>
              </a:rPr>
              <a:t>gerçekleştirilen </a:t>
            </a:r>
            <a:r>
              <a:rPr lang="tr-TR" sz="2400" b="1" dirty="0">
                <a:effectLst/>
                <a:latin typeface="Times New Roman" panose="02020603050405020304" pitchFamily="18" charset="0"/>
                <a:ea typeface="SimSun" panose="02010600030101010101" pitchFamily="2" charset="-122"/>
              </a:rPr>
              <a:t>seslerin giriş olarak kullanılarak bu seslerin kişilerden bağımsız olarak hangi harfe karşılık geldiğinin bulunması amaçlanmıştır. </a:t>
            </a:r>
            <a:endParaRPr lang="en-US" sz="2400" dirty="0"/>
          </a:p>
        </p:txBody>
      </p:sp>
    </p:spTree>
    <p:extLst>
      <p:ext uri="{BB962C8B-B14F-4D97-AF65-F5344CB8AC3E}">
        <p14:creationId xmlns:p14="http://schemas.microsoft.com/office/powerpoint/2010/main" val="2976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0D4277-9A28-44EA-98CF-9DBED0C6025A}"/>
              </a:ext>
            </a:extLst>
          </p:cNvPr>
          <p:cNvSpPr>
            <a:spLocks noGrp="1"/>
          </p:cNvSpPr>
          <p:nvPr>
            <p:ph type="title"/>
          </p:nvPr>
        </p:nvSpPr>
        <p:spPr/>
        <p:txBody>
          <a:bodyPr/>
          <a:lstStyle/>
          <a:p>
            <a:r>
              <a:rPr lang="tr-TR" dirty="0"/>
              <a:t>Kullanılan Yöntemler</a:t>
            </a:r>
            <a:endParaRPr lang="en-US" dirty="0"/>
          </a:p>
        </p:txBody>
      </p:sp>
      <p:sp>
        <p:nvSpPr>
          <p:cNvPr id="3" name="İçerik Yer Tutucusu 2">
            <a:extLst>
              <a:ext uri="{FF2B5EF4-FFF2-40B4-BE49-F238E27FC236}">
                <a16:creationId xmlns:a16="http://schemas.microsoft.com/office/drawing/2014/main" id="{AD4C6987-0DFC-4A26-8FDD-4A680924E9D2}"/>
              </a:ext>
            </a:extLst>
          </p:cNvPr>
          <p:cNvSpPr>
            <a:spLocks noGrp="1"/>
          </p:cNvSpPr>
          <p:nvPr>
            <p:ph idx="1"/>
          </p:nvPr>
        </p:nvSpPr>
        <p:spPr/>
        <p:txBody>
          <a:bodyPr>
            <a:normAutofit fontScale="92500" lnSpcReduction="10000"/>
          </a:bodyPr>
          <a:lstStyle/>
          <a:p>
            <a:r>
              <a:rPr lang="en-US" b="0" i="0" dirty="0">
                <a:effectLst/>
                <a:latin typeface="Segoe UI" panose="020B0502040204020203" pitchFamily="34" charset="0"/>
              </a:rPr>
              <a:t>Fourier </a:t>
            </a:r>
            <a:r>
              <a:rPr lang="en-US" b="0" i="0" dirty="0" err="1">
                <a:effectLst/>
                <a:latin typeface="Segoe UI" panose="020B0502040204020203" pitchFamily="34" charset="0"/>
              </a:rPr>
              <a:t>dönüşümü</a:t>
            </a:r>
            <a:r>
              <a:rPr lang="en-US" b="0" i="0" dirty="0">
                <a:effectLst/>
                <a:latin typeface="Segoe UI" panose="020B0502040204020203" pitchFamily="34" charset="0"/>
              </a:rPr>
              <a:t> </a:t>
            </a:r>
            <a:r>
              <a:rPr lang="en-US" b="0" i="0" dirty="0" err="1">
                <a:effectLst/>
                <a:latin typeface="Segoe UI" panose="020B0502040204020203" pitchFamily="34" charset="0"/>
              </a:rPr>
              <a:t>alınarak</a:t>
            </a:r>
            <a:r>
              <a:rPr lang="en-US" b="0" i="0" dirty="0">
                <a:effectLst/>
                <a:latin typeface="Segoe UI" panose="020B0502040204020203" pitchFamily="34" charset="0"/>
              </a:rPr>
              <a:t> </a:t>
            </a:r>
            <a:r>
              <a:rPr lang="en-US" b="0" i="0" dirty="0" err="1">
                <a:effectLst/>
                <a:latin typeface="Segoe UI" panose="020B0502040204020203" pitchFamily="34" charset="0"/>
              </a:rPr>
              <a:t>sinyalin</a:t>
            </a:r>
            <a:r>
              <a:rPr lang="en-US" b="0" i="0" dirty="0">
                <a:effectLst/>
                <a:latin typeface="Segoe UI" panose="020B0502040204020203" pitchFamily="34" charset="0"/>
              </a:rPr>
              <a:t> </a:t>
            </a:r>
            <a:r>
              <a:rPr lang="en-US" b="0" i="0" dirty="0" err="1">
                <a:effectLst/>
                <a:latin typeface="Segoe UI" panose="020B0502040204020203" pitchFamily="34" charset="0"/>
              </a:rPr>
              <a:t>spektrumunun</a:t>
            </a:r>
            <a:r>
              <a:rPr lang="en-US" b="0" i="0" dirty="0">
                <a:effectLst/>
                <a:latin typeface="Segoe UI" panose="020B0502040204020203" pitchFamily="34" charset="0"/>
              </a:rPr>
              <a:t> </a:t>
            </a:r>
            <a:r>
              <a:rPr lang="en-US" b="0" i="0" dirty="0" err="1">
                <a:effectLst/>
                <a:latin typeface="Segoe UI" panose="020B0502040204020203" pitchFamily="34" charset="0"/>
              </a:rPr>
              <a:t>incelenmesi</a:t>
            </a:r>
            <a:r>
              <a:rPr lang="en-US" b="0" i="0" dirty="0">
                <a:effectLst/>
                <a:latin typeface="Segoe UI" panose="020B0502040204020203" pitchFamily="34" charset="0"/>
              </a:rPr>
              <a:t>,</a:t>
            </a:r>
            <a:endParaRPr lang="tr-TR" b="0" i="0" dirty="0">
              <a:effectLst/>
              <a:latin typeface="Segoe UI" panose="020B0502040204020203" pitchFamily="34" charset="0"/>
            </a:endParaRPr>
          </a:p>
          <a:p>
            <a:r>
              <a:rPr lang="en-US" b="0" i="0" dirty="0" err="1">
                <a:effectLst/>
                <a:latin typeface="Segoe UI" panose="020B0502040204020203" pitchFamily="34" charset="0"/>
              </a:rPr>
              <a:t>Seslerin</a:t>
            </a:r>
            <a:r>
              <a:rPr lang="en-US" b="0" i="0" dirty="0">
                <a:effectLst/>
                <a:latin typeface="Segoe UI" panose="020B0502040204020203" pitchFamily="34" charset="0"/>
              </a:rPr>
              <a:t> </a:t>
            </a:r>
            <a:r>
              <a:rPr lang="en-US" b="0" i="0" dirty="0" err="1">
                <a:effectLst/>
                <a:latin typeface="Segoe UI" panose="020B0502040204020203" pitchFamily="34" charset="0"/>
              </a:rPr>
              <a:t>gürültülerden</a:t>
            </a:r>
            <a:r>
              <a:rPr lang="en-US" b="0" i="0" dirty="0">
                <a:effectLst/>
                <a:latin typeface="Segoe UI" panose="020B0502040204020203" pitchFamily="34" charset="0"/>
              </a:rPr>
              <a:t> </a:t>
            </a:r>
            <a:r>
              <a:rPr lang="en-US" b="0" i="0" dirty="0" err="1">
                <a:effectLst/>
                <a:latin typeface="Segoe UI" panose="020B0502040204020203" pitchFamily="34" charset="0"/>
              </a:rPr>
              <a:t>maksimum</a:t>
            </a:r>
            <a:r>
              <a:rPr lang="en-US" b="0" i="0" dirty="0">
                <a:effectLst/>
                <a:latin typeface="Segoe UI" panose="020B0502040204020203" pitchFamily="34" charset="0"/>
              </a:rPr>
              <a:t> </a:t>
            </a:r>
            <a:r>
              <a:rPr lang="en-US" b="0" i="0" dirty="0" err="1">
                <a:effectLst/>
                <a:latin typeface="Segoe UI" panose="020B0502040204020203" pitchFamily="34" charset="0"/>
              </a:rPr>
              <a:t>şekilde</a:t>
            </a:r>
            <a:r>
              <a:rPr lang="en-US" b="0" i="0" dirty="0">
                <a:effectLst/>
                <a:latin typeface="Segoe UI" panose="020B0502040204020203" pitchFamily="34" charset="0"/>
              </a:rPr>
              <a:t> </a:t>
            </a:r>
            <a:r>
              <a:rPr lang="en-US" b="0" i="0" dirty="0" err="1">
                <a:effectLst/>
                <a:latin typeface="Segoe UI" panose="020B0502040204020203" pitchFamily="34" charset="0"/>
              </a:rPr>
              <a:t>arındırılabilmesi</a:t>
            </a:r>
            <a:r>
              <a:rPr lang="en-US" b="0" i="0" dirty="0">
                <a:effectLst/>
                <a:latin typeface="Segoe UI" panose="020B0502040204020203" pitchFamily="34" charset="0"/>
              </a:rPr>
              <a:t> </a:t>
            </a:r>
            <a:r>
              <a:rPr lang="en-US" b="0" i="0" dirty="0" err="1">
                <a:effectLst/>
                <a:latin typeface="Segoe UI" panose="020B0502040204020203" pitchFamily="34" charset="0"/>
              </a:rPr>
              <a:t>için</a:t>
            </a:r>
            <a:r>
              <a:rPr lang="en-US" b="0" i="0" dirty="0">
                <a:effectLst/>
                <a:latin typeface="Segoe UI" panose="020B0502040204020203" pitchFamily="34" charset="0"/>
              </a:rPr>
              <a:t> </a:t>
            </a:r>
            <a:r>
              <a:rPr lang="en-US" b="0" i="0" dirty="0" err="1">
                <a:effectLst/>
                <a:latin typeface="Segoe UI" panose="020B0502040204020203" pitchFamily="34" charset="0"/>
              </a:rPr>
              <a:t>filtre</a:t>
            </a:r>
            <a:r>
              <a:rPr lang="en-US" b="0" i="0" dirty="0">
                <a:effectLst/>
                <a:latin typeface="Segoe UI" panose="020B0502040204020203" pitchFamily="34" charset="0"/>
              </a:rPr>
              <a:t> </a:t>
            </a:r>
            <a:r>
              <a:rPr lang="en-US" b="0" i="0" dirty="0" err="1">
                <a:effectLst/>
                <a:latin typeface="Segoe UI" panose="020B0502040204020203" pitchFamily="34" charset="0"/>
              </a:rPr>
              <a:t>tasarımı</a:t>
            </a:r>
            <a:r>
              <a:rPr lang="en-US" b="0" i="0" dirty="0">
                <a:effectLst/>
                <a:latin typeface="Segoe UI" panose="020B0502040204020203" pitchFamily="34" charset="0"/>
              </a:rPr>
              <a:t>,</a:t>
            </a:r>
            <a:endParaRPr lang="tr-TR" b="0" i="0" dirty="0">
              <a:effectLst/>
              <a:latin typeface="Segoe UI" panose="020B0502040204020203" pitchFamily="34" charset="0"/>
            </a:endParaRPr>
          </a:p>
          <a:p>
            <a:r>
              <a:rPr lang="en-US" b="0" i="0" dirty="0">
                <a:effectLst/>
                <a:latin typeface="Segoe UI" panose="020B0502040204020203" pitchFamily="34" charset="0"/>
              </a:rPr>
              <a:t>Mel-frequency </a:t>
            </a:r>
            <a:r>
              <a:rPr lang="en-US" b="0" i="0" dirty="0" err="1">
                <a:effectLst/>
                <a:latin typeface="Segoe UI" panose="020B0502040204020203" pitchFamily="34" charset="0"/>
              </a:rPr>
              <a:t>cepstrum</a:t>
            </a:r>
            <a:r>
              <a:rPr lang="en-US" b="0" i="0" dirty="0">
                <a:effectLst/>
                <a:latin typeface="Segoe UI" panose="020B0502040204020203" pitchFamily="34" charset="0"/>
              </a:rPr>
              <a:t>(MFCC) </a:t>
            </a:r>
            <a:r>
              <a:rPr lang="en-US" b="0" i="0" dirty="0" err="1">
                <a:effectLst/>
                <a:latin typeface="Segoe UI" panose="020B0502040204020203" pitchFamily="34" charset="0"/>
              </a:rPr>
              <a:t>kullanılarak</a:t>
            </a:r>
            <a:r>
              <a:rPr lang="en-US" b="0" i="0" dirty="0">
                <a:effectLst/>
                <a:latin typeface="Segoe UI" panose="020B0502040204020203" pitchFamily="34" charset="0"/>
              </a:rPr>
              <a:t> </a:t>
            </a:r>
            <a:r>
              <a:rPr lang="en-US" b="0" i="0" dirty="0" err="1">
                <a:effectLst/>
                <a:latin typeface="Segoe UI" panose="020B0502040204020203" pitchFamily="34" charset="0"/>
              </a:rPr>
              <a:t>güç</a:t>
            </a:r>
            <a:r>
              <a:rPr lang="en-US" b="0" i="0" dirty="0">
                <a:effectLst/>
                <a:latin typeface="Segoe UI" panose="020B0502040204020203" pitchFamily="34" charset="0"/>
              </a:rPr>
              <a:t> </a:t>
            </a:r>
            <a:r>
              <a:rPr lang="en-US" b="0" i="0" dirty="0" err="1">
                <a:effectLst/>
                <a:latin typeface="Segoe UI" panose="020B0502040204020203" pitchFamily="34" charset="0"/>
              </a:rPr>
              <a:t>spektrumunun</a:t>
            </a:r>
            <a:r>
              <a:rPr lang="en-US" b="0" i="0" dirty="0">
                <a:effectLst/>
                <a:latin typeface="Segoe UI" panose="020B0502040204020203" pitchFamily="34" charset="0"/>
              </a:rPr>
              <a:t> </a:t>
            </a:r>
            <a:r>
              <a:rPr lang="en-US" b="0" i="0" dirty="0" err="1">
                <a:effectLst/>
                <a:latin typeface="Segoe UI" panose="020B0502040204020203" pitchFamily="34" charset="0"/>
              </a:rPr>
              <a:t>elde</a:t>
            </a:r>
            <a:r>
              <a:rPr lang="en-US" b="0" i="0" dirty="0">
                <a:effectLst/>
                <a:latin typeface="Segoe UI" panose="020B0502040204020203" pitchFamily="34" charset="0"/>
              </a:rPr>
              <a:t> </a:t>
            </a:r>
            <a:r>
              <a:rPr lang="en-US" b="0" i="0" dirty="0" err="1">
                <a:effectLst/>
                <a:latin typeface="Segoe UI" panose="020B0502040204020203" pitchFamily="34" charset="0"/>
              </a:rPr>
              <a:t>edilerek</a:t>
            </a:r>
            <a:r>
              <a:rPr lang="en-US" b="0" i="0" dirty="0">
                <a:effectLst/>
                <a:latin typeface="Segoe UI" panose="020B0502040204020203" pitchFamily="34" charset="0"/>
              </a:rPr>
              <a:t> </a:t>
            </a:r>
            <a:r>
              <a:rPr lang="en-US" b="0" i="0" dirty="0" err="1">
                <a:effectLst/>
                <a:latin typeface="Segoe UI" panose="020B0502040204020203" pitchFamily="34" charset="0"/>
              </a:rPr>
              <a:t>analizinin</a:t>
            </a:r>
            <a:r>
              <a:rPr lang="en-US" b="0" i="0" dirty="0">
                <a:effectLst/>
                <a:latin typeface="Segoe UI" panose="020B0502040204020203" pitchFamily="34" charset="0"/>
              </a:rPr>
              <a:t> </a:t>
            </a:r>
            <a:r>
              <a:rPr lang="en-US" b="0" i="0" dirty="0" err="1">
                <a:effectLst/>
                <a:latin typeface="Segoe UI" panose="020B0502040204020203" pitchFamily="34" charset="0"/>
              </a:rPr>
              <a:t>yapılması</a:t>
            </a:r>
            <a:r>
              <a:rPr lang="en-US" b="0" i="0" dirty="0">
                <a:effectLst/>
                <a:latin typeface="Segoe UI" panose="020B0502040204020203" pitchFamily="34" charset="0"/>
              </a:rPr>
              <a:t>,</a:t>
            </a:r>
            <a:endParaRPr lang="tr-TR" b="0" i="0" dirty="0">
              <a:effectLst/>
              <a:latin typeface="Segoe UI" panose="020B0502040204020203" pitchFamily="34" charset="0"/>
            </a:endParaRPr>
          </a:p>
          <a:p>
            <a:r>
              <a:rPr lang="en-US" b="0" i="0" dirty="0">
                <a:effectLst/>
                <a:latin typeface="Segoe UI" panose="020B0502040204020203" pitchFamily="34" charset="0"/>
              </a:rPr>
              <a:t>Dynamic time warping </a:t>
            </a:r>
            <a:r>
              <a:rPr lang="en-US" b="0" i="0" dirty="0" err="1">
                <a:effectLst/>
                <a:latin typeface="Segoe UI" panose="020B0502040204020203" pitchFamily="34" charset="0"/>
              </a:rPr>
              <a:t>gibi</a:t>
            </a:r>
            <a:r>
              <a:rPr lang="en-US" b="0" i="0" dirty="0">
                <a:effectLst/>
                <a:latin typeface="Segoe UI" panose="020B0502040204020203" pitchFamily="34" charset="0"/>
              </a:rPr>
              <a:t> </a:t>
            </a:r>
            <a:r>
              <a:rPr lang="en-US" b="0" i="0" dirty="0" err="1">
                <a:effectLst/>
                <a:latin typeface="Segoe UI" panose="020B0502040204020203" pitchFamily="34" charset="0"/>
              </a:rPr>
              <a:t>bir</a:t>
            </a:r>
            <a:r>
              <a:rPr lang="en-US" b="0" i="0" dirty="0">
                <a:effectLst/>
                <a:latin typeface="Segoe UI" panose="020B0502040204020203" pitchFamily="34" charset="0"/>
              </a:rPr>
              <a:t> </a:t>
            </a:r>
            <a:r>
              <a:rPr lang="en-US" b="0" i="0" dirty="0" err="1">
                <a:effectLst/>
                <a:latin typeface="Segoe UI" panose="020B0502040204020203" pitchFamily="34" charset="0"/>
              </a:rPr>
              <a:t>yakınsama</a:t>
            </a:r>
            <a:r>
              <a:rPr lang="en-US" b="0" i="0" dirty="0">
                <a:effectLst/>
                <a:latin typeface="Segoe UI" panose="020B0502040204020203" pitchFamily="34" charset="0"/>
              </a:rPr>
              <a:t> </a:t>
            </a:r>
            <a:r>
              <a:rPr lang="en-US" b="0" i="0" dirty="0" err="1">
                <a:effectLst/>
                <a:latin typeface="Segoe UI" panose="020B0502040204020203" pitchFamily="34" charset="0"/>
              </a:rPr>
              <a:t>algoritması</a:t>
            </a:r>
            <a:r>
              <a:rPr lang="en-US" b="0" i="0" dirty="0">
                <a:effectLst/>
                <a:latin typeface="Segoe UI" panose="020B0502040204020203" pitchFamily="34" charset="0"/>
              </a:rPr>
              <a:t> </a:t>
            </a:r>
            <a:r>
              <a:rPr lang="en-US" b="0" i="0" dirty="0" err="1">
                <a:effectLst/>
                <a:latin typeface="Segoe UI" panose="020B0502040204020203" pitchFamily="34" charset="0"/>
              </a:rPr>
              <a:t>kullanılarak</a:t>
            </a:r>
            <a:r>
              <a:rPr lang="en-US" b="0" i="0" dirty="0">
                <a:effectLst/>
                <a:latin typeface="Segoe UI" panose="020B0502040204020203" pitchFamily="34" charset="0"/>
              </a:rPr>
              <a:t> </a:t>
            </a:r>
            <a:r>
              <a:rPr lang="en-US" b="0" i="0" dirty="0" err="1">
                <a:effectLst/>
                <a:latin typeface="Segoe UI" panose="020B0502040204020203" pitchFamily="34" charset="0"/>
              </a:rPr>
              <a:t>harfin</a:t>
            </a:r>
            <a:r>
              <a:rPr lang="en-US" b="0" i="0" dirty="0">
                <a:effectLst/>
                <a:latin typeface="Segoe UI" panose="020B0502040204020203" pitchFamily="34" charset="0"/>
              </a:rPr>
              <a:t> </a:t>
            </a:r>
            <a:r>
              <a:rPr lang="en-US" b="0" i="0" dirty="0" err="1">
                <a:effectLst/>
                <a:latin typeface="Segoe UI" panose="020B0502040204020203" pitchFamily="34" charset="0"/>
              </a:rPr>
              <a:t>tespit</a:t>
            </a:r>
            <a:r>
              <a:rPr lang="en-US" b="0" i="0" dirty="0">
                <a:effectLst/>
                <a:latin typeface="Segoe UI" panose="020B0502040204020203" pitchFamily="34" charset="0"/>
              </a:rPr>
              <a:t> </a:t>
            </a:r>
            <a:r>
              <a:rPr lang="en-US" b="0" i="0" dirty="0" err="1">
                <a:effectLst/>
                <a:latin typeface="Segoe UI" panose="020B0502040204020203" pitchFamily="34" charset="0"/>
              </a:rPr>
              <a:t>edilmesi</a:t>
            </a:r>
            <a:r>
              <a:rPr lang="en-US" b="0" i="0" dirty="0">
                <a:effectLst/>
                <a:latin typeface="Segoe UI" panose="020B0502040204020203" pitchFamily="34" charset="0"/>
              </a:rPr>
              <a:t>,</a:t>
            </a:r>
            <a:endParaRPr lang="tr-TR" b="0" i="0" dirty="0">
              <a:effectLst/>
              <a:latin typeface="Segoe UI" panose="020B0502040204020203" pitchFamily="34" charset="0"/>
            </a:endParaRPr>
          </a:p>
          <a:p>
            <a:endParaRPr lang="en-US" dirty="0"/>
          </a:p>
        </p:txBody>
      </p:sp>
    </p:spTree>
    <p:extLst>
      <p:ext uri="{BB962C8B-B14F-4D97-AF65-F5344CB8AC3E}">
        <p14:creationId xmlns:p14="http://schemas.microsoft.com/office/powerpoint/2010/main" val="292740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2A0B8-2C19-4754-92E0-03016C40139A}"/>
              </a:ext>
            </a:extLst>
          </p:cNvPr>
          <p:cNvSpPr>
            <a:spLocks noGrp="1"/>
          </p:cNvSpPr>
          <p:nvPr>
            <p:ph type="title"/>
          </p:nvPr>
        </p:nvSpPr>
        <p:spPr/>
        <p:txBody>
          <a:bodyPr/>
          <a:lstStyle/>
          <a:p>
            <a:r>
              <a:rPr lang="tr-TR" dirty="0"/>
              <a:t>İşaretin FFT spektrumu</a:t>
            </a:r>
            <a:endParaRPr lang="en-US" dirty="0"/>
          </a:p>
        </p:txBody>
      </p:sp>
      <p:sp>
        <p:nvSpPr>
          <p:cNvPr id="3" name="İçerik Yer Tutucusu 2">
            <a:extLst>
              <a:ext uri="{FF2B5EF4-FFF2-40B4-BE49-F238E27FC236}">
                <a16:creationId xmlns:a16="http://schemas.microsoft.com/office/drawing/2014/main" id="{6F5CD133-A451-48AC-BBAA-6A4A7C6EFB3E}"/>
              </a:ext>
            </a:extLst>
          </p:cNvPr>
          <p:cNvSpPr>
            <a:spLocks noGrp="1"/>
          </p:cNvSpPr>
          <p:nvPr>
            <p:ph idx="1"/>
          </p:nvPr>
        </p:nvSpPr>
        <p:spPr>
          <a:xfrm>
            <a:off x="463421" y="2281237"/>
            <a:ext cx="10668000" cy="3818083"/>
          </a:xfrm>
        </p:spPr>
        <p:txBody>
          <a:bodyPr>
            <a:normAutofit/>
          </a:bodyPr>
          <a:lstStyle/>
          <a:p>
            <a:r>
              <a:rPr lang="tr-TR" sz="2400" dirty="0"/>
              <a:t>Giriş işaretinin frekans uzayında incelemek üzere FFT işlemi yapıldı. Çizdirilen spektrum, gürültülerin azaltılıp sesin bozulmayacağı bir filtre tasarlamak için incelendi.</a:t>
            </a:r>
            <a:endParaRPr lang="en-US" sz="2400" dirty="0"/>
          </a:p>
        </p:txBody>
      </p:sp>
      <p:pic>
        <p:nvPicPr>
          <p:cNvPr id="1026" name="Picture 2">
            <a:extLst>
              <a:ext uri="{FF2B5EF4-FFF2-40B4-BE49-F238E27FC236}">
                <a16:creationId xmlns:a16="http://schemas.microsoft.com/office/drawing/2014/main" id="{72ABF768-EB3B-44C1-987A-053308CD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585" y="3820304"/>
            <a:ext cx="3476063" cy="227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C1F8184-4D39-4155-BA0B-E1D40DD561A6}"/>
              </a:ext>
            </a:extLst>
          </p:cNvPr>
          <p:cNvSpPr>
            <a:spLocks noGrp="1"/>
          </p:cNvSpPr>
          <p:nvPr>
            <p:ph type="title"/>
          </p:nvPr>
        </p:nvSpPr>
        <p:spPr/>
        <p:txBody>
          <a:bodyPr/>
          <a:lstStyle/>
          <a:p>
            <a:r>
              <a:rPr lang="tr-TR" dirty="0"/>
              <a:t>Filtre Tasarımı</a:t>
            </a:r>
            <a:endParaRPr lang="en-US" dirty="0"/>
          </a:p>
        </p:txBody>
      </p:sp>
      <p:sp>
        <p:nvSpPr>
          <p:cNvPr id="3" name="İçerik Yer Tutucusu 2">
            <a:extLst>
              <a:ext uri="{FF2B5EF4-FFF2-40B4-BE49-F238E27FC236}">
                <a16:creationId xmlns:a16="http://schemas.microsoft.com/office/drawing/2014/main" id="{868049B6-AAD8-4FE8-B921-D86908A3AC2C}"/>
              </a:ext>
            </a:extLst>
          </p:cNvPr>
          <p:cNvSpPr>
            <a:spLocks noGrp="1"/>
          </p:cNvSpPr>
          <p:nvPr>
            <p:ph idx="1"/>
          </p:nvPr>
        </p:nvSpPr>
        <p:spPr/>
        <p:txBody>
          <a:bodyPr/>
          <a:lstStyle/>
          <a:p>
            <a:r>
              <a:rPr lang="tr-TR" dirty="0"/>
              <a:t>Spektrumu incelenen işarette sesin baskın olduğu frekansları geçirip gürültüleri sönümleyen bir filtre tasarlandı. </a:t>
            </a:r>
            <a:endParaRPr lang="en-US" dirty="0"/>
          </a:p>
        </p:txBody>
      </p:sp>
      <p:pic>
        <p:nvPicPr>
          <p:cNvPr id="2050" name="Picture 2">
            <a:extLst>
              <a:ext uri="{FF2B5EF4-FFF2-40B4-BE49-F238E27FC236}">
                <a16:creationId xmlns:a16="http://schemas.microsoft.com/office/drawing/2014/main" id="{A101812E-05BA-47E7-A50F-7504BB305E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69" y="3615709"/>
            <a:ext cx="3479661" cy="2290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9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F2A8F0-A9E8-4217-B51A-B48A64260537}"/>
              </a:ext>
            </a:extLst>
          </p:cNvPr>
          <p:cNvSpPr>
            <a:spLocks noGrp="1"/>
          </p:cNvSpPr>
          <p:nvPr>
            <p:ph type="title"/>
          </p:nvPr>
        </p:nvSpPr>
        <p:spPr/>
        <p:txBody>
          <a:bodyPr/>
          <a:lstStyle/>
          <a:p>
            <a:r>
              <a:rPr lang="tr-TR" dirty="0"/>
              <a:t>Filtre Çıkışı</a:t>
            </a:r>
            <a:endParaRPr lang="en-US" dirty="0"/>
          </a:p>
        </p:txBody>
      </p:sp>
      <p:sp>
        <p:nvSpPr>
          <p:cNvPr id="3" name="İçerik Yer Tutucusu 2">
            <a:extLst>
              <a:ext uri="{FF2B5EF4-FFF2-40B4-BE49-F238E27FC236}">
                <a16:creationId xmlns:a16="http://schemas.microsoft.com/office/drawing/2014/main" id="{8B8126C8-6D59-4C9C-930B-3E75FA591805}"/>
              </a:ext>
            </a:extLst>
          </p:cNvPr>
          <p:cNvSpPr>
            <a:spLocks noGrp="1"/>
          </p:cNvSpPr>
          <p:nvPr>
            <p:ph idx="1"/>
          </p:nvPr>
        </p:nvSpPr>
        <p:spPr>
          <a:xfrm>
            <a:off x="762000" y="2059937"/>
            <a:ext cx="10668000" cy="3818083"/>
          </a:xfrm>
        </p:spPr>
        <p:txBody>
          <a:bodyPr/>
          <a:lstStyle/>
          <a:p>
            <a:r>
              <a:rPr lang="tr-TR" dirty="0"/>
              <a:t>X(w) giriş spektrumu, Y(w) çıkış spektrumu olmak üzere filtrenin etkisi görülmektedir.</a:t>
            </a:r>
            <a:endParaRPr lang="en-US" dirty="0"/>
          </a:p>
        </p:txBody>
      </p:sp>
      <p:pic>
        <p:nvPicPr>
          <p:cNvPr id="6146" name="Picture 2">
            <a:extLst>
              <a:ext uri="{FF2B5EF4-FFF2-40B4-BE49-F238E27FC236}">
                <a16:creationId xmlns:a16="http://schemas.microsoft.com/office/drawing/2014/main" id="{99CE6F05-5A32-4682-9ED7-5B014450D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3872" y="3429001"/>
            <a:ext cx="3871754" cy="253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366633B3-F28D-4EF7-8B01-8C023C6EF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747" y="3429000"/>
            <a:ext cx="3871754" cy="253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492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595E83-C33C-45E8-8059-7CA02F94B3BC}"/>
              </a:ext>
            </a:extLst>
          </p:cNvPr>
          <p:cNvSpPr>
            <a:spLocks noGrp="1"/>
          </p:cNvSpPr>
          <p:nvPr>
            <p:ph type="title"/>
          </p:nvPr>
        </p:nvSpPr>
        <p:spPr/>
        <p:txBody>
          <a:bodyPr>
            <a:normAutofit/>
          </a:bodyPr>
          <a:lstStyle/>
          <a:p>
            <a:r>
              <a:rPr lang="tr-TR" sz="3600" dirty="0"/>
              <a:t>MFCC(</a:t>
            </a:r>
            <a:r>
              <a:rPr lang="tr-TR" sz="3600" dirty="0" err="1"/>
              <a:t>Mel-Frequency</a:t>
            </a:r>
            <a:r>
              <a:rPr lang="tr-TR" sz="3600" dirty="0"/>
              <a:t> </a:t>
            </a:r>
            <a:r>
              <a:rPr lang="tr-TR" sz="3600" dirty="0" err="1"/>
              <a:t>Cepstral</a:t>
            </a:r>
            <a:r>
              <a:rPr lang="tr-TR" sz="3600" dirty="0"/>
              <a:t> </a:t>
            </a:r>
            <a:r>
              <a:rPr lang="tr-TR" sz="3600" dirty="0" err="1"/>
              <a:t>Coefficients</a:t>
            </a:r>
            <a:r>
              <a:rPr lang="tr-TR" sz="3600" dirty="0"/>
              <a:t>)</a:t>
            </a:r>
            <a:endParaRPr lang="en-US" sz="3600" dirty="0"/>
          </a:p>
        </p:txBody>
      </p:sp>
      <p:sp>
        <p:nvSpPr>
          <p:cNvPr id="3" name="İçerik Yer Tutucusu 2">
            <a:extLst>
              <a:ext uri="{FF2B5EF4-FFF2-40B4-BE49-F238E27FC236}">
                <a16:creationId xmlns:a16="http://schemas.microsoft.com/office/drawing/2014/main" id="{8A7FF352-4CBB-474D-B418-7F4EE3887CF4}"/>
              </a:ext>
            </a:extLst>
          </p:cNvPr>
          <p:cNvSpPr>
            <a:spLocks noGrp="1"/>
          </p:cNvSpPr>
          <p:nvPr>
            <p:ph idx="1"/>
          </p:nvPr>
        </p:nvSpPr>
        <p:spPr/>
        <p:txBody>
          <a:bodyPr>
            <a:normAutofit/>
          </a:bodyPr>
          <a:lstStyle/>
          <a:p>
            <a:r>
              <a:rPr lang="tr-TR" sz="2200" dirty="0" err="1">
                <a:effectLst/>
                <a:latin typeface="Times New Roman" panose="02020603050405020304" pitchFamily="18" charset="0"/>
                <a:ea typeface="SimSun" panose="02010600030101010101" pitchFamily="2" charset="-122"/>
                <a:cs typeface="Times New Roman" panose="02020603050405020304" pitchFamily="18" charset="0"/>
              </a:rPr>
              <a:t>Mel</a:t>
            </a:r>
            <a:r>
              <a:rPr lang="tr-TR" sz="2200" dirty="0">
                <a:effectLst/>
                <a:latin typeface="Times New Roman" panose="02020603050405020304" pitchFamily="18" charset="0"/>
                <a:ea typeface="SimSun" panose="02010600030101010101" pitchFamily="2" charset="-122"/>
                <a:cs typeface="Times New Roman" panose="02020603050405020304" pitchFamily="18" charset="0"/>
              </a:rPr>
              <a:t> frekans </a:t>
            </a:r>
            <a:r>
              <a:rPr lang="tr-TR" sz="2200" dirty="0" err="1">
                <a:effectLst/>
                <a:latin typeface="Times New Roman" panose="02020603050405020304" pitchFamily="18" charset="0"/>
                <a:ea typeface="SimSun" panose="02010600030101010101" pitchFamily="2" charset="-122"/>
                <a:cs typeface="Times New Roman" panose="02020603050405020304" pitchFamily="18" charset="0"/>
              </a:rPr>
              <a:t>kepstral</a:t>
            </a:r>
            <a:r>
              <a:rPr lang="tr-TR" sz="2200" dirty="0">
                <a:effectLst/>
                <a:latin typeface="Times New Roman" panose="02020603050405020304" pitchFamily="18" charset="0"/>
                <a:ea typeface="SimSun" panose="02010600030101010101" pitchFamily="2" charset="-122"/>
                <a:cs typeface="Times New Roman" panose="02020603050405020304" pitchFamily="18" charset="0"/>
              </a:rPr>
              <a:t> katsayıları (MFCC) MFCC, konuşma tanımada en çok kullanılan özniteliklerden biridir. MFCC, algı temelli sesi temsil eden özniteliklerdir. </a:t>
            </a:r>
            <a:r>
              <a:rPr lang="tr-TR" sz="2200" dirty="0" err="1">
                <a:effectLst/>
                <a:latin typeface="Times New Roman" panose="02020603050405020304" pitchFamily="18" charset="0"/>
                <a:ea typeface="SimSun" panose="02010600030101010101" pitchFamily="2" charset="-122"/>
                <a:cs typeface="Times New Roman" panose="02020603050405020304" pitchFamily="18" charset="0"/>
              </a:rPr>
              <a:t>Mel</a:t>
            </a:r>
            <a:r>
              <a:rPr lang="tr-TR" sz="2200" dirty="0">
                <a:effectLst/>
                <a:latin typeface="Times New Roman" panose="02020603050405020304" pitchFamily="18" charset="0"/>
                <a:ea typeface="SimSun" panose="02010600030101010101" pitchFamily="2" charset="-122"/>
                <a:cs typeface="Times New Roman" panose="02020603050405020304" pitchFamily="18" charset="0"/>
              </a:rPr>
              <a:t> frekans </a:t>
            </a:r>
            <a:r>
              <a:rPr lang="tr-TR" sz="2200" dirty="0" err="1">
                <a:effectLst/>
                <a:latin typeface="Times New Roman" panose="02020603050405020304" pitchFamily="18" charset="0"/>
                <a:ea typeface="SimSun" panose="02010600030101010101" pitchFamily="2" charset="-122"/>
                <a:cs typeface="Times New Roman" panose="02020603050405020304" pitchFamily="18" charset="0"/>
              </a:rPr>
              <a:t>kepstral</a:t>
            </a:r>
            <a:r>
              <a:rPr lang="tr-TR" sz="2200" dirty="0">
                <a:effectLst/>
                <a:latin typeface="Times New Roman" panose="02020603050405020304" pitchFamily="18" charset="0"/>
                <a:ea typeface="SimSun" panose="02010600030101010101" pitchFamily="2" charset="-122"/>
                <a:cs typeface="Times New Roman" panose="02020603050405020304" pitchFamily="18" charset="0"/>
              </a:rPr>
              <a:t> katsayıları (MFCC) öznitelik çıkarımının basamakları şekilde gösterilmiştir. [2]</a:t>
            </a:r>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200" dirty="0"/>
          </a:p>
        </p:txBody>
      </p:sp>
      <p:pic>
        <p:nvPicPr>
          <p:cNvPr id="5122" name="Picture 2" descr="Block diagram of MFCC | Download Scientific Diagram">
            <a:extLst>
              <a:ext uri="{FF2B5EF4-FFF2-40B4-BE49-F238E27FC236}">
                <a16:creationId xmlns:a16="http://schemas.microsoft.com/office/drawing/2014/main" id="{44A528D2-F2BA-49A1-9F93-2A12DCAFE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0469" y="3890963"/>
            <a:ext cx="4691062" cy="204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53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CFC5C9-7E76-4D61-87E0-3B48AF9BA2C2}"/>
              </a:ext>
            </a:extLst>
          </p:cNvPr>
          <p:cNvSpPr>
            <a:spLocks noGrp="1"/>
          </p:cNvSpPr>
          <p:nvPr>
            <p:ph type="title"/>
          </p:nvPr>
        </p:nvSpPr>
        <p:spPr/>
        <p:txBody>
          <a:bodyPr/>
          <a:lstStyle/>
          <a:p>
            <a:r>
              <a:rPr lang="tr-TR" dirty="0"/>
              <a:t>MFCC Formülleri</a:t>
            </a:r>
            <a:endParaRPr lang="en-US"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AD992A9C-9ADE-480B-85D4-1F9C8EDE2642}"/>
                  </a:ext>
                </a:extLst>
              </p:cNvPr>
              <p:cNvSpPr>
                <a:spLocks noGrp="1"/>
              </p:cNvSpPr>
              <p:nvPr>
                <p:ph idx="1"/>
              </p:nvPr>
            </p:nvSpPr>
            <p:spPr/>
            <p:txBody>
              <a:bodyPr>
                <a:normAutofit/>
              </a:bodyPr>
              <a:lstStyle/>
              <a:p>
                <a:pPr algn="just"/>
                <a14:m>
                  <m:oMath xmlns:m="http://schemas.openxmlformats.org/officeDocument/2006/math">
                    <m:r>
                      <a:rPr lang="tr-TR" sz="1800" i="1" smtClean="0">
                        <a:effectLst/>
                        <a:latin typeface="Cambria Math" panose="02040503050406030204" pitchFamily="18" charset="0"/>
                        <a:ea typeface="SimSun" panose="02010600030101010101" pitchFamily="2" charset="-122"/>
                        <a:cs typeface="Times New Roman" panose="02020603050405020304" pitchFamily="18" charset="0"/>
                      </a:rPr>
                      <m:t>𝑚𝑒𝑙</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𝑓</m:t>
                        </m:r>
                      </m:e>
                    </m:d>
                    <m:r>
                      <a:rPr lang="tr-TR" sz="1800" i="1">
                        <a:effectLst/>
                        <a:latin typeface="Cambria Math" panose="02040503050406030204" pitchFamily="18" charset="0"/>
                        <a:ea typeface="SimSun" panose="02010600030101010101" pitchFamily="2" charset="-122"/>
                        <a:cs typeface="Times New Roman" panose="02020603050405020304" pitchFamily="18" charset="0"/>
                      </a:rPr>
                      <m:t>=2595</m:t>
                    </m:r>
                    <m:func>
                      <m:func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uncPr>
                      <m:fName>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tr-TR" sz="1800">
                                <a:effectLst/>
                                <a:latin typeface="Cambria Math" panose="02040503050406030204" pitchFamily="18" charset="0"/>
                                <a:ea typeface="SimSun" panose="02010600030101010101" pitchFamily="2" charset="-122"/>
                                <a:cs typeface="Times New Roman" panose="02020603050405020304" pitchFamily="18" charset="0"/>
                              </a:rPr>
                              <m:t>log</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10</m:t>
                            </m:r>
                          </m:sub>
                        </m:sSub>
                      </m:fName>
                      <m:e>
                        <m:r>
                          <a:rPr lang="tr-TR" sz="1800" i="1">
                            <a:effectLst/>
                            <a:latin typeface="Cambria Math" panose="02040503050406030204" pitchFamily="18" charset="0"/>
                            <a:ea typeface="SimSun" panose="02010600030101010101" pitchFamily="2" charset="-122"/>
                            <a:cs typeface="Times New Roman" panose="02020603050405020304" pitchFamily="18" charset="0"/>
                          </a:rPr>
                          <m:t>(1+(</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tr-TR" sz="1800" i="1">
                                <a:effectLst/>
                                <a:latin typeface="Cambria Math" panose="02040503050406030204" pitchFamily="18" charset="0"/>
                                <a:ea typeface="SimSun" panose="02010600030101010101" pitchFamily="2" charset="-122"/>
                                <a:cs typeface="Times New Roman" panose="02020603050405020304" pitchFamily="18" charset="0"/>
                              </a:rPr>
                              <m:t>𝑓</m:t>
                            </m:r>
                          </m:num>
                          <m:den>
                            <m:r>
                              <a:rPr lang="tr-TR" sz="1800" i="1">
                                <a:effectLst/>
                                <a:latin typeface="Cambria Math" panose="02040503050406030204" pitchFamily="18" charset="0"/>
                                <a:ea typeface="SimSun" panose="02010600030101010101" pitchFamily="2" charset="-122"/>
                                <a:cs typeface="Times New Roman" panose="02020603050405020304" pitchFamily="18" charset="0"/>
                              </a:rPr>
                              <m:t>700</m:t>
                            </m:r>
                          </m:den>
                        </m:f>
                        <m:r>
                          <a:rPr lang="tr-TR" sz="1800" i="1">
                            <a:effectLst/>
                            <a:latin typeface="Cambria Math" panose="02040503050406030204" pitchFamily="18" charset="0"/>
                            <a:ea typeface="SimSun" panose="02010600030101010101" pitchFamily="2" charset="-122"/>
                            <a:cs typeface="Times New Roman" panose="02020603050405020304" pitchFamily="18" charset="0"/>
                          </a:rPr>
                          <m:t>))</m:t>
                        </m:r>
                      </m:e>
                    </m:func>
                  </m:oMath>
                </a14:m>
                <a:r>
                  <a:rPr lang="tr-TR" sz="1800" dirty="0">
                    <a:effectLst/>
                    <a:latin typeface="Times New Roman" panose="02020603050405020304" pitchFamily="18" charset="0"/>
                    <a:ea typeface="SimSun" panose="02010600030101010101" pitchFamily="2" charset="-122"/>
                    <a:cs typeface="Times New Roman" panose="02020603050405020304" pitchFamily="18" charset="0"/>
                  </a:rPr>
                  <a:t> (Denklem 1)</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𝑐</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𝑦</m:t>
                        </m:r>
                      </m:sub>
                    </m:sSub>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e>
                    </m:d>
                    <m:r>
                      <a:rPr lang="tr-TR" sz="18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tr-TR" sz="18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grow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tr-TR" sz="1800" i="1">
                            <a:effectLst/>
                            <a:latin typeface="Cambria Math" panose="02040503050406030204" pitchFamily="18" charset="0"/>
                            <a:ea typeface="SimSun" panose="02010600030101010101" pitchFamily="2" charset="-122"/>
                            <a:cs typeface="Times New Roman" panose="02020603050405020304" pitchFamily="18" charset="0"/>
                          </a:rPr>
                          <m:t>𝐾</m:t>
                        </m:r>
                        <m:r>
                          <a:rPr lang="tr-TR" sz="1800" i="1">
                            <a:effectLst/>
                            <a:latin typeface="Cambria Math" panose="02040503050406030204" pitchFamily="18" charset="0"/>
                            <a:ea typeface="SimSun" panose="02010600030101010101" pitchFamily="2" charset="-122"/>
                            <a:cs typeface="Times New Roman" panose="02020603050405020304" pitchFamily="18" charset="0"/>
                          </a:rPr>
                          <m:t>=0</m:t>
                        </m:r>
                      </m:sub>
                      <m:sup>
                        <m:r>
                          <a:rPr lang="tr-TR" sz="1800" i="1">
                            <a:effectLst/>
                            <a:latin typeface="Cambria Math" panose="02040503050406030204" pitchFamily="18" charset="0"/>
                            <a:ea typeface="SimSun" panose="02010600030101010101" pitchFamily="2" charset="-122"/>
                            <a:cs typeface="Times New Roman" panose="02020603050405020304" pitchFamily="18" charset="0"/>
                          </a:rPr>
                          <m:t>𝐾</m:t>
                        </m:r>
                        <m:r>
                          <a:rPr lang="tr-TR" sz="1800" i="1">
                            <a:effectLst/>
                            <a:latin typeface="Cambria Math" panose="02040503050406030204" pitchFamily="18" charset="0"/>
                            <a:ea typeface="SimSun" panose="02010600030101010101" pitchFamily="2" charset="-122"/>
                            <a:cs typeface="Times New Roman" panose="02020603050405020304" pitchFamily="18" charset="0"/>
                          </a:rPr>
                          <m:t>−1</m:t>
                        </m:r>
                      </m:sup>
                      <m:e>
                        <m:eqArr>
                          <m:eqArr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eqArr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𝑙𝑜𝑔</m:t>
                                </m:r>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𝑌</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𝑘</m:t>
                                    </m:r>
                                  </m:sub>
                                </m:sSub>
                              </m:e>
                            </m:d>
                            <m:r>
                              <a:rPr lang="tr-TR" sz="18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tr-TR" sz="1800">
                                    <a:effectLst/>
                                    <a:latin typeface="Cambria Math" panose="02040503050406030204" pitchFamily="18" charset="0"/>
                                    <a:ea typeface="SimSun" panose="02010600030101010101" pitchFamily="2" charset="-122"/>
                                    <a:cs typeface="Times New Roman" panose="02020603050405020304" pitchFamily="18" charset="0"/>
                                  </a:rPr>
                                  <m:t>cos</m:t>
                                </m:r>
                              </m:fName>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2∗</m:t>
                                        </m:r>
                                        <m:r>
                                          <a:rPr lang="tr-TR" sz="1800" i="1">
                                            <a:effectLst/>
                                            <a:latin typeface="Cambria Math" panose="02040503050406030204" pitchFamily="18" charset="0"/>
                                            <a:ea typeface="SimSun" panose="02010600030101010101" pitchFamily="2" charset="-122"/>
                                            <a:cs typeface="Times New Roman" panose="02020603050405020304" pitchFamily="18" charset="0"/>
                                          </a:rPr>
                                          <m:t>𝑘</m:t>
                                        </m:r>
                                        <m:r>
                                          <a:rPr lang="tr-TR" sz="1800" i="1">
                                            <a:effectLst/>
                                            <a:latin typeface="Cambria Math" panose="02040503050406030204" pitchFamily="18" charset="0"/>
                                            <a:ea typeface="SimSun" panose="02010600030101010101" pitchFamily="2" charset="-122"/>
                                            <a:cs typeface="Times New Roman" panose="02020603050405020304" pitchFamily="18" charset="0"/>
                                          </a:rPr>
                                          <m:t>+1</m:t>
                                        </m:r>
                                      </m:e>
                                    </m:d>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r>
                                      <a:rPr lang="tr-TR"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fPr>
                                      <m:num>
                                        <m:r>
                                          <a:rPr lang="tr-TR" sz="1800" i="1">
                                            <a:effectLst/>
                                            <a:latin typeface="Cambria Math" panose="02040503050406030204" pitchFamily="18" charset="0"/>
                                            <a:ea typeface="SimSun" panose="02010600030101010101" pitchFamily="2" charset="-122"/>
                                            <a:cs typeface="Times New Roman" panose="02020603050405020304" pitchFamily="18" charset="0"/>
                                          </a:rPr>
                                          <m:t>𝜋</m:t>
                                        </m:r>
                                      </m:num>
                                      <m:den>
                                        <m:r>
                                          <a:rPr lang="tr-TR" sz="1800" i="1">
                                            <a:effectLst/>
                                            <a:latin typeface="Cambria Math" panose="02040503050406030204" pitchFamily="18" charset="0"/>
                                            <a:ea typeface="SimSun" panose="02010600030101010101" pitchFamily="2" charset="-122"/>
                                            <a:cs typeface="Times New Roman" panose="02020603050405020304" pitchFamily="18" charset="0"/>
                                          </a:rPr>
                                          <m:t>2∗</m:t>
                                        </m:r>
                                        <m:r>
                                          <a:rPr lang="tr-TR" sz="1800" i="1">
                                            <a:effectLst/>
                                            <a:latin typeface="Cambria Math" panose="02040503050406030204" pitchFamily="18" charset="0"/>
                                            <a:ea typeface="SimSun" panose="02010600030101010101" pitchFamily="2" charset="-122"/>
                                            <a:cs typeface="Times New Roman" panose="02020603050405020304" pitchFamily="18" charset="0"/>
                                          </a:rPr>
                                          <m:t>𝐾</m:t>
                                        </m:r>
                                      </m:den>
                                    </m:f>
                                  </m:e>
                                </m:d>
                              </m:e>
                            </m:func>
                          </m:e>
                          <m:e/>
                        </m:eqArr>
                      </m:e>
                    </m:nary>
                    <m:r>
                      <a:rPr lang="tr-TR" sz="1800" i="1">
                        <a:effectLst/>
                        <a:latin typeface="Cambria Math" panose="02040503050406030204" pitchFamily="18" charset="0"/>
                        <a:ea typeface="SimSun" panose="02010600030101010101" pitchFamily="2" charset="-122"/>
                        <a:cs typeface="Times New Roman" panose="02020603050405020304" pitchFamily="18" charset="0"/>
                      </a:rPr>
                      <m:t> (</m:t>
                    </m:r>
                    <m:r>
                      <a:rPr lang="tr-TR" sz="1800" i="1">
                        <a:effectLst/>
                        <a:latin typeface="Cambria Math" panose="02040503050406030204" pitchFamily="18" charset="0"/>
                        <a:ea typeface="SimSun" panose="02010600030101010101" pitchFamily="2" charset="-122"/>
                        <a:cs typeface="Times New Roman" panose="02020603050405020304" pitchFamily="18" charset="0"/>
                      </a:rPr>
                      <m:t>𝐷𝑒𝑛𝑘𝑙𝑒𝑚</m:t>
                    </m:r>
                    <m:r>
                      <a:rPr lang="tr-TR" sz="1800" i="1">
                        <a:effectLst/>
                        <a:latin typeface="Cambria Math" panose="02040503050406030204" pitchFamily="18" charset="0"/>
                        <a:ea typeface="SimSun" panose="02010600030101010101" pitchFamily="2" charset="-122"/>
                        <a:cs typeface="Times New Roman" panose="02020603050405020304" pitchFamily="18" charset="0"/>
                      </a:rPr>
                      <m:t> 2)</m:t>
                    </m:r>
                  </m:oMath>
                </a14:m>
                <a:endParaRPr lang="tr-TR"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tr-TR" sz="1800" i="1">
                        <a:effectLst/>
                        <a:latin typeface="Cambria Math" panose="02040503050406030204" pitchFamily="18" charset="0"/>
                        <a:ea typeface="SimSun" panose="02010600030101010101" pitchFamily="2" charset="-122"/>
                        <a:cs typeface="Times New Roman" panose="02020603050405020304" pitchFamily="18" charset="0"/>
                      </a:rPr>
                      <m:t>=</m:t>
                    </m:r>
                    <m:r>
                      <a:rPr lang="tr-TR" sz="1800" i="1">
                        <a:effectLst/>
                        <a:latin typeface="Cambria Math" panose="02040503050406030204" pitchFamily="18" charset="0"/>
                        <a:ea typeface="SimSun" panose="02010600030101010101" pitchFamily="2" charset="-122"/>
                        <a:cs typeface="Times New Roman" panose="02020603050405020304" pitchFamily="18" charset="0"/>
                      </a:rPr>
                      <m:t>𝑠𝑞𝑟𝑡</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𝐾</m:t>
                        </m:r>
                      </m:e>
                    </m:d>
                    <m:r>
                      <a:rPr lang="tr-TR" sz="1800" i="1">
                        <a:effectLst/>
                        <a:latin typeface="Cambria Math" panose="02040503050406030204" pitchFamily="18" charset="0"/>
                        <a:ea typeface="SimSun" panose="02010600030101010101" pitchFamily="2" charset="-122"/>
                        <a:cs typeface="Times New Roman" panose="02020603050405020304" pitchFamily="18" charset="0"/>
                      </a:rPr>
                      <m:t>;</m:t>
                    </m:r>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r>
                      <a:rPr lang="tr-TR" sz="1800" i="1">
                        <a:effectLst/>
                        <a:latin typeface="Cambria Math" panose="02040503050406030204" pitchFamily="18" charset="0"/>
                        <a:ea typeface="SimSun" panose="02010600030101010101" pitchFamily="2" charset="-122"/>
                        <a:cs typeface="Times New Roman" panose="02020603050405020304" pitchFamily="18" charset="0"/>
                      </a:rPr>
                      <m:t>=0 </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𝐷𝑒𝑛𝑘𝑙𝑒𝑚</m:t>
                        </m:r>
                        <m:r>
                          <a:rPr lang="tr-TR" sz="1800" i="1">
                            <a:effectLst/>
                            <a:latin typeface="Cambria Math" panose="02040503050406030204" pitchFamily="18" charset="0"/>
                            <a:ea typeface="SimSun" panose="02010600030101010101" pitchFamily="2" charset="-122"/>
                            <a:cs typeface="Times New Roman" panose="02020603050405020304" pitchFamily="18" charset="0"/>
                          </a:rPr>
                          <m:t> 3</m:t>
                        </m:r>
                      </m:e>
                    </m:d>
                  </m:oMath>
                </a14:m>
                <a:endParaRPr lang="tr-TR" sz="1800" dirty="0">
                  <a:latin typeface="Times New Roman" panose="02020603050405020304" pitchFamily="18" charset="0"/>
                  <a:ea typeface="SimSun" panose="02010600030101010101" pitchFamily="2" charset="-122"/>
                  <a:cs typeface="Times New Roman" panose="02020603050405020304" pitchFamily="18" charset="0"/>
                </a:endParaRPr>
              </a:p>
              <a:p>
                <a:pPr marL="0" indent="0" algn="just">
                  <a:buNone/>
                </a:pP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algn="just"/>
                <a14:m>
                  <m:oMath xmlns:m="http://schemas.openxmlformats.org/officeDocument/2006/math">
                    <m:sSub>
                      <m:sSub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bPr>
                      <m:e>
                        <m:r>
                          <a:rPr lang="tr-TR" sz="1800" i="1">
                            <a:effectLst/>
                            <a:latin typeface="Cambria Math" panose="02040503050406030204" pitchFamily="18" charset="0"/>
                            <a:ea typeface="SimSun" panose="02010600030101010101" pitchFamily="2" charset="-122"/>
                            <a:cs typeface="Times New Roman" panose="02020603050405020304" pitchFamily="18" charset="0"/>
                          </a:rPr>
                          <m:t>𝑢</m:t>
                        </m:r>
                      </m:e>
                      <m:sub>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sub>
                    </m:sSub>
                    <m:r>
                      <a:rPr lang="tr-TR" sz="1800" i="1">
                        <a:effectLst/>
                        <a:latin typeface="Cambria Math" panose="02040503050406030204" pitchFamily="18" charset="0"/>
                        <a:ea typeface="SimSun" panose="02010600030101010101" pitchFamily="2" charset="-122"/>
                        <a:cs typeface="Times New Roman" panose="02020603050405020304" pitchFamily="18" charset="0"/>
                      </a:rPr>
                      <m:t>=</m:t>
                    </m:r>
                    <m:r>
                      <a:rPr lang="tr-TR" sz="1800" i="1">
                        <a:effectLst/>
                        <a:latin typeface="Cambria Math" panose="02040503050406030204" pitchFamily="18" charset="0"/>
                        <a:ea typeface="SimSun" panose="02010600030101010101" pitchFamily="2" charset="-122"/>
                        <a:cs typeface="Times New Roman" panose="02020603050405020304" pitchFamily="18" charset="0"/>
                      </a:rPr>
                      <m:t>𝑠𝑞𝑟𝑡</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2∗</m:t>
                        </m:r>
                        <m:r>
                          <a:rPr lang="tr-TR" sz="1800" i="1">
                            <a:effectLst/>
                            <a:latin typeface="Cambria Math" panose="02040503050406030204" pitchFamily="18" charset="0"/>
                            <a:ea typeface="SimSun" panose="02010600030101010101" pitchFamily="2" charset="-122"/>
                            <a:cs typeface="Times New Roman" panose="02020603050405020304" pitchFamily="18" charset="0"/>
                          </a:rPr>
                          <m:t>𝐾</m:t>
                        </m:r>
                      </m:e>
                    </m:d>
                    <m:r>
                      <a:rPr lang="tr-TR" sz="1800" i="1">
                        <a:effectLst/>
                        <a:latin typeface="Cambria Math" panose="02040503050406030204" pitchFamily="18" charset="0"/>
                        <a:ea typeface="SimSun" panose="02010600030101010101" pitchFamily="2" charset="-122"/>
                        <a:cs typeface="Times New Roman" panose="02020603050405020304" pitchFamily="18" charset="0"/>
                      </a:rPr>
                      <m:t>;</m:t>
                    </m:r>
                    <m:r>
                      <a:rPr lang="tr-TR" sz="1800" i="1">
                        <a:effectLst/>
                        <a:latin typeface="Cambria Math" panose="02040503050406030204" pitchFamily="18" charset="0"/>
                        <a:ea typeface="SimSun" panose="02010600030101010101" pitchFamily="2" charset="-122"/>
                        <a:cs typeface="Times New Roman" panose="02020603050405020304" pitchFamily="18" charset="0"/>
                      </a:rPr>
                      <m:t>𝑛</m:t>
                    </m:r>
                    <m:r>
                      <a:rPr lang="tr-TR" sz="1800" i="1">
                        <a:effectLst/>
                        <a:latin typeface="Cambria Math" panose="02040503050406030204" pitchFamily="18" charset="0"/>
                        <a:ea typeface="SimSun" panose="02010600030101010101" pitchFamily="2" charset="-122"/>
                        <a:cs typeface="Times New Roman" panose="02020603050405020304" pitchFamily="18" charset="0"/>
                      </a:rPr>
                      <m:t>&gt;0 </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tr-TR" sz="1800" i="1">
                            <a:effectLst/>
                            <a:latin typeface="Cambria Math" panose="02040503050406030204" pitchFamily="18" charset="0"/>
                            <a:ea typeface="SimSun" panose="02010600030101010101" pitchFamily="2" charset="-122"/>
                            <a:cs typeface="Times New Roman" panose="02020603050405020304" pitchFamily="18" charset="0"/>
                          </a:rPr>
                          <m:t>𝐷𝑒𝑛𝑘𝑙𝑒𝑚</m:t>
                        </m:r>
                        <m:r>
                          <a:rPr lang="tr-TR" sz="1800" i="1">
                            <a:effectLst/>
                            <a:latin typeface="Cambria Math" panose="02040503050406030204" pitchFamily="18" charset="0"/>
                            <a:ea typeface="SimSun" panose="02010600030101010101" pitchFamily="2" charset="-122"/>
                            <a:cs typeface="Times New Roman" panose="02020603050405020304" pitchFamily="18" charset="0"/>
                          </a:rPr>
                          <m:t> 4</m:t>
                        </m:r>
                      </m:e>
                    </m:d>
                  </m:oMath>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dirty="0"/>
              </a:p>
            </p:txBody>
          </p:sp>
        </mc:Choice>
        <mc:Fallback xmlns="">
          <p:sp>
            <p:nvSpPr>
              <p:cNvPr id="3" name="İçerik Yer Tutucusu 2">
                <a:extLst>
                  <a:ext uri="{FF2B5EF4-FFF2-40B4-BE49-F238E27FC236}">
                    <a16:creationId xmlns:a16="http://schemas.microsoft.com/office/drawing/2014/main" id="{AD992A9C-9ADE-480B-85D4-1F9C8EDE2642}"/>
                  </a:ext>
                </a:extLst>
              </p:cNvPr>
              <p:cNvSpPr>
                <a:spLocks noGrp="1" noRot="1" noChangeAspect="1" noMove="1" noResize="1" noEditPoints="1" noAdjustHandles="1" noChangeArrowheads="1" noChangeShapeType="1" noTextEdit="1"/>
              </p:cNvSpPr>
              <p:nvPr>
                <p:ph idx="1"/>
              </p:nvPr>
            </p:nvSpPr>
            <p:spPr>
              <a:blipFill>
                <a:blip r:embed="rId2"/>
                <a:stretch>
                  <a:fillRect l="-343"/>
                </a:stretch>
              </a:blipFill>
            </p:spPr>
            <p:txBody>
              <a:bodyPr/>
              <a:lstStyle/>
              <a:p>
                <a:r>
                  <a:rPr lang="en-US">
                    <a:noFill/>
                  </a:rPr>
                  <a:t> </a:t>
                </a:r>
              </a:p>
            </p:txBody>
          </p:sp>
        </mc:Fallback>
      </mc:AlternateContent>
    </p:spTree>
    <p:extLst>
      <p:ext uri="{BB962C8B-B14F-4D97-AF65-F5344CB8AC3E}">
        <p14:creationId xmlns:p14="http://schemas.microsoft.com/office/powerpoint/2010/main" val="72889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722F5B-CC56-4619-87D1-DA35172E940E}"/>
              </a:ext>
            </a:extLst>
          </p:cNvPr>
          <p:cNvSpPr>
            <a:spLocks noGrp="1"/>
          </p:cNvSpPr>
          <p:nvPr>
            <p:ph type="title"/>
          </p:nvPr>
        </p:nvSpPr>
        <p:spPr/>
        <p:txBody>
          <a:bodyPr/>
          <a:lstStyle/>
          <a:p>
            <a:r>
              <a:rPr lang="tr-TR" dirty="0"/>
              <a:t>DTW(</a:t>
            </a:r>
            <a:r>
              <a:rPr lang="tr-TR" dirty="0" err="1"/>
              <a:t>Dynamic</a:t>
            </a:r>
            <a:r>
              <a:rPr lang="tr-TR" dirty="0"/>
              <a:t> Time </a:t>
            </a:r>
            <a:r>
              <a:rPr lang="tr-TR" dirty="0" err="1"/>
              <a:t>Warping</a:t>
            </a:r>
            <a:r>
              <a:rPr lang="tr-TR" dirty="0"/>
              <a:t>)</a:t>
            </a:r>
            <a:endParaRPr lang="en-US" dirty="0"/>
          </a:p>
        </p:txBody>
      </p:sp>
      <p:sp>
        <p:nvSpPr>
          <p:cNvPr id="3" name="İçerik Yer Tutucusu 2">
            <a:extLst>
              <a:ext uri="{FF2B5EF4-FFF2-40B4-BE49-F238E27FC236}">
                <a16:creationId xmlns:a16="http://schemas.microsoft.com/office/drawing/2014/main" id="{351E2866-DC5D-4ED9-9DBF-B97684B7C97D}"/>
              </a:ext>
            </a:extLst>
          </p:cNvPr>
          <p:cNvSpPr>
            <a:spLocks noGrp="1"/>
          </p:cNvSpPr>
          <p:nvPr>
            <p:ph idx="1"/>
          </p:nvPr>
        </p:nvSpPr>
        <p:spPr/>
        <p:txBody>
          <a:bodyPr>
            <a:normAutofit/>
          </a:bodyPr>
          <a:lstStyle/>
          <a:p>
            <a:r>
              <a:rPr lang="tr-TR" sz="2200" dirty="0">
                <a:effectLst/>
                <a:latin typeface="Times New Roman" panose="02020603050405020304" pitchFamily="18" charset="0"/>
                <a:ea typeface="SimSun" panose="02010600030101010101" pitchFamily="2" charset="-122"/>
              </a:rPr>
              <a:t>Dinamik zamanda bükme olarak ifade edebileceğimiz bu algoritma temel olarak zaman ekseninde değişen iki farklı dizinin benzerliğini ölçmektedir. İki farklı dizinin birbirlerine olan uzaklıkları bu algoritma sayesinde hesaplanmaktadır. </a:t>
            </a:r>
            <a:r>
              <a:rPr lang="tr-TR" sz="2400" dirty="0"/>
              <a:t>[1] </a:t>
            </a:r>
            <a:endParaRPr lang="en-US" sz="2200" dirty="0"/>
          </a:p>
        </p:txBody>
      </p:sp>
      <p:pic>
        <p:nvPicPr>
          <p:cNvPr id="7" name="Picture 2" descr="6-Euclidean Distance and Dynamic Time Warping Distance. The latter... |  Download Scientific Diagram">
            <a:extLst>
              <a:ext uri="{FF2B5EF4-FFF2-40B4-BE49-F238E27FC236}">
                <a16:creationId xmlns:a16="http://schemas.microsoft.com/office/drawing/2014/main" id="{305CE04E-4450-4294-94BD-8925503AA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4752562" y="3810000"/>
            <a:ext cx="2686876" cy="2149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591787"/>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242C41"/>
      </a:dk2>
      <a:lt2>
        <a:srgbClr val="E2E6E8"/>
      </a:lt2>
      <a:accent1>
        <a:srgbClr val="B1653B"/>
      </a:accent1>
      <a:accent2>
        <a:srgbClr val="C34D54"/>
      </a:accent2>
      <a:accent3>
        <a:srgbClr val="BBA149"/>
      </a:accent3>
      <a:accent4>
        <a:srgbClr val="3BB1A3"/>
      </a:accent4>
      <a:accent5>
        <a:srgbClr val="4DA1C3"/>
      </a:accent5>
      <a:accent6>
        <a:srgbClr val="3B5DB1"/>
      </a:accent6>
      <a:hlink>
        <a:srgbClr val="3C8AB5"/>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TM04033919[[fn=Devre]]</Template>
  <TotalTime>54</TotalTime>
  <Words>441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SimSun</vt:lpstr>
      <vt:lpstr>Arial</vt:lpstr>
      <vt:lpstr>Avenir Next LT Pro</vt:lpstr>
      <vt:lpstr>Avenir Next LT Pro Light</vt:lpstr>
      <vt:lpstr>Cambria Math</vt:lpstr>
      <vt:lpstr>Segoe UI</vt:lpstr>
      <vt:lpstr>Sitka Subheading</vt:lpstr>
      <vt:lpstr>Times New Roman</vt:lpstr>
      <vt:lpstr>PebbleVTI</vt:lpstr>
      <vt:lpstr>ELM368 C-16 PROJE</vt:lpstr>
      <vt:lpstr>Projenin Amacı</vt:lpstr>
      <vt:lpstr>Kullanılan Yöntemler</vt:lpstr>
      <vt:lpstr>İşaretin FFT spektrumu</vt:lpstr>
      <vt:lpstr>Filtre Tasarımı</vt:lpstr>
      <vt:lpstr>Filtre Çıkışı</vt:lpstr>
      <vt:lpstr>MFCC(Mel-Frequency Cepstral Coefficients)</vt:lpstr>
      <vt:lpstr>MFCC Formülleri</vt:lpstr>
      <vt:lpstr>DTW(Dynamic Time Warping)</vt:lpstr>
      <vt:lpstr>Sözde Kod</vt:lpstr>
      <vt:lpstr>Deney Sonuçları</vt:lpstr>
      <vt:lpstr>Deney sonuçlarının çıktıları</vt:lpstr>
      <vt:lpstr>Deney sonuçlarının çıktıları</vt:lpstr>
      <vt:lpstr>Deney sonuçlarının çıktıları</vt:lpstr>
      <vt:lpstr>Deney sonuçlarının çıktıları</vt:lpstr>
      <vt:lpstr>Deney sonuçlarının çıktıları</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ELM368 C-16 PROJE</dc:title>
  <dc:creator>Hasan</dc:creator>
  <cp:lastModifiedBy>Aykut</cp:lastModifiedBy>
  <cp:revision>16</cp:revision>
  <dcterms:created xsi:type="dcterms:W3CDTF">2021-06-02T14:44:08Z</dcterms:created>
  <dcterms:modified xsi:type="dcterms:W3CDTF">2021-06-02T18:54:00Z</dcterms:modified>
</cp:coreProperties>
</file>