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29"/>
  </p:notesMasterIdLst>
  <p:sldIdLst>
    <p:sldId id="296" r:id="rId2"/>
    <p:sldId id="304" r:id="rId3"/>
    <p:sldId id="318" r:id="rId4"/>
    <p:sldId id="259" r:id="rId5"/>
    <p:sldId id="258" r:id="rId6"/>
    <p:sldId id="301" r:id="rId7"/>
    <p:sldId id="266" r:id="rId8"/>
    <p:sldId id="260" r:id="rId9"/>
    <p:sldId id="317" r:id="rId10"/>
    <p:sldId id="290" r:id="rId11"/>
    <p:sldId id="320" r:id="rId12"/>
    <p:sldId id="334" r:id="rId13"/>
    <p:sldId id="335" r:id="rId14"/>
    <p:sldId id="327" r:id="rId15"/>
    <p:sldId id="328" r:id="rId16"/>
    <p:sldId id="329" r:id="rId17"/>
    <p:sldId id="337" r:id="rId18"/>
    <p:sldId id="336" r:id="rId19"/>
    <p:sldId id="321" r:id="rId20"/>
    <p:sldId id="322" r:id="rId21"/>
    <p:sldId id="330" r:id="rId22"/>
    <p:sldId id="331" r:id="rId23"/>
    <p:sldId id="332" r:id="rId24"/>
    <p:sldId id="308" r:id="rId25"/>
    <p:sldId id="294" r:id="rId26"/>
    <p:sldId id="313" r:id="rId27"/>
    <p:sldId id="29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동욱" initials="김동" lastIdx="1" clrIdx="0">
    <p:extLst>
      <p:ext uri="{19B8F6BF-5375-455C-9EA6-DF929625EA0E}">
        <p15:presenceInfo xmlns:p15="http://schemas.microsoft.com/office/powerpoint/2012/main" userId="15a2aedf548479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0" autoAdjust="0"/>
    <p:restoredTop sz="95383" autoAdjust="0"/>
  </p:normalViewPr>
  <p:slideViewPr>
    <p:cSldViewPr snapToGrid="0">
      <p:cViewPr>
        <p:scale>
          <a:sx n="75" d="100"/>
          <a:sy n="75" d="100"/>
        </p:scale>
        <p:origin x="744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+mj-ea"/>
                <a:ea typeface="+mj-ea"/>
              </a:rPr>
              <a:t>스텝에 따라 유리한 훈련과 예측기간</a:t>
            </a:r>
            <a:r>
              <a:rPr lang="en-US" altLang="ko-KR" dirty="0">
                <a:latin typeface="+mj-ea"/>
                <a:ea typeface="+mj-ea"/>
              </a:rPr>
              <a:t>…?</a:t>
            </a:r>
            <a:endParaRPr lang="ko-KR" altLang="en-US" dirty="0"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Prob(Q)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0.81</c:v>
                </c:pt>
                <c:pt idx="1">
                  <c:v>0.67</c:v>
                </c:pt>
                <c:pt idx="2">
                  <c:v>0.16</c:v>
                </c:pt>
                <c:pt idx="3">
                  <c:v>0.68</c:v>
                </c:pt>
                <c:pt idx="4">
                  <c:v>0.6</c:v>
                </c:pt>
                <c:pt idx="5">
                  <c:v>0.14000000000000001</c:v>
                </c:pt>
                <c:pt idx="6">
                  <c:v>0</c:v>
                </c:pt>
                <c:pt idx="7">
                  <c:v>0.25</c:v>
                </c:pt>
                <c:pt idx="8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A-43EA-BA98-C88769966A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Prob(JB)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0.76</c:v>
                </c:pt>
                <c:pt idx="1">
                  <c:v>0</c:v>
                </c:pt>
                <c:pt idx="2">
                  <c:v>0</c:v>
                </c:pt>
                <c:pt idx="3">
                  <c:v>0.81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EA-43EA-BA98-C88769966A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Prob(H)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0.32</c:v>
                </c:pt>
                <c:pt idx="1">
                  <c:v>0</c:v>
                </c:pt>
                <c:pt idx="2">
                  <c:v>0</c:v>
                </c:pt>
                <c:pt idx="3">
                  <c:v>0.02</c:v>
                </c:pt>
                <c:pt idx="4">
                  <c:v>0.97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EA-43EA-BA98-C88769966A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5764863"/>
        <c:axId val="185763615"/>
      </c:barChart>
      <c:catAx>
        <c:axId val="185764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763615"/>
        <c:crosses val="autoZero"/>
        <c:auto val="1"/>
        <c:lblAlgn val="ctr"/>
        <c:lblOffset val="100"/>
        <c:noMultiLvlLbl val="0"/>
      </c:catAx>
      <c:valAx>
        <c:axId val="185763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7648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02697432535719"/>
          <c:y val="9.8583742394224683E-2"/>
          <c:w val="0.2189999258975982"/>
          <c:h val="4.9159887730930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dirty="0">
                <a:latin typeface="+mj-ea"/>
                <a:ea typeface="+mj-ea"/>
              </a:rPr>
              <a:t>단기예측차이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y_pred_1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y_pred_1</c:v>
                </c:pt>
                <c:pt idx="1">
                  <c:v>y_pred_2</c:v>
                </c:pt>
                <c:pt idx="2">
                  <c:v>y_pred_3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6.2E-2</c:v>
                </c:pt>
                <c:pt idx="2">
                  <c:v>3.4220000000000002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4-4AC8-AB7D-AE0FF7DA2F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y_pred_2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y_pred_1</c:v>
                </c:pt>
                <c:pt idx="1">
                  <c:v>y_pred_2</c:v>
                </c:pt>
                <c:pt idx="2">
                  <c:v>y_pred_3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6.2E-2</c:v>
                </c:pt>
                <c:pt idx="1">
                  <c:v>0</c:v>
                </c:pt>
                <c:pt idx="2">
                  <c:v>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54-4AC8-AB7D-AE0FF7DA2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y_pred_3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y_pred_1</c:v>
                </c:pt>
                <c:pt idx="1">
                  <c:v>y_pred_2</c:v>
                </c:pt>
                <c:pt idx="2">
                  <c:v>y_pred_3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3.4220000000000002</c:v>
                </c:pt>
                <c:pt idx="1">
                  <c:v>3.36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54-4AC8-AB7D-AE0FF7DA2F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7596367"/>
        <c:axId val="617593871"/>
      </c:barChart>
      <c:catAx>
        <c:axId val="61759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593871"/>
        <c:crosses val="autoZero"/>
        <c:auto val="1"/>
        <c:lblAlgn val="ctr"/>
        <c:lblOffset val="100"/>
        <c:noMultiLvlLbl val="0"/>
      </c:catAx>
      <c:valAx>
        <c:axId val="617593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59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dirty="0">
                <a:latin typeface="+mj-ea"/>
                <a:ea typeface="+mj-ea"/>
              </a:rPr>
              <a:t>중기 예측 차이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y_pred_1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y_pred_1</c:v>
                </c:pt>
                <c:pt idx="1">
                  <c:v>y_pred_2</c:v>
                </c:pt>
                <c:pt idx="2">
                  <c:v>y_pred_3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1.4E-2</c:v>
                </c:pt>
                <c:pt idx="2">
                  <c:v>0.13400000000000001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9-4C84-A8D0-2B697CC0D7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y_pred_2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y_pred_1</c:v>
                </c:pt>
                <c:pt idx="1">
                  <c:v>y_pred_2</c:v>
                </c:pt>
                <c:pt idx="2">
                  <c:v>y_pred_3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1.4E-2</c:v>
                </c:pt>
                <c:pt idx="1">
                  <c:v>0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19-4C84-A8D0-2B697CC0D7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y_pred_3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y_pred_1</c:v>
                </c:pt>
                <c:pt idx="1">
                  <c:v>y_pred_2</c:v>
                </c:pt>
                <c:pt idx="2">
                  <c:v>y_pred_3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0.13400000000000001</c:v>
                </c:pt>
                <c:pt idx="1">
                  <c:v>0.12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19-4C84-A8D0-2B697CC0D7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0351855"/>
        <c:axId val="410370991"/>
      </c:barChart>
      <c:catAx>
        <c:axId val="4103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0370991"/>
        <c:crosses val="autoZero"/>
        <c:auto val="1"/>
        <c:lblAlgn val="ctr"/>
        <c:lblOffset val="100"/>
        <c:noMultiLvlLbl val="0"/>
      </c:catAx>
      <c:valAx>
        <c:axId val="410370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035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dirty="0">
                <a:latin typeface="+mj-ea"/>
                <a:ea typeface="+mj-ea"/>
              </a:rPr>
              <a:t>장기 예측 차이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y_pred_1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y_pred_1</c:v>
                </c:pt>
                <c:pt idx="1">
                  <c:v>y_pred_2</c:v>
                </c:pt>
                <c:pt idx="2">
                  <c:v>y_pred_3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3.0000000000000001E-3</c:v>
                </c:pt>
                <c:pt idx="2">
                  <c:v>0.13800000000000001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5-4693-BDED-32A7A2BDE8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y_pred_2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y_pred_1</c:v>
                </c:pt>
                <c:pt idx="1">
                  <c:v>y_pred_2</c:v>
                </c:pt>
                <c:pt idx="2">
                  <c:v>y_pred_3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3.0000000000000001E-3</c:v>
                </c:pt>
                <c:pt idx="1">
                  <c:v>0</c:v>
                </c:pt>
                <c:pt idx="2">
                  <c:v>0.13400000000000001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95-4693-BDED-32A7A2BDE8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y_pred_3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y_pred_1</c:v>
                </c:pt>
                <c:pt idx="1">
                  <c:v>y_pred_2</c:v>
                </c:pt>
                <c:pt idx="2">
                  <c:v>y_pred_3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0.13800000000000001</c:v>
                </c:pt>
                <c:pt idx="1">
                  <c:v>0.13400000000000001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95-4693-BDED-32A7A2BDE8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4734783"/>
        <c:axId val="614754751"/>
      </c:barChart>
      <c:catAx>
        <c:axId val="61473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4754751"/>
        <c:crosses val="autoZero"/>
        <c:auto val="1"/>
        <c:lblAlgn val="ctr"/>
        <c:lblOffset val="100"/>
        <c:noMultiLvlLbl val="0"/>
      </c:catAx>
      <c:valAx>
        <c:axId val="614754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4734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7D021-D74D-49B1-80AA-AE449C6B44AA}" type="doc">
      <dgm:prSet loTypeId="urn:microsoft.com/office/officeart/2005/8/layout/cycle5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6976AEB6-00EF-4342-9F9F-538CF1245BE9}">
      <dgm:prSet phldrT="[텍스트]"/>
      <dgm:spPr>
        <a:solidFill>
          <a:schemeClr val="accent2">
            <a:alpha val="71000"/>
          </a:schemeClr>
        </a:solidFill>
        <a:ln>
          <a:noFill/>
        </a:ln>
      </dgm:spPr>
      <dgm:t>
        <a:bodyPr lIns="36000" tIns="36000" rIns="36000" bIns="36000" anchor="ctr" anchorCtr="1"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경제</a:t>
          </a:r>
        </a:p>
      </dgm:t>
    </dgm:pt>
    <dgm:pt modelId="{7BEEF5ED-BB43-43F4-B324-20FEA7EBC96A}" type="parTrans" cxnId="{241FBFD6-7CCC-4807-BE26-7C08C8188D39}">
      <dgm:prSet/>
      <dgm:spPr/>
      <dgm:t>
        <a:bodyPr/>
        <a:lstStyle/>
        <a:p>
          <a:pPr latinLnBrk="1"/>
          <a:endParaRPr lang="ko-KR" altLang="en-US"/>
        </a:p>
      </dgm:t>
    </dgm:pt>
    <dgm:pt modelId="{366CCD62-AF17-434D-AB42-C160D9A8AF7A}" type="sibTrans" cxnId="{241FBFD6-7CCC-4807-BE26-7C08C8188D39}">
      <dgm:prSet/>
      <dgm:spPr>
        <a:ln>
          <a:solidFill>
            <a:schemeClr val="accen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B4F8D278-0F67-4B24-92AC-D6214D30FE1A}">
      <dgm:prSet phldrT="[텍스트]"/>
      <dgm:spPr>
        <a:solidFill>
          <a:schemeClr val="accent2">
            <a:alpha val="67000"/>
          </a:schemeClr>
        </a:solidFill>
        <a:ln>
          <a:noFill/>
        </a:ln>
      </dgm:spPr>
      <dgm:t>
        <a:bodyPr lIns="36000" tIns="36000" rIns="36000" bIns="36000" anchor="ctr" anchorCtr="1"/>
        <a:lstStyle/>
        <a:p>
          <a:pPr latinLnBrk="1"/>
          <a:r>
            <a:rPr lang="ko-KR" altLang="en-US" b="1" dirty="0" err="1">
              <a:solidFill>
                <a:schemeClr val="bg1"/>
              </a:solidFill>
            </a:rPr>
            <a:t>산업군</a:t>
          </a:r>
          <a:endParaRPr lang="en-US" altLang="ko-KR" b="1" dirty="0">
            <a:solidFill>
              <a:schemeClr val="bg1"/>
            </a:solidFill>
          </a:endParaRPr>
        </a:p>
      </dgm:t>
    </dgm:pt>
    <dgm:pt modelId="{8438FAFE-0683-408F-B148-51AAF06B454E}" type="parTrans" cxnId="{1571D907-8BD5-4E60-A672-8F38FD03247B}">
      <dgm:prSet/>
      <dgm:spPr/>
      <dgm:t>
        <a:bodyPr/>
        <a:lstStyle/>
        <a:p>
          <a:pPr latinLnBrk="1"/>
          <a:endParaRPr lang="ko-KR" altLang="en-US"/>
        </a:p>
      </dgm:t>
    </dgm:pt>
    <dgm:pt modelId="{CCA172B9-D084-44E1-88F4-D579EBA4FBF0}" type="sibTrans" cxnId="{1571D907-8BD5-4E60-A672-8F38FD03247B}">
      <dgm:prSet/>
      <dgm:spPr/>
      <dgm:t>
        <a:bodyPr/>
        <a:lstStyle/>
        <a:p>
          <a:pPr latinLnBrk="1"/>
          <a:endParaRPr lang="ko-KR" altLang="en-US"/>
        </a:p>
      </dgm:t>
    </dgm:pt>
    <dgm:pt modelId="{4519B1F6-A6A3-407F-9F75-E6BC61D81A9C}">
      <dgm:prSet phldrT="[텍스트]"/>
      <dgm:spPr>
        <a:solidFill>
          <a:schemeClr val="accent2">
            <a:alpha val="70000"/>
          </a:schemeClr>
        </a:solidFill>
        <a:ln>
          <a:noFill/>
        </a:ln>
      </dgm:spPr>
      <dgm:t>
        <a:bodyPr lIns="36000" tIns="36000" rIns="36000" bIns="36000" anchor="ctr" anchorCtr="1"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개별기업</a:t>
          </a:r>
          <a:endParaRPr lang="en-US" altLang="ko-KR" b="1" dirty="0">
            <a:solidFill>
              <a:schemeClr val="bg1"/>
            </a:solidFill>
          </a:endParaRPr>
        </a:p>
      </dgm:t>
    </dgm:pt>
    <dgm:pt modelId="{6EB788BE-ED8B-42E6-B5FF-29A0ABED105C}" type="parTrans" cxnId="{E68E3BF1-142B-4053-9BE6-0FBB473BA142}">
      <dgm:prSet/>
      <dgm:spPr/>
      <dgm:t>
        <a:bodyPr/>
        <a:lstStyle/>
        <a:p>
          <a:pPr latinLnBrk="1"/>
          <a:endParaRPr lang="ko-KR" altLang="en-US"/>
        </a:p>
      </dgm:t>
    </dgm:pt>
    <dgm:pt modelId="{163AFA61-8536-4575-96E8-80E87B93F7BB}" type="sibTrans" cxnId="{E68E3BF1-142B-4053-9BE6-0FBB473BA142}">
      <dgm:prSet/>
      <dgm:spPr/>
      <dgm:t>
        <a:bodyPr/>
        <a:lstStyle/>
        <a:p>
          <a:pPr latinLnBrk="1"/>
          <a:endParaRPr lang="ko-KR" altLang="en-US"/>
        </a:p>
      </dgm:t>
    </dgm:pt>
    <dgm:pt modelId="{A49097EF-4DBA-48A8-87CE-E995C964FE81}" type="pres">
      <dgm:prSet presAssocID="{3537D021-D74D-49B1-80AA-AE449C6B44AA}" presName="cycle" presStyleCnt="0">
        <dgm:presLayoutVars>
          <dgm:dir/>
          <dgm:resizeHandles val="exact"/>
        </dgm:presLayoutVars>
      </dgm:prSet>
      <dgm:spPr/>
    </dgm:pt>
    <dgm:pt modelId="{BF642DDB-D983-4D9C-BB33-478A12CAE99A}" type="pres">
      <dgm:prSet presAssocID="{6976AEB6-00EF-4342-9F9F-538CF1245BE9}" presName="node" presStyleLbl="node1" presStyleIdx="0" presStyleCnt="3">
        <dgm:presLayoutVars>
          <dgm:bulletEnabled val="1"/>
        </dgm:presLayoutVars>
      </dgm:prSet>
      <dgm:spPr/>
    </dgm:pt>
    <dgm:pt modelId="{3D6A300F-D364-4CB7-9BAA-A4CCB26F297B}" type="pres">
      <dgm:prSet presAssocID="{6976AEB6-00EF-4342-9F9F-538CF1245BE9}" presName="spNode" presStyleCnt="0"/>
      <dgm:spPr/>
    </dgm:pt>
    <dgm:pt modelId="{13EA49A6-680D-4B76-AF3D-B68B766C4C83}" type="pres">
      <dgm:prSet presAssocID="{366CCD62-AF17-434D-AB42-C160D9A8AF7A}" presName="sibTrans" presStyleLbl="sibTrans1D1" presStyleIdx="0" presStyleCnt="3"/>
      <dgm:spPr/>
    </dgm:pt>
    <dgm:pt modelId="{CD6D571D-C71A-44F6-B4F1-ECF6E4CA982A}" type="pres">
      <dgm:prSet presAssocID="{B4F8D278-0F67-4B24-92AC-D6214D30FE1A}" presName="node" presStyleLbl="node1" presStyleIdx="1" presStyleCnt="3" custRadScaleRad="98992" custRadScaleInc="-2565">
        <dgm:presLayoutVars>
          <dgm:bulletEnabled val="1"/>
        </dgm:presLayoutVars>
      </dgm:prSet>
      <dgm:spPr/>
    </dgm:pt>
    <dgm:pt modelId="{EE71098B-94CB-43C7-955A-B0D2DF1B840C}" type="pres">
      <dgm:prSet presAssocID="{B4F8D278-0F67-4B24-92AC-D6214D30FE1A}" presName="spNode" presStyleCnt="0"/>
      <dgm:spPr/>
    </dgm:pt>
    <dgm:pt modelId="{CFC4BBD4-FA81-4FBF-BAD4-F770886A1426}" type="pres">
      <dgm:prSet presAssocID="{CCA172B9-D084-44E1-88F4-D579EBA4FBF0}" presName="sibTrans" presStyleLbl="sibTrans1D1" presStyleIdx="1" presStyleCnt="3"/>
      <dgm:spPr/>
    </dgm:pt>
    <dgm:pt modelId="{11FBBFD7-3463-4DB1-8D8B-31BBE282ABF0}" type="pres">
      <dgm:prSet presAssocID="{4519B1F6-A6A3-407F-9F75-E6BC61D81A9C}" presName="node" presStyleLbl="node1" presStyleIdx="2" presStyleCnt="3">
        <dgm:presLayoutVars>
          <dgm:bulletEnabled val="1"/>
        </dgm:presLayoutVars>
      </dgm:prSet>
      <dgm:spPr/>
    </dgm:pt>
    <dgm:pt modelId="{62FE05C9-853A-48B8-A009-750B49996295}" type="pres">
      <dgm:prSet presAssocID="{4519B1F6-A6A3-407F-9F75-E6BC61D81A9C}" presName="spNode" presStyleCnt="0"/>
      <dgm:spPr/>
    </dgm:pt>
    <dgm:pt modelId="{B6DDC7CE-56D1-4893-9D31-DEE41A932977}" type="pres">
      <dgm:prSet presAssocID="{163AFA61-8536-4575-96E8-80E87B93F7BB}" presName="sibTrans" presStyleLbl="sibTrans1D1" presStyleIdx="2" presStyleCnt="3"/>
      <dgm:spPr/>
    </dgm:pt>
  </dgm:ptLst>
  <dgm:cxnLst>
    <dgm:cxn modelId="{1571D907-8BD5-4E60-A672-8F38FD03247B}" srcId="{3537D021-D74D-49B1-80AA-AE449C6B44AA}" destId="{B4F8D278-0F67-4B24-92AC-D6214D30FE1A}" srcOrd="1" destOrd="0" parTransId="{8438FAFE-0683-408F-B148-51AAF06B454E}" sibTransId="{CCA172B9-D084-44E1-88F4-D579EBA4FBF0}"/>
    <dgm:cxn modelId="{BB766123-FBF8-4A83-A772-0D063C87856F}" type="presOf" srcId="{366CCD62-AF17-434D-AB42-C160D9A8AF7A}" destId="{13EA49A6-680D-4B76-AF3D-B68B766C4C83}" srcOrd="0" destOrd="0" presId="urn:microsoft.com/office/officeart/2005/8/layout/cycle5"/>
    <dgm:cxn modelId="{2BD1C231-C847-43C5-9736-6A08BA7D2A7C}" type="presOf" srcId="{163AFA61-8536-4575-96E8-80E87B93F7BB}" destId="{B6DDC7CE-56D1-4893-9D31-DEE41A932977}" srcOrd="0" destOrd="0" presId="urn:microsoft.com/office/officeart/2005/8/layout/cycle5"/>
    <dgm:cxn modelId="{760B6C6C-9959-4AC0-91AB-A0AC0F2BB242}" type="presOf" srcId="{3537D021-D74D-49B1-80AA-AE449C6B44AA}" destId="{A49097EF-4DBA-48A8-87CE-E995C964FE81}" srcOrd="0" destOrd="0" presId="urn:microsoft.com/office/officeart/2005/8/layout/cycle5"/>
    <dgm:cxn modelId="{2D2C508E-B6A0-483C-B6F5-FFD5EA9C6FA5}" type="presOf" srcId="{CCA172B9-D084-44E1-88F4-D579EBA4FBF0}" destId="{CFC4BBD4-FA81-4FBF-BAD4-F770886A1426}" srcOrd="0" destOrd="0" presId="urn:microsoft.com/office/officeart/2005/8/layout/cycle5"/>
    <dgm:cxn modelId="{5E716D9B-6254-4E13-9647-A7827DF26F70}" type="presOf" srcId="{6976AEB6-00EF-4342-9F9F-538CF1245BE9}" destId="{BF642DDB-D983-4D9C-BB33-478A12CAE99A}" srcOrd="0" destOrd="0" presId="urn:microsoft.com/office/officeart/2005/8/layout/cycle5"/>
    <dgm:cxn modelId="{940F0CA2-CDE1-446C-83D4-AB36EB187A6A}" type="presOf" srcId="{B4F8D278-0F67-4B24-92AC-D6214D30FE1A}" destId="{CD6D571D-C71A-44F6-B4F1-ECF6E4CA982A}" srcOrd="0" destOrd="0" presId="urn:microsoft.com/office/officeart/2005/8/layout/cycle5"/>
    <dgm:cxn modelId="{241FBFD6-7CCC-4807-BE26-7C08C8188D39}" srcId="{3537D021-D74D-49B1-80AA-AE449C6B44AA}" destId="{6976AEB6-00EF-4342-9F9F-538CF1245BE9}" srcOrd="0" destOrd="0" parTransId="{7BEEF5ED-BB43-43F4-B324-20FEA7EBC96A}" sibTransId="{366CCD62-AF17-434D-AB42-C160D9A8AF7A}"/>
    <dgm:cxn modelId="{E68E3BF1-142B-4053-9BE6-0FBB473BA142}" srcId="{3537D021-D74D-49B1-80AA-AE449C6B44AA}" destId="{4519B1F6-A6A3-407F-9F75-E6BC61D81A9C}" srcOrd="2" destOrd="0" parTransId="{6EB788BE-ED8B-42E6-B5FF-29A0ABED105C}" sibTransId="{163AFA61-8536-4575-96E8-80E87B93F7BB}"/>
    <dgm:cxn modelId="{F2EDDCFB-86A4-48F0-AFDC-3E681DFC99A8}" type="presOf" srcId="{4519B1F6-A6A3-407F-9F75-E6BC61D81A9C}" destId="{11FBBFD7-3463-4DB1-8D8B-31BBE282ABF0}" srcOrd="0" destOrd="0" presId="urn:microsoft.com/office/officeart/2005/8/layout/cycle5"/>
    <dgm:cxn modelId="{10AADFA4-D66F-42F0-835F-ECDAAF1520BC}" type="presParOf" srcId="{A49097EF-4DBA-48A8-87CE-E995C964FE81}" destId="{BF642DDB-D983-4D9C-BB33-478A12CAE99A}" srcOrd="0" destOrd="0" presId="urn:microsoft.com/office/officeart/2005/8/layout/cycle5"/>
    <dgm:cxn modelId="{49242CE5-57AF-412C-ABF4-FB1DB7532733}" type="presParOf" srcId="{A49097EF-4DBA-48A8-87CE-E995C964FE81}" destId="{3D6A300F-D364-4CB7-9BAA-A4CCB26F297B}" srcOrd="1" destOrd="0" presId="urn:microsoft.com/office/officeart/2005/8/layout/cycle5"/>
    <dgm:cxn modelId="{B027A12F-8945-47F5-96D6-15840E188A05}" type="presParOf" srcId="{A49097EF-4DBA-48A8-87CE-E995C964FE81}" destId="{13EA49A6-680D-4B76-AF3D-B68B766C4C83}" srcOrd="2" destOrd="0" presId="urn:microsoft.com/office/officeart/2005/8/layout/cycle5"/>
    <dgm:cxn modelId="{07F9ACE4-83F1-4CC3-A2E6-BD44C035F14F}" type="presParOf" srcId="{A49097EF-4DBA-48A8-87CE-E995C964FE81}" destId="{CD6D571D-C71A-44F6-B4F1-ECF6E4CA982A}" srcOrd="3" destOrd="0" presId="urn:microsoft.com/office/officeart/2005/8/layout/cycle5"/>
    <dgm:cxn modelId="{59ACEC72-ACCD-49E8-A685-22199D644A14}" type="presParOf" srcId="{A49097EF-4DBA-48A8-87CE-E995C964FE81}" destId="{EE71098B-94CB-43C7-955A-B0D2DF1B840C}" srcOrd="4" destOrd="0" presId="urn:microsoft.com/office/officeart/2005/8/layout/cycle5"/>
    <dgm:cxn modelId="{322B1D28-FEB6-4261-A5F1-B91CC0542F4C}" type="presParOf" srcId="{A49097EF-4DBA-48A8-87CE-E995C964FE81}" destId="{CFC4BBD4-FA81-4FBF-BAD4-F770886A1426}" srcOrd="5" destOrd="0" presId="urn:microsoft.com/office/officeart/2005/8/layout/cycle5"/>
    <dgm:cxn modelId="{BD85B96B-6E81-43D9-89C0-568651483582}" type="presParOf" srcId="{A49097EF-4DBA-48A8-87CE-E995C964FE81}" destId="{11FBBFD7-3463-4DB1-8D8B-31BBE282ABF0}" srcOrd="6" destOrd="0" presId="urn:microsoft.com/office/officeart/2005/8/layout/cycle5"/>
    <dgm:cxn modelId="{D053BE69-6B9D-4990-899B-F05ED952FF49}" type="presParOf" srcId="{A49097EF-4DBA-48A8-87CE-E995C964FE81}" destId="{62FE05C9-853A-48B8-A009-750B49996295}" srcOrd="7" destOrd="0" presId="urn:microsoft.com/office/officeart/2005/8/layout/cycle5"/>
    <dgm:cxn modelId="{403D966A-6E61-42FF-A7F4-D8A5FDCFA543}" type="presParOf" srcId="{A49097EF-4DBA-48A8-87CE-E995C964FE81}" destId="{B6DDC7CE-56D1-4893-9D31-DEE41A932977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7D021-D74D-49B1-80AA-AE449C6B44AA}" type="doc">
      <dgm:prSet loTypeId="urn:microsoft.com/office/officeart/2005/8/layout/cycle5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6976AEB6-00EF-4342-9F9F-538CF1245BE9}">
      <dgm:prSet phldrT="[텍스트]"/>
      <dgm:spPr>
        <a:solidFill>
          <a:schemeClr val="accent2">
            <a:alpha val="71000"/>
          </a:schemeClr>
        </a:solidFill>
        <a:ln>
          <a:noFill/>
        </a:ln>
      </dgm:spPr>
      <dgm:t>
        <a:bodyPr lIns="36000" tIns="36000" rIns="36000" bIns="36000" anchor="ctr" anchorCtr="1"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시장반영</a:t>
          </a:r>
          <a:endParaRPr lang="en-US" altLang="ko-KR" b="1" dirty="0">
            <a:solidFill>
              <a:schemeClr val="bg1"/>
            </a:solidFill>
          </a:endParaRPr>
        </a:p>
      </dgm:t>
    </dgm:pt>
    <dgm:pt modelId="{7BEEF5ED-BB43-43F4-B324-20FEA7EBC96A}" type="parTrans" cxnId="{241FBFD6-7CCC-4807-BE26-7C08C8188D39}">
      <dgm:prSet/>
      <dgm:spPr/>
      <dgm:t>
        <a:bodyPr/>
        <a:lstStyle/>
        <a:p>
          <a:pPr latinLnBrk="1"/>
          <a:endParaRPr lang="ko-KR" altLang="en-US"/>
        </a:p>
      </dgm:t>
    </dgm:pt>
    <dgm:pt modelId="{366CCD62-AF17-434D-AB42-C160D9A8AF7A}" type="sibTrans" cxnId="{241FBFD6-7CCC-4807-BE26-7C08C8188D39}">
      <dgm:prSet/>
      <dgm:spPr>
        <a:ln>
          <a:solidFill>
            <a:schemeClr val="accen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latinLnBrk="1"/>
          <a:endParaRPr lang="ko-KR" altLang="en-US">
            <a:latin typeface="+mj-lt"/>
          </a:endParaRPr>
        </a:p>
      </dgm:t>
    </dgm:pt>
    <dgm:pt modelId="{B4F8D278-0F67-4B24-92AC-D6214D30FE1A}">
      <dgm:prSet phldrT="[텍스트]"/>
      <dgm:spPr>
        <a:solidFill>
          <a:schemeClr val="accent2">
            <a:alpha val="67000"/>
          </a:schemeClr>
        </a:solidFill>
        <a:ln>
          <a:noFill/>
        </a:ln>
      </dgm:spPr>
      <dgm:t>
        <a:bodyPr lIns="36000" tIns="36000" rIns="36000" bIns="36000" anchor="ctr" anchorCtr="1"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가격추세</a:t>
          </a:r>
          <a:endParaRPr lang="en-US" altLang="ko-KR" b="1" dirty="0">
            <a:solidFill>
              <a:schemeClr val="bg1"/>
            </a:solidFill>
          </a:endParaRPr>
        </a:p>
      </dgm:t>
    </dgm:pt>
    <dgm:pt modelId="{8438FAFE-0683-408F-B148-51AAF06B454E}" type="parTrans" cxnId="{1571D907-8BD5-4E60-A672-8F38FD03247B}">
      <dgm:prSet/>
      <dgm:spPr/>
      <dgm:t>
        <a:bodyPr/>
        <a:lstStyle/>
        <a:p>
          <a:pPr latinLnBrk="1"/>
          <a:endParaRPr lang="ko-KR" altLang="en-US"/>
        </a:p>
      </dgm:t>
    </dgm:pt>
    <dgm:pt modelId="{CCA172B9-D084-44E1-88F4-D579EBA4FBF0}" type="sibTrans" cxnId="{1571D907-8BD5-4E60-A672-8F38FD03247B}">
      <dgm:prSet/>
      <dgm:spPr/>
      <dgm:t>
        <a:bodyPr/>
        <a:lstStyle/>
        <a:p>
          <a:pPr latinLnBrk="1"/>
          <a:endParaRPr lang="ko-KR" altLang="en-US"/>
        </a:p>
      </dgm:t>
    </dgm:pt>
    <dgm:pt modelId="{4519B1F6-A6A3-407F-9F75-E6BC61D81A9C}">
      <dgm:prSet phldrT="[텍스트]"/>
      <dgm:spPr>
        <a:solidFill>
          <a:schemeClr val="accent2">
            <a:alpha val="70000"/>
          </a:schemeClr>
        </a:solidFill>
        <a:ln>
          <a:noFill/>
        </a:ln>
      </dgm:spPr>
      <dgm:t>
        <a:bodyPr lIns="36000" tIns="36000" rIns="36000" bIns="36000" anchor="ctr" anchorCtr="1"/>
        <a:lstStyle/>
        <a:p>
          <a:pPr latinLnBrk="1"/>
          <a:r>
            <a:rPr lang="ko-KR" altLang="en-US" b="1" dirty="0">
              <a:solidFill>
                <a:schemeClr val="bg1"/>
              </a:solidFill>
            </a:rPr>
            <a:t>역사반복</a:t>
          </a:r>
          <a:endParaRPr lang="en-US" altLang="ko-KR" b="1" dirty="0">
            <a:solidFill>
              <a:schemeClr val="bg1"/>
            </a:solidFill>
          </a:endParaRPr>
        </a:p>
      </dgm:t>
    </dgm:pt>
    <dgm:pt modelId="{6EB788BE-ED8B-42E6-B5FF-29A0ABED105C}" type="parTrans" cxnId="{E68E3BF1-142B-4053-9BE6-0FBB473BA142}">
      <dgm:prSet/>
      <dgm:spPr/>
      <dgm:t>
        <a:bodyPr/>
        <a:lstStyle/>
        <a:p>
          <a:pPr latinLnBrk="1"/>
          <a:endParaRPr lang="ko-KR" altLang="en-US"/>
        </a:p>
      </dgm:t>
    </dgm:pt>
    <dgm:pt modelId="{163AFA61-8536-4575-96E8-80E87B93F7BB}" type="sibTrans" cxnId="{E68E3BF1-142B-4053-9BE6-0FBB473BA142}">
      <dgm:prSet/>
      <dgm:spPr/>
      <dgm:t>
        <a:bodyPr/>
        <a:lstStyle/>
        <a:p>
          <a:pPr latinLnBrk="1"/>
          <a:endParaRPr lang="ko-KR" altLang="en-US"/>
        </a:p>
      </dgm:t>
    </dgm:pt>
    <dgm:pt modelId="{9323E683-F269-4D88-913D-058A5E34AA36}" type="pres">
      <dgm:prSet presAssocID="{3537D021-D74D-49B1-80AA-AE449C6B44AA}" presName="cycle" presStyleCnt="0">
        <dgm:presLayoutVars>
          <dgm:dir/>
          <dgm:resizeHandles val="exact"/>
        </dgm:presLayoutVars>
      </dgm:prSet>
      <dgm:spPr/>
    </dgm:pt>
    <dgm:pt modelId="{C7968C6A-82F8-49C1-A2B1-9FE208A7D5DE}" type="pres">
      <dgm:prSet presAssocID="{6976AEB6-00EF-4342-9F9F-538CF1245BE9}" presName="node" presStyleLbl="node1" presStyleIdx="0" presStyleCnt="3">
        <dgm:presLayoutVars>
          <dgm:bulletEnabled val="1"/>
        </dgm:presLayoutVars>
      </dgm:prSet>
      <dgm:spPr/>
    </dgm:pt>
    <dgm:pt modelId="{7F6941D8-CDF6-4D4F-9A5E-E45C67A65199}" type="pres">
      <dgm:prSet presAssocID="{6976AEB6-00EF-4342-9F9F-538CF1245BE9}" presName="spNode" presStyleCnt="0"/>
      <dgm:spPr/>
    </dgm:pt>
    <dgm:pt modelId="{8241D5C4-7740-4A3B-A7D4-253F3CB2CE7B}" type="pres">
      <dgm:prSet presAssocID="{366CCD62-AF17-434D-AB42-C160D9A8AF7A}" presName="sibTrans" presStyleLbl="sibTrans1D1" presStyleIdx="0" presStyleCnt="3"/>
      <dgm:spPr/>
    </dgm:pt>
    <dgm:pt modelId="{E7C0807D-D48E-4E48-BB38-92D88FD9F7BB}" type="pres">
      <dgm:prSet presAssocID="{B4F8D278-0F67-4B24-92AC-D6214D30FE1A}" presName="node" presStyleLbl="node1" presStyleIdx="1" presStyleCnt="3">
        <dgm:presLayoutVars>
          <dgm:bulletEnabled val="1"/>
        </dgm:presLayoutVars>
      </dgm:prSet>
      <dgm:spPr/>
    </dgm:pt>
    <dgm:pt modelId="{BFF4464A-F0FF-4965-B736-6A80D8A945B4}" type="pres">
      <dgm:prSet presAssocID="{B4F8D278-0F67-4B24-92AC-D6214D30FE1A}" presName="spNode" presStyleCnt="0"/>
      <dgm:spPr/>
    </dgm:pt>
    <dgm:pt modelId="{E7A4C988-66DB-43D5-A680-B9691A0A0871}" type="pres">
      <dgm:prSet presAssocID="{CCA172B9-D084-44E1-88F4-D579EBA4FBF0}" presName="sibTrans" presStyleLbl="sibTrans1D1" presStyleIdx="1" presStyleCnt="3"/>
      <dgm:spPr/>
    </dgm:pt>
    <dgm:pt modelId="{50CAE257-5E78-45F7-8B1E-82360EC6E9BC}" type="pres">
      <dgm:prSet presAssocID="{4519B1F6-A6A3-407F-9F75-E6BC61D81A9C}" presName="node" presStyleLbl="node1" presStyleIdx="2" presStyleCnt="3">
        <dgm:presLayoutVars>
          <dgm:bulletEnabled val="1"/>
        </dgm:presLayoutVars>
      </dgm:prSet>
      <dgm:spPr/>
    </dgm:pt>
    <dgm:pt modelId="{F805C6CB-A110-4329-9A8C-35A1AC7DD77A}" type="pres">
      <dgm:prSet presAssocID="{4519B1F6-A6A3-407F-9F75-E6BC61D81A9C}" presName="spNode" presStyleCnt="0"/>
      <dgm:spPr/>
    </dgm:pt>
    <dgm:pt modelId="{0B56FC20-C04B-4228-A15F-B6657B752BC2}" type="pres">
      <dgm:prSet presAssocID="{163AFA61-8536-4575-96E8-80E87B93F7BB}" presName="sibTrans" presStyleLbl="sibTrans1D1" presStyleIdx="2" presStyleCnt="3"/>
      <dgm:spPr/>
    </dgm:pt>
  </dgm:ptLst>
  <dgm:cxnLst>
    <dgm:cxn modelId="{1571D907-8BD5-4E60-A672-8F38FD03247B}" srcId="{3537D021-D74D-49B1-80AA-AE449C6B44AA}" destId="{B4F8D278-0F67-4B24-92AC-D6214D30FE1A}" srcOrd="1" destOrd="0" parTransId="{8438FAFE-0683-408F-B148-51AAF06B454E}" sibTransId="{CCA172B9-D084-44E1-88F4-D579EBA4FBF0}"/>
    <dgm:cxn modelId="{7BE0260B-18B3-4194-8F18-D24EC8FDA602}" type="presOf" srcId="{CCA172B9-D084-44E1-88F4-D579EBA4FBF0}" destId="{E7A4C988-66DB-43D5-A680-B9691A0A0871}" srcOrd="0" destOrd="0" presId="urn:microsoft.com/office/officeart/2005/8/layout/cycle5"/>
    <dgm:cxn modelId="{B24C8533-BFC0-4A58-8329-63F73DFF38D9}" type="presOf" srcId="{B4F8D278-0F67-4B24-92AC-D6214D30FE1A}" destId="{E7C0807D-D48E-4E48-BB38-92D88FD9F7BB}" srcOrd="0" destOrd="0" presId="urn:microsoft.com/office/officeart/2005/8/layout/cycle5"/>
    <dgm:cxn modelId="{C52B2267-75EF-42F7-98B5-92ECF4044972}" type="presOf" srcId="{3537D021-D74D-49B1-80AA-AE449C6B44AA}" destId="{9323E683-F269-4D88-913D-058A5E34AA36}" srcOrd="0" destOrd="0" presId="urn:microsoft.com/office/officeart/2005/8/layout/cycle5"/>
    <dgm:cxn modelId="{7CFD7899-EC40-4A55-B059-E27C99075D70}" type="presOf" srcId="{4519B1F6-A6A3-407F-9F75-E6BC61D81A9C}" destId="{50CAE257-5E78-45F7-8B1E-82360EC6E9BC}" srcOrd="0" destOrd="0" presId="urn:microsoft.com/office/officeart/2005/8/layout/cycle5"/>
    <dgm:cxn modelId="{A9D4A1A7-CA53-4021-9AF3-43996FC9CB8D}" type="presOf" srcId="{163AFA61-8536-4575-96E8-80E87B93F7BB}" destId="{0B56FC20-C04B-4228-A15F-B6657B752BC2}" srcOrd="0" destOrd="0" presId="urn:microsoft.com/office/officeart/2005/8/layout/cycle5"/>
    <dgm:cxn modelId="{A9EE0DC3-A5DB-4805-8A98-3C6DD175D277}" type="presOf" srcId="{366CCD62-AF17-434D-AB42-C160D9A8AF7A}" destId="{8241D5C4-7740-4A3B-A7D4-253F3CB2CE7B}" srcOrd="0" destOrd="0" presId="urn:microsoft.com/office/officeart/2005/8/layout/cycle5"/>
    <dgm:cxn modelId="{241FBFD6-7CCC-4807-BE26-7C08C8188D39}" srcId="{3537D021-D74D-49B1-80AA-AE449C6B44AA}" destId="{6976AEB6-00EF-4342-9F9F-538CF1245BE9}" srcOrd="0" destOrd="0" parTransId="{7BEEF5ED-BB43-43F4-B324-20FEA7EBC96A}" sibTransId="{366CCD62-AF17-434D-AB42-C160D9A8AF7A}"/>
    <dgm:cxn modelId="{A0B010F0-B3C0-4A8C-A656-9BCAEF709A0F}" type="presOf" srcId="{6976AEB6-00EF-4342-9F9F-538CF1245BE9}" destId="{C7968C6A-82F8-49C1-A2B1-9FE208A7D5DE}" srcOrd="0" destOrd="0" presId="urn:microsoft.com/office/officeart/2005/8/layout/cycle5"/>
    <dgm:cxn modelId="{E68E3BF1-142B-4053-9BE6-0FBB473BA142}" srcId="{3537D021-D74D-49B1-80AA-AE449C6B44AA}" destId="{4519B1F6-A6A3-407F-9F75-E6BC61D81A9C}" srcOrd="2" destOrd="0" parTransId="{6EB788BE-ED8B-42E6-B5FF-29A0ABED105C}" sibTransId="{163AFA61-8536-4575-96E8-80E87B93F7BB}"/>
    <dgm:cxn modelId="{64BC019A-07DE-49CC-98CD-BD469E5EEDAF}" type="presParOf" srcId="{9323E683-F269-4D88-913D-058A5E34AA36}" destId="{C7968C6A-82F8-49C1-A2B1-9FE208A7D5DE}" srcOrd="0" destOrd="0" presId="urn:microsoft.com/office/officeart/2005/8/layout/cycle5"/>
    <dgm:cxn modelId="{0ED4E49C-9F9E-479D-B388-C8B856F86D03}" type="presParOf" srcId="{9323E683-F269-4D88-913D-058A5E34AA36}" destId="{7F6941D8-CDF6-4D4F-9A5E-E45C67A65199}" srcOrd="1" destOrd="0" presId="urn:microsoft.com/office/officeart/2005/8/layout/cycle5"/>
    <dgm:cxn modelId="{CCAA333F-F7D0-4C6F-AA12-236DD0E381F6}" type="presParOf" srcId="{9323E683-F269-4D88-913D-058A5E34AA36}" destId="{8241D5C4-7740-4A3B-A7D4-253F3CB2CE7B}" srcOrd="2" destOrd="0" presId="urn:microsoft.com/office/officeart/2005/8/layout/cycle5"/>
    <dgm:cxn modelId="{33AAB77F-4355-4106-A7FC-FB4856457EBF}" type="presParOf" srcId="{9323E683-F269-4D88-913D-058A5E34AA36}" destId="{E7C0807D-D48E-4E48-BB38-92D88FD9F7BB}" srcOrd="3" destOrd="0" presId="urn:microsoft.com/office/officeart/2005/8/layout/cycle5"/>
    <dgm:cxn modelId="{4BD000F1-4805-4456-B1D0-A5C41F349228}" type="presParOf" srcId="{9323E683-F269-4D88-913D-058A5E34AA36}" destId="{BFF4464A-F0FF-4965-B736-6A80D8A945B4}" srcOrd="4" destOrd="0" presId="urn:microsoft.com/office/officeart/2005/8/layout/cycle5"/>
    <dgm:cxn modelId="{FC9B5606-23BA-4EAB-9601-C6CA013B9201}" type="presParOf" srcId="{9323E683-F269-4D88-913D-058A5E34AA36}" destId="{E7A4C988-66DB-43D5-A680-B9691A0A0871}" srcOrd="5" destOrd="0" presId="urn:microsoft.com/office/officeart/2005/8/layout/cycle5"/>
    <dgm:cxn modelId="{EFBDC6EA-A341-4311-9AC6-3E5275F1C540}" type="presParOf" srcId="{9323E683-F269-4D88-913D-058A5E34AA36}" destId="{50CAE257-5E78-45F7-8B1E-82360EC6E9BC}" srcOrd="6" destOrd="0" presId="urn:microsoft.com/office/officeart/2005/8/layout/cycle5"/>
    <dgm:cxn modelId="{F9381D14-D839-457C-941D-6AEAF327C7AC}" type="presParOf" srcId="{9323E683-F269-4D88-913D-058A5E34AA36}" destId="{F805C6CB-A110-4329-9A8C-35A1AC7DD77A}" srcOrd="7" destOrd="0" presId="urn:microsoft.com/office/officeart/2005/8/layout/cycle5"/>
    <dgm:cxn modelId="{92D7E56E-BF79-4513-9648-8DE522501A92}" type="presParOf" srcId="{9323E683-F269-4D88-913D-058A5E34AA36}" destId="{0B56FC20-C04B-4228-A15F-B6657B752BC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42DDB-D983-4D9C-BB33-478A12CAE99A}">
      <dsp:nvSpPr>
        <dsp:cNvPr id="0" name=""/>
        <dsp:cNvSpPr/>
      </dsp:nvSpPr>
      <dsp:spPr>
        <a:xfrm>
          <a:off x="1306943" y="41861"/>
          <a:ext cx="1738341" cy="1129921"/>
        </a:xfrm>
        <a:prstGeom prst="roundRect">
          <a:avLst/>
        </a:prstGeom>
        <a:solidFill>
          <a:schemeClr val="accent2">
            <a:alpha val="71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1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b="1" kern="1200" dirty="0">
              <a:solidFill>
                <a:schemeClr val="bg1"/>
              </a:solidFill>
            </a:rPr>
            <a:t>경제</a:t>
          </a:r>
        </a:p>
      </dsp:txBody>
      <dsp:txXfrm>
        <a:off x="1362101" y="97019"/>
        <a:ext cx="1628025" cy="1019605"/>
      </dsp:txXfrm>
    </dsp:sp>
    <dsp:sp modelId="{13EA49A6-680D-4B76-AF3D-B68B766C4C83}">
      <dsp:nvSpPr>
        <dsp:cNvPr id="0" name=""/>
        <dsp:cNvSpPr/>
      </dsp:nvSpPr>
      <dsp:spPr>
        <a:xfrm>
          <a:off x="653421" y="596697"/>
          <a:ext cx="3017011" cy="3017011"/>
        </a:xfrm>
        <a:custGeom>
          <a:avLst/>
          <a:gdLst/>
          <a:ahLst/>
          <a:cxnLst/>
          <a:rect l="0" t="0" r="0" b="0"/>
          <a:pathLst>
            <a:path>
              <a:moveTo>
                <a:pt x="2618950" y="487475"/>
              </a:moveTo>
              <a:arcTo wR="1508505" hR="1508505" stAng="19044128" swAng="224728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D571D-C71A-44F6-B4F1-ECF6E4CA982A}">
      <dsp:nvSpPr>
        <dsp:cNvPr id="0" name=""/>
        <dsp:cNvSpPr/>
      </dsp:nvSpPr>
      <dsp:spPr>
        <a:xfrm>
          <a:off x="2613341" y="2273740"/>
          <a:ext cx="1738341" cy="1129921"/>
        </a:xfrm>
        <a:prstGeom prst="roundRect">
          <a:avLst/>
        </a:prstGeom>
        <a:solidFill>
          <a:schemeClr val="accent2">
            <a:alpha val="67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1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b="1" kern="1200" dirty="0" err="1">
              <a:solidFill>
                <a:schemeClr val="bg1"/>
              </a:solidFill>
            </a:rPr>
            <a:t>산업군</a:t>
          </a:r>
          <a:endParaRPr lang="en-US" altLang="ko-KR" sz="3300" b="1" kern="1200" dirty="0">
            <a:solidFill>
              <a:schemeClr val="bg1"/>
            </a:solidFill>
          </a:endParaRPr>
        </a:p>
      </dsp:txBody>
      <dsp:txXfrm>
        <a:off x="2668499" y="2328898"/>
        <a:ext cx="1628025" cy="1019605"/>
      </dsp:txXfrm>
    </dsp:sp>
    <dsp:sp modelId="{CFC4BBD4-FA81-4FBF-BAD4-F770886A1426}">
      <dsp:nvSpPr>
        <dsp:cNvPr id="0" name=""/>
        <dsp:cNvSpPr/>
      </dsp:nvSpPr>
      <dsp:spPr>
        <a:xfrm>
          <a:off x="652081" y="598329"/>
          <a:ext cx="3017011" cy="3017011"/>
        </a:xfrm>
        <a:custGeom>
          <a:avLst/>
          <a:gdLst/>
          <a:ahLst/>
          <a:cxnLst/>
          <a:rect l="0" t="0" r="0" b="0"/>
          <a:pathLst>
            <a:path>
              <a:moveTo>
                <a:pt x="2010163" y="2931153"/>
              </a:moveTo>
              <a:arcTo wR="1508505" hR="1508505" stAng="4234571" swAng="21880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BBFD7-3463-4DB1-8D8B-31BBE282ABF0}">
      <dsp:nvSpPr>
        <dsp:cNvPr id="0" name=""/>
        <dsp:cNvSpPr/>
      </dsp:nvSpPr>
      <dsp:spPr>
        <a:xfrm>
          <a:off x="539" y="2304619"/>
          <a:ext cx="1738341" cy="1129921"/>
        </a:xfrm>
        <a:prstGeom prst="roundRect">
          <a:avLst/>
        </a:prstGeom>
        <a:solidFill>
          <a:schemeClr val="accent2">
            <a:alpha val="7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1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b="1" kern="1200" dirty="0">
              <a:solidFill>
                <a:schemeClr val="bg1"/>
              </a:solidFill>
            </a:rPr>
            <a:t>개별기업</a:t>
          </a:r>
          <a:endParaRPr lang="en-US" altLang="ko-KR" sz="3300" b="1" kern="1200" dirty="0">
            <a:solidFill>
              <a:schemeClr val="bg1"/>
            </a:solidFill>
          </a:endParaRPr>
        </a:p>
      </dsp:txBody>
      <dsp:txXfrm>
        <a:off x="55697" y="2359777"/>
        <a:ext cx="1628025" cy="1019605"/>
      </dsp:txXfrm>
    </dsp:sp>
    <dsp:sp modelId="{B6DDC7CE-56D1-4893-9D31-DEE41A932977}">
      <dsp:nvSpPr>
        <dsp:cNvPr id="0" name=""/>
        <dsp:cNvSpPr/>
      </dsp:nvSpPr>
      <dsp:spPr>
        <a:xfrm>
          <a:off x="667608" y="606822"/>
          <a:ext cx="3017011" cy="3017011"/>
        </a:xfrm>
        <a:custGeom>
          <a:avLst/>
          <a:gdLst/>
          <a:ahLst/>
          <a:cxnLst/>
          <a:rect l="0" t="0" r="0" b="0"/>
          <a:pathLst>
            <a:path>
              <a:moveTo>
                <a:pt x="4858" y="1387533"/>
              </a:moveTo>
              <a:arcTo wR="1508505" hR="1508505" stAng="11075980" swAng="23045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68C6A-82F8-49C1-A2B1-9FE208A7D5DE}">
      <dsp:nvSpPr>
        <dsp:cNvPr id="0" name=""/>
        <dsp:cNvSpPr/>
      </dsp:nvSpPr>
      <dsp:spPr>
        <a:xfrm>
          <a:off x="1366446" y="1714"/>
          <a:ext cx="1619334" cy="1052567"/>
        </a:xfrm>
        <a:prstGeom prst="roundRect">
          <a:avLst/>
        </a:prstGeom>
        <a:solidFill>
          <a:schemeClr val="accent2">
            <a:alpha val="71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1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b="1" kern="1200" dirty="0">
              <a:solidFill>
                <a:schemeClr val="bg1"/>
              </a:solidFill>
            </a:rPr>
            <a:t>시장반영</a:t>
          </a:r>
          <a:endParaRPr lang="en-US" altLang="ko-KR" sz="3100" b="1" kern="1200" dirty="0">
            <a:solidFill>
              <a:schemeClr val="bg1"/>
            </a:solidFill>
          </a:endParaRPr>
        </a:p>
      </dsp:txBody>
      <dsp:txXfrm>
        <a:off x="1417828" y="53096"/>
        <a:ext cx="1516570" cy="949803"/>
      </dsp:txXfrm>
    </dsp:sp>
    <dsp:sp modelId="{8241D5C4-7740-4A3B-A7D4-253F3CB2CE7B}">
      <dsp:nvSpPr>
        <dsp:cNvPr id="0" name=""/>
        <dsp:cNvSpPr/>
      </dsp:nvSpPr>
      <dsp:spPr>
        <a:xfrm>
          <a:off x="771505" y="527998"/>
          <a:ext cx="2809217" cy="2809217"/>
        </a:xfrm>
        <a:custGeom>
          <a:avLst/>
          <a:gdLst/>
          <a:ahLst/>
          <a:cxnLst/>
          <a:rect l="0" t="0" r="0" b="0"/>
          <a:pathLst>
            <a:path>
              <a:moveTo>
                <a:pt x="2431939" y="446737"/>
              </a:moveTo>
              <a:arcTo wR="1404608" hR="1404608" stAng="19020232" swAng="23034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0807D-D48E-4E48-BB38-92D88FD9F7BB}">
      <dsp:nvSpPr>
        <dsp:cNvPr id="0" name=""/>
        <dsp:cNvSpPr/>
      </dsp:nvSpPr>
      <dsp:spPr>
        <a:xfrm>
          <a:off x="2582873" y="2108627"/>
          <a:ext cx="1619334" cy="1052567"/>
        </a:xfrm>
        <a:prstGeom prst="roundRect">
          <a:avLst/>
        </a:prstGeom>
        <a:solidFill>
          <a:schemeClr val="accent2">
            <a:alpha val="67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1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b="1" kern="1200" dirty="0">
              <a:solidFill>
                <a:schemeClr val="bg1"/>
              </a:solidFill>
            </a:rPr>
            <a:t>가격추세</a:t>
          </a:r>
          <a:endParaRPr lang="en-US" altLang="ko-KR" sz="3100" b="1" kern="1200" dirty="0">
            <a:solidFill>
              <a:schemeClr val="bg1"/>
            </a:solidFill>
          </a:endParaRPr>
        </a:p>
      </dsp:txBody>
      <dsp:txXfrm>
        <a:off x="2634255" y="2160009"/>
        <a:ext cx="1516570" cy="949803"/>
      </dsp:txXfrm>
    </dsp:sp>
    <dsp:sp modelId="{E7A4C988-66DB-43D5-A680-B9691A0A0871}">
      <dsp:nvSpPr>
        <dsp:cNvPr id="0" name=""/>
        <dsp:cNvSpPr/>
      </dsp:nvSpPr>
      <dsp:spPr>
        <a:xfrm>
          <a:off x="771505" y="527998"/>
          <a:ext cx="2809217" cy="2809217"/>
        </a:xfrm>
        <a:custGeom>
          <a:avLst/>
          <a:gdLst/>
          <a:ahLst/>
          <a:cxnLst/>
          <a:rect l="0" t="0" r="0" b="0"/>
          <a:pathLst>
            <a:path>
              <a:moveTo>
                <a:pt x="1835953" y="2741346"/>
              </a:moveTo>
              <a:arcTo wR="1404608" hR="1404608" stAng="4326955" swAng="21460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AE257-5E78-45F7-8B1E-82360EC6E9BC}">
      <dsp:nvSpPr>
        <dsp:cNvPr id="0" name=""/>
        <dsp:cNvSpPr/>
      </dsp:nvSpPr>
      <dsp:spPr>
        <a:xfrm>
          <a:off x="150019" y="2108627"/>
          <a:ext cx="1619334" cy="1052567"/>
        </a:xfrm>
        <a:prstGeom prst="roundRect">
          <a:avLst/>
        </a:prstGeom>
        <a:solidFill>
          <a:schemeClr val="accent2">
            <a:alpha val="7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1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b="1" kern="1200" dirty="0">
              <a:solidFill>
                <a:schemeClr val="bg1"/>
              </a:solidFill>
            </a:rPr>
            <a:t>역사반복</a:t>
          </a:r>
          <a:endParaRPr lang="en-US" altLang="ko-KR" sz="3100" b="1" kern="1200" dirty="0">
            <a:solidFill>
              <a:schemeClr val="bg1"/>
            </a:solidFill>
          </a:endParaRPr>
        </a:p>
      </dsp:txBody>
      <dsp:txXfrm>
        <a:off x="201401" y="2160009"/>
        <a:ext cx="1516570" cy="949803"/>
      </dsp:txXfrm>
    </dsp:sp>
    <dsp:sp modelId="{0B56FC20-C04B-4228-A15F-B6657B752BC2}">
      <dsp:nvSpPr>
        <dsp:cNvPr id="0" name=""/>
        <dsp:cNvSpPr/>
      </dsp:nvSpPr>
      <dsp:spPr>
        <a:xfrm>
          <a:off x="771505" y="527998"/>
          <a:ext cx="2809217" cy="2809217"/>
        </a:xfrm>
        <a:custGeom>
          <a:avLst/>
          <a:gdLst/>
          <a:ahLst/>
          <a:cxnLst/>
          <a:rect l="0" t="0" r="0" b="0"/>
          <a:pathLst>
            <a:path>
              <a:moveTo>
                <a:pt x="4533" y="1291849"/>
              </a:moveTo>
              <a:arcTo wR="1404608" hR="1404608" stAng="11076273" swAng="23034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CF7DD-A204-4EB6-A4BC-8E9055CA4201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821F-44A4-4178-ADDD-096E3401B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7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경제적 충격 논문 </a:t>
            </a:r>
            <a:r>
              <a:rPr lang="en-US" altLang="ko-KR" dirty="0"/>
              <a:t>: https://kiss-kstudy-com.proxy.cau.ac.kr/thesis/thesis-view.asp?key=3907197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821F-44A4-4178-ADDD-096E3401BB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3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VAR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모형의 </a:t>
            </a:r>
            <a:r>
              <a:rPr lang="ko-KR" altLang="en-US" dirty="0" err="1">
                <a:effectLst/>
                <a:latin typeface="Times New Roman" panose="02020603050405020304" pitchFamily="18" charset="0"/>
              </a:rPr>
              <a:t>설정시</a:t>
            </a:r>
            <a:br>
              <a:rPr lang="ko-KR" altLang="en-US" dirty="0"/>
            </a:br>
            <a:r>
              <a:rPr lang="ko-KR" altLang="en-US" dirty="0">
                <a:effectLst/>
                <a:latin typeface="Times New Roman" panose="02020603050405020304" pitchFamily="18" charset="0"/>
              </a:rPr>
              <a:t>표본기간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사용될 변수 및 변수의 순서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시차길이에 의해서 결과가 달라질</a:t>
            </a:r>
            <a:br>
              <a:rPr lang="ko-KR" altLang="en-US" dirty="0"/>
            </a:br>
            <a:r>
              <a:rPr lang="ko-KR" altLang="en-US" dirty="0">
                <a:effectLst/>
                <a:latin typeface="Times New Roman" panose="02020603050405020304" pitchFamily="18" charset="0"/>
              </a:rPr>
              <a:t>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821F-44A4-4178-ADDD-096E3401BB8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9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VAR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모형의 </a:t>
            </a:r>
            <a:r>
              <a:rPr lang="ko-KR" altLang="en-US" dirty="0" err="1">
                <a:effectLst/>
                <a:latin typeface="Times New Roman" panose="02020603050405020304" pitchFamily="18" charset="0"/>
              </a:rPr>
              <a:t>설정시</a:t>
            </a:r>
            <a:br>
              <a:rPr lang="ko-KR" altLang="en-US" dirty="0"/>
            </a:br>
            <a:r>
              <a:rPr lang="ko-KR" altLang="en-US" dirty="0">
                <a:effectLst/>
                <a:latin typeface="Times New Roman" panose="02020603050405020304" pitchFamily="18" charset="0"/>
              </a:rPr>
              <a:t>표본기간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사용될 변수 및 변수의 순서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시차길이에 의해서 결과가 달라질</a:t>
            </a:r>
            <a:br>
              <a:rPr lang="ko-KR" altLang="en-US" dirty="0"/>
            </a:br>
            <a:r>
              <a:rPr lang="ko-KR" altLang="en-US" dirty="0">
                <a:effectLst/>
                <a:latin typeface="Times New Roman" panose="02020603050405020304" pitchFamily="18" charset="0"/>
              </a:rPr>
              <a:t>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821F-44A4-4178-ADDD-096E3401BB8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VAR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모형의 </a:t>
            </a:r>
            <a:r>
              <a:rPr lang="ko-KR" altLang="en-US" dirty="0" err="1">
                <a:effectLst/>
                <a:latin typeface="Times New Roman" panose="02020603050405020304" pitchFamily="18" charset="0"/>
              </a:rPr>
              <a:t>설정시</a:t>
            </a:r>
            <a:br>
              <a:rPr lang="ko-KR" altLang="en-US" dirty="0"/>
            </a:br>
            <a:r>
              <a:rPr lang="ko-KR" altLang="en-US" dirty="0">
                <a:effectLst/>
                <a:latin typeface="Times New Roman" panose="02020603050405020304" pitchFamily="18" charset="0"/>
              </a:rPr>
              <a:t>표본기간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사용될 변수 및 변수의 순서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시차길이에 의해서 결과가 달라질</a:t>
            </a:r>
            <a:br>
              <a:rPr lang="ko-KR" altLang="en-US" dirty="0"/>
            </a:br>
            <a:r>
              <a:rPr lang="ko-KR" altLang="en-US" dirty="0">
                <a:effectLst/>
                <a:latin typeface="Times New Roman" panose="02020603050405020304" pitchFamily="18" charset="0"/>
              </a:rPr>
              <a:t>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821F-44A4-4178-ADDD-096E3401BB8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4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VAR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모형의 </a:t>
            </a:r>
            <a:r>
              <a:rPr lang="ko-KR" altLang="en-US" dirty="0" err="1">
                <a:effectLst/>
                <a:latin typeface="Times New Roman" panose="02020603050405020304" pitchFamily="18" charset="0"/>
              </a:rPr>
              <a:t>설정시</a:t>
            </a:r>
            <a:br>
              <a:rPr lang="ko-KR" altLang="en-US" dirty="0"/>
            </a:br>
            <a:r>
              <a:rPr lang="ko-KR" altLang="en-US" dirty="0">
                <a:effectLst/>
                <a:latin typeface="Times New Roman" panose="02020603050405020304" pitchFamily="18" charset="0"/>
              </a:rPr>
              <a:t>표본기간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사용될 변수 및 변수의 순서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effectLst/>
                <a:latin typeface="Times New Roman" panose="02020603050405020304" pitchFamily="18" charset="0"/>
              </a:rPr>
              <a:t>시차길이에 의해서 결과가 달라질</a:t>
            </a:r>
            <a:br>
              <a:rPr lang="ko-KR" altLang="en-US" dirty="0"/>
            </a:br>
            <a:r>
              <a:rPr lang="ko-KR" altLang="en-US" dirty="0">
                <a:effectLst/>
                <a:latin typeface="Times New Roman" panose="02020603050405020304" pitchFamily="18" charset="0"/>
              </a:rPr>
              <a:t>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821F-44A4-4178-ADDD-096E3401BB8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9D5EF-3429-4A4A-A73A-67F6BC5A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A294D-7974-4835-BEDA-FE00C4D94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8B1A7-3B82-4B15-9761-BA989774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C320-A9E1-4A22-93B8-220FBD408113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CC0DB-6B92-42E9-9551-9E527EBC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FAAF0-273C-4517-9CA7-F94C3667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8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11F3-0BF6-498E-ABFC-93B1F9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B034C1-1D5A-4D77-A190-1D6E251FE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F94-5698-4CAA-ABEE-CC30DD24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3150-E525-422B-8231-20A77B32C3A0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51A3B-C4D5-42E1-BF09-747532B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B30B1-87D3-4C4A-A20E-3841EAEE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4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CA27FC-32D8-4C96-85B7-3F470ED82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C146EE-2EDD-4843-AB23-FD6FB41D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3013C-5ABA-4B22-A62B-62A65326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F267-C21E-4A79-89DE-4C808017A097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C6683-B7BC-4755-9D4F-1D710EF1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C823C-9C0F-4E90-9A06-6F3A629E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3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D8661-AC69-46AB-8600-D4325940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922C8-9E4B-4513-8AC3-FCD84A02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F5992-B8B5-4BC5-BACC-F7929068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B1EB-31BD-4E6E-82B0-439E4C011E45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11F9-15BC-4F43-BA9E-BD7B20AE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774AF-930C-4735-8325-A43B48B1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1FA3E-228A-487C-BF67-790D171B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D2B4D-E9D5-4E6E-8A7E-A16312E4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BAC79-BCCF-4CFB-85E7-75411108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76CF-8A08-4601-B0D0-D9A70CA37A84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F6C53-0CEF-457B-963D-03C1E7E3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CFB6-7D97-4408-BBC8-3F39E750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AABCD-1C9B-4808-8FF4-C87CADE4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206A3-56D5-4207-B97D-A8FAEB18A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02D7C-20F8-4AF3-8F33-EB34E51D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91A48-A9EF-4048-9726-B58C389D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AB95-05DB-44B4-A308-B60B839D580A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A0B28-2132-4111-A828-503D303A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3718E-DEE8-41CB-90B8-07E00212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FA6C3-1EF7-4D3A-8C79-6129C2FF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85" y="516736"/>
            <a:ext cx="1706642" cy="303202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플랫폼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CE2A6-2621-4170-B395-AADDBAEE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F48879-142A-4D41-9A82-E1E18C9E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347F3-25E3-484A-8641-97E336C2C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9A918A-C276-4994-BCAC-635682A0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30BD5-31F7-44C9-8625-A6E3A57B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BB20-0BED-4A40-99A0-67C602642432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F53B5F-1274-4D9D-89F6-DDFD070C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65735D-B6C9-4D29-8B47-B56F6435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4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8CDA3-9BA7-4B8C-9EDA-D8A86426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BAF68E-84A4-4272-B5D7-DA87592E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BD89-EB8E-4B5A-953D-BCE03AE6E5C3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8E8D8-13D1-4A1F-BE4A-361DD211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F49865-620B-44DF-8BD0-AEED5017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5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0126E-9554-4C4C-AD12-A9939064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6741-7CB8-4A9B-A034-BB47A3333A1D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853008-A624-44BE-9125-7C9A580D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774D40-1DB8-41E6-A777-5A0E6872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9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46C5-FC4B-41FD-9A16-A2BD7DD7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FC49-00CB-460C-9931-92C21857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9F75C8-0768-49CC-88FF-3F3B6AA6E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8FFAD-AF58-4BBA-8ABE-6055C3FF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8819-078A-4BD3-9389-6D7BEA91D5BE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9FD89-067D-4958-AAFA-54B413AA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4B3AB-E915-4BAA-B3FA-97D45585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9C3CC-9A5B-4D75-B5ED-48CD34B1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0B2C2B-DCCB-4C37-91AA-82AFB33C9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5F28C-DE79-4349-BFC9-3DBBB1BF9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0AC04-CA0F-4804-9BA2-508F2F92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8B1-3654-46A5-B34F-17B1B3DA863F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180E0-FA3B-432F-AF73-210369CC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47917-B02F-456C-A1D1-2B3B48DB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7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C5C1EE-B58B-467A-9105-F0A2AD6B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A9E47-EAAD-4FA7-94DB-FFDC7C2C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33A67-CDB5-4EB2-983F-702F26A26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" panose="020B0600000101010101" pitchFamily="50" charset="-127"/>
              </a:defRPr>
            </a:lvl1pPr>
          </a:lstStyle>
          <a:p>
            <a:fld id="{6DF90B9D-BCFA-4816-A688-AB04CEA81B50}" type="datetime1">
              <a:rPr lang="en-US" altLang="ko-KR" smtClean="0"/>
              <a:t>5/1/2022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D9F74-E6F9-4EB0-9A22-FAEF4276B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" panose="020B0600000101010101" pitchFamily="50" charset="-127"/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128F8-1A6E-415E-8274-36410517D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" panose="020B0600000101010101" pitchFamily="50" charset="-127"/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197A2-DDA0-0989-0325-52C268040E29}"/>
              </a:ext>
            </a:extLst>
          </p:cNvPr>
          <p:cNvSpPr txBox="1"/>
          <p:nvPr userDrawn="1"/>
        </p:nvSpPr>
        <p:spPr>
          <a:xfrm>
            <a:off x="11135360" y="-28747"/>
            <a:ext cx="1056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FF0000"/>
                </a:solidFill>
                <a:latin typeface="카페24 빛나는별" pitchFamily="2" charset="-127"/>
                <a:ea typeface="카페24 빛나는별" pitchFamily="2" charset="-127"/>
              </a:rPr>
              <a:t>Ubion</a:t>
            </a:r>
            <a:r>
              <a:rPr lang="en-US" altLang="ko-KR" sz="1200" dirty="0">
                <a:solidFill>
                  <a:srgbClr val="FF0000"/>
                </a:solidFill>
                <a:latin typeface="카페24 빛나는별" pitchFamily="2" charset="-127"/>
                <a:ea typeface="카페24 빛나는별" pitchFamily="2" charset="-127"/>
              </a:rPr>
              <a:t> D</a:t>
            </a:r>
            <a:r>
              <a:rPr lang="en-US" altLang="ko-KR" sz="1200" dirty="0">
                <a:latin typeface="카페24 빛나는별" pitchFamily="2" charset="-127"/>
                <a:ea typeface="카페24 빛나는별" pitchFamily="2" charset="-127"/>
              </a:rPr>
              <a:t>ata </a:t>
            </a:r>
            <a:r>
              <a:rPr lang="en-US" altLang="ko-KR" sz="1200" dirty="0">
                <a:solidFill>
                  <a:srgbClr val="FF0000"/>
                </a:solidFill>
                <a:latin typeface="카페24 빛나는별" pitchFamily="2" charset="-127"/>
                <a:ea typeface="카페24 빛나는별" pitchFamily="2" charset="-127"/>
              </a:rPr>
              <a:t>A</a:t>
            </a:r>
            <a:r>
              <a:rPr lang="en-US" altLang="ko-KR" sz="1200" dirty="0">
                <a:latin typeface="카페24 빛나는별" pitchFamily="2" charset="-127"/>
                <a:ea typeface="카페24 빛나는별" pitchFamily="2" charset="-127"/>
              </a:rPr>
              <a:t>nalyst</a:t>
            </a:r>
          </a:p>
          <a:p>
            <a:r>
              <a:rPr lang="ko-KR" altLang="en-US" dirty="0" err="1">
                <a:latin typeface="카페24 빛나는별" pitchFamily="2" charset="-127"/>
                <a:ea typeface="카페24 빛나는별" pitchFamily="2" charset="-127"/>
              </a:rPr>
              <a:t>배아프조</a:t>
            </a:r>
            <a:endParaRPr lang="en-US" altLang="ko-KR" dirty="0">
              <a:latin typeface="카페24 빛나는별" pitchFamily="2" charset="-127"/>
              <a:ea typeface="카페24 빛나는별" pitchFamily="2" charset="-127"/>
            </a:endParaRPr>
          </a:p>
        </p:txBody>
      </p:sp>
      <p:grpSp>
        <p:nvGrpSpPr>
          <p:cNvPr id="11" name="그래픽 9" descr="눈이 하나 있는 얼굴">
            <a:extLst>
              <a:ext uri="{FF2B5EF4-FFF2-40B4-BE49-F238E27FC236}">
                <a16:creationId xmlns:a16="http://schemas.microsoft.com/office/drawing/2014/main" id="{33BA824C-9F16-EF54-2F7F-5FE4E400D722}"/>
              </a:ext>
            </a:extLst>
          </p:cNvPr>
          <p:cNvGrpSpPr/>
          <p:nvPr/>
        </p:nvGrpSpPr>
        <p:grpSpPr>
          <a:xfrm>
            <a:off x="11827474" y="218882"/>
            <a:ext cx="162305" cy="262006"/>
            <a:chOff x="11747226" y="283204"/>
            <a:chExt cx="162305" cy="262006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8C82D00-9587-5D36-2E2D-049340106E68}"/>
                </a:ext>
              </a:extLst>
            </p:cNvPr>
            <p:cNvSpPr/>
            <p:nvPr/>
          </p:nvSpPr>
          <p:spPr>
            <a:xfrm>
              <a:off x="11759466" y="292036"/>
              <a:ext cx="141446" cy="148590"/>
            </a:xfrm>
            <a:custGeom>
              <a:avLst/>
              <a:gdLst>
                <a:gd name="connsiteX0" fmla="*/ 72480 w 141446"/>
                <a:gd name="connsiteY0" fmla="*/ 1652 h 148590"/>
                <a:gd name="connsiteX1" fmla="*/ 141860 w 141446"/>
                <a:gd name="connsiteY1" fmla="*/ 76043 h 148590"/>
                <a:gd name="connsiteX2" fmla="*/ 72480 w 141446"/>
                <a:gd name="connsiteY2" fmla="*/ 150243 h 148590"/>
                <a:gd name="connsiteX3" fmla="*/ 414 w 141446"/>
                <a:gd name="connsiteY3" fmla="*/ 74137 h 148590"/>
                <a:gd name="connsiteX4" fmla="*/ 20416 w 141446"/>
                <a:gd name="connsiteY4" fmla="*/ 18893 h 148590"/>
                <a:gd name="connsiteX5" fmla="*/ 72480 w 141446"/>
                <a:gd name="connsiteY5" fmla="*/ 1652 h 14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446" h="148590">
                  <a:moveTo>
                    <a:pt x="72480" y="1652"/>
                  </a:moveTo>
                  <a:cubicBezTo>
                    <a:pt x="112723" y="1652"/>
                    <a:pt x="141860" y="34990"/>
                    <a:pt x="141860" y="76043"/>
                  </a:cubicBezTo>
                  <a:cubicBezTo>
                    <a:pt x="141860" y="117095"/>
                    <a:pt x="112723" y="150243"/>
                    <a:pt x="72480" y="150243"/>
                  </a:cubicBezTo>
                  <a:cubicBezTo>
                    <a:pt x="32237" y="150243"/>
                    <a:pt x="414" y="115190"/>
                    <a:pt x="414" y="74137"/>
                  </a:cubicBezTo>
                  <a:cubicBezTo>
                    <a:pt x="414" y="52992"/>
                    <a:pt x="6777" y="31942"/>
                    <a:pt x="20416" y="18893"/>
                  </a:cubicBezTo>
                  <a:cubicBezTo>
                    <a:pt x="33304" y="6510"/>
                    <a:pt x="52925" y="1652"/>
                    <a:pt x="72480" y="165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3" name="그래픽 9" descr="눈이 하나 있는 얼굴">
              <a:extLst>
                <a:ext uri="{FF2B5EF4-FFF2-40B4-BE49-F238E27FC236}">
                  <a16:creationId xmlns:a16="http://schemas.microsoft.com/office/drawing/2014/main" id="{7AC23D9C-5179-EC06-DB7A-0C0107F49938}"/>
                </a:ext>
              </a:extLst>
            </p:cNvPr>
            <p:cNvGrpSpPr/>
            <p:nvPr/>
          </p:nvGrpSpPr>
          <p:grpSpPr>
            <a:xfrm>
              <a:off x="11747226" y="283204"/>
              <a:ext cx="162305" cy="262006"/>
              <a:chOff x="11747226" y="283204"/>
              <a:chExt cx="162305" cy="262006"/>
            </a:xfrm>
            <a:solidFill>
              <a:srgbClr val="000000"/>
            </a:solidFill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95322D5-73F9-9053-D15D-2AEECDD62445}"/>
                  </a:ext>
                </a:extLst>
              </p:cNvPr>
              <p:cNvSpPr/>
              <p:nvPr/>
            </p:nvSpPr>
            <p:spPr>
              <a:xfrm>
                <a:off x="11747226" y="463843"/>
                <a:ext cx="156491" cy="81367"/>
              </a:xfrm>
              <a:custGeom>
                <a:avLst/>
                <a:gdLst>
                  <a:gd name="connsiteX0" fmla="*/ 11930 w 156491"/>
                  <a:gd name="connsiteY0" fmla="*/ 83020 h 81367"/>
                  <a:gd name="connsiteX1" fmla="*/ 4853 w 156491"/>
                  <a:gd name="connsiteY1" fmla="*/ 80734 h 81367"/>
                  <a:gd name="connsiteX2" fmla="*/ 748 w 156491"/>
                  <a:gd name="connsiteY2" fmla="*/ 74638 h 81367"/>
                  <a:gd name="connsiteX3" fmla="*/ 2539 w 156491"/>
                  <a:gd name="connsiteY3" fmla="*/ 60731 h 81367"/>
                  <a:gd name="connsiteX4" fmla="*/ 11254 w 156491"/>
                  <a:gd name="connsiteY4" fmla="*/ 24441 h 81367"/>
                  <a:gd name="connsiteX5" fmla="*/ 11740 w 156491"/>
                  <a:gd name="connsiteY5" fmla="*/ 19488 h 81367"/>
                  <a:gd name="connsiteX6" fmla="*/ 13492 w 156491"/>
                  <a:gd name="connsiteY6" fmla="*/ 11487 h 81367"/>
                  <a:gd name="connsiteX7" fmla="*/ 20608 w 156491"/>
                  <a:gd name="connsiteY7" fmla="*/ 20440 h 81367"/>
                  <a:gd name="connsiteX8" fmla="*/ 21760 w 156491"/>
                  <a:gd name="connsiteY8" fmla="*/ 32823 h 81367"/>
                  <a:gd name="connsiteX9" fmla="*/ 21779 w 156491"/>
                  <a:gd name="connsiteY9" fmla="*/ 37204 h 81367"/>
                  <a:gd name="connsiteX10" fmla="*/ 73595 w 156491"/>
                  <a:gd name="connsiteY10" fmla="*/ 43014 h 81367"/>
                  <a:gd name="connsiteX11" fmla="*/ 130002 w 156491"/>
                  <a:gd name="connsiteY11" fmla="*/ 29585 h 81367"/>
                  <a:gd name="connsiteX12" fmla="*/ 130612 w 156491"/>
                  <a:gd name="connsiteY12" fmla="*/ 2438 h 81367"/>
                  <a:gd name="connsiteX13" fmla="*/ 132812 w 156491"/>
                  <a:gd name="connsiteY13" fmla="*/ 2438 h 81367"/>
                  <a:gd name="connsiteX14" fmla="*/ 135365 w 156491"/>
                  <a:gd name="connsiteY14" fmla="*/ 11106 h 81367"/>
                  <a:gd name="connsiteX15" fmla="*/ 142489 w 156491"/>
                  <a:gd name="connsiteY15" fmla="*/ 31013 h 81367"/>
                  <a:gd name="connsiteX16" fmla="*/ 144918 w 156491"/>
                  <a:gd name="connsiteY16" fmla="*/ 35395 h 81367"/>
                  <a:gd name="connsiteX17" fmla="*/ 156396 w 156491"/>
                  <a:gd name="connsiteY17" fmla="*/ 59303 h 81367"/>
                  <a:gd name="connsiteX18" fmla="*/ 150262 w 156491"/>
                  <a:gd name="connsiteY18" fmla="*/ 63970 h 81367"/>
                  <a:gd name="connsiteX19" fmla="*/ 149719 w 156491"/>
                  <a:gd name="connsiteY19" fmla="*/ 63970 h 81367"/>
                  <a:gd name="connsiteX20" fmla="*/ 134841 w 156491"/>
                  <a:gd name="connsiteY20" fmla="*/ 48729 h 81367"/>
                  <a:gd name="connsiteX21" fmla="*/ 21894 w 156491"/>
                  <a:gd name="connsiteY21" fmla="*/ 43205 h 81367"/>
                  <a:gd name="connsiteX22" fmla="*/ 22875 w 156491"/>
                  <a:gd name="connsiteY22" fmla="*/ 60064 h 81367"/>
                  <a:gd name="connsiteX23" fmla="*/ 23427 w 156491"/>
                  <a:gd name="connsiteY23" fmla="*/ 71589 h 81367"/>
                  <a:gd name="connsiteX24" fmla="*/ 20455 w 156491"/>
                  <a:gd name="connsiteY24" fmla="*/ 79114 h 81367"/>
                  <a:gd name="connsiteX25" fmla="*/ 13407 w 156491"/>
                  <a:gd name="connsiteY25" fmla="*/ 82925 h 81367"/>
                  <a:gd name="connsiteX26" fmla="*/ 11930 w 156491"/>
                  <a:gd name="connsiteY26" fmla="*/ 83020 h 8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6491" h="81367">
                    <a:moveTo>
                      <a:pt x="11930" y="83020"/>
                    </a:moveTo>
                    <a:cubicBezTo>
                      <a:pt x="9397" y="83020"/>
                      <a:pt x="6930" y="82162"/>
                      <a:pt x="4853" y="80734"/>
                    </a:cubicBezTo>
                    <a:cubicBezTo>
                      <a:pt x="2739" y="79305"/>
                      <a:pt x="1262" y="77115"/>
                      <a:pt x="748" y="74638"/>
                    </a:cubicBezTo>
                    <a:cubicBezTo>
                      <a:pt x="-214" y="69303"/>
                      <a:pt x="1062" y="65398"/>
                      <a:pt x="2539" y="60731"/>
                    </a:cubicBezTo>
                    <a:cubicBezTo>
                      <a:pt x="6282" y="48254"/>
                      <a:pt x="8682" y="37967"/>
                      <a:pt x="11254" y="24441"/>
                    </a:cubicBezTo>
                    <a:cubicBezTo>
                      <a:pt x="11521" y="22821"/>
                      <a:pt x="11683" y="21203"/>
                      <a:pt x="11740" y="19488"/>
                    </a:cubicBezTo>
                    <a:cubicBezTo>
                      <a:pt x="12016" y="16916"/>
                      <a:pt x="11702" y="13296"/>
                      <a:pt x="13492" y="11487"/>
                    </a:cubicBezTo>
                    <a:cubicBezTo>
                      <a:pt x="16969" y="12344"/>
                      <a:pt x="19312" y="15392"/>
                      <a:pt x="20608" y="20440"/>
                    </a:cubicBezTo>
                    <a:cubicBezTo>
                      <a:pt x="21484" y="24536"/>
                      <a:pt x="21874" y="28631"/>
                      <a:pt x="21760" y="32823"/>
                    </a:cubicBezTo>
                    <a:cubicBezTo>
                      <a:pt x="21751" y="34252"/>
                      <a:pt x="21760" y="35586"/>
                      <a:pt x="21779" y="37204"/>
                    </a:cubicBezTo>
                    <a:cubicBezTo>
                      <a:pt x="37867" y="40728"/>
                      <a:pt x="55793" y="44062"/>
                      <a:pt x="73595" y="43014"/>
                    </a:cubicBezTo>
                    <a:cubicBezTo>
                      <a:pt x="93388" y="41967"/>
                      <a:pt x="111038" y="34632"/>
                      <a:pt x="130002" y="29585"/>
                    </a:cubicBezTo>
                    <a:cubicBezTo>
                      <a:pt x="128107" y="18822"/>
                      <a:pt x="128316" y="9677"/>
                      <a:pt x="130612" y="2438"/>
                    </a:cubicBezTo>
                    <a:cubicBezTo>
                      <a:pt x="130888" y="1390"/>
                      <a:pt x="132526" y="1390"/>
                      <a:pt x="132812" y="2438"/>
                    </a:cubicBezTo>
                    <a:cubicBezTo>
                      <a:pt x="133746" y="5391"/>
                      <a:pt x="134565" y="8248"/>
                      <a:pt x="135365" y="11106"/>
                    </a:cubicBezTo>
                    <a:cubicBezTo>
                      <a:pt x="137070" y="17964"/>
                      <a:pt x="139451" y="24632"/>
                      <a:pt x="142489" y="31013"/>
                    </a:cubicBezTo>
                    <a:cubicBezTo>
                      <a:pt x="143652" y="32251"/>
                      <a:pt x="144480" y="33680"/>
                      <a:pt x="144918" y="35395"/>
                    </a:cubicBezTo>
                    <a:cubicBezTo>
                      <a:pt x="148652" y="43682"/>
                      <a:pt x="159349" y="48920"/>
                      <a:pt x="156396" y="59303"/>
                    </a:cubicBezTo>
                    <a:cubicBezTo>
                      <a:pt x="155577" y="62064"/>
                      <a:pt x="153100" y="63970"/>
                      <a:pt x="150262" y="63970"/>
                    </a:cubicBezTo>
                    <a:cubicBezTo>
                      <a:pt x="150081" y="63970"/>
                      <a:pt x="149900" y="63970"/>
                      <a:pt x="149719" y="63970"/>
                    </a:cubicBezTo>
                    <a:cubicBezTo>
                      <a:pt x="141518" y="63875"/>
                      <a:pt x="137203" y="55493"/>
                      <a:pt x="134841" y="48729"/>
                    </a:cubicBezTo>
                    <a:cubicBezTo>
                      <a:pt x="98427" y="61112"/>
                      <a:pt x="56269" y="61969"/>
                      <a:pt x="21894" y="43205"/>
                    </a:cubicBezTo>
                    <a:cubicBezTo>
                      <a:pt x="22094" y="48920"/>
                      <a:pt x="22094" y="54445"/>
                      <a:pt x="22875" y="60064"/>
                    </a:cubicBezTo>
                    <a:cubicBezTo>
                      <a:pt x="23475" y="63875"/>
                      <a:pt x="23665" y="67779"/>
                      <a:pt x="23427" y="71589"/>
                    </a:cubicBezTo>
                    <a:cubicBezTo>
                      <a:pt x="23208" y="74352"/>
                      <a:pt x="22170" y="76924"/>
                      <a:pt x="20455" y="79114"/>
                    </a:cubicBezTo>
                    <a:cubicBezTo>
                      <a:pt x="18664" y="81210"/>
                      <a:pt x="16150" y="82543"/>
                      <a:pt x="13407" y="82925"/>
                    </a:cubicBezTo>
                    <a:cubicBezTo>
                      <a:pt x="12931" y="83020"/>
                      <a:pt x="12426" y="83020"/>
                      <a:pt x="11930" y="830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66877A65-F841-6285-CB6D-74AE6CF25B0C}"/>
                  </a:ext>
                </a:extLst>
              </p:cNvPr>
              <p:cNvSpPr/>
              <p:nvPr/>
            </p:nvSpPr>
            <p:spPr>
              <a:xfrm>
                <a:off x="11748390" y="283204"/>
                <a:ext cx="161141" cy="165789"/>
              </a:xfrm>
              <a:custGeom>
                <a:avLst/>
                <a:gdLst>
                  <a:gd name="connsiteX0" fmla="*/ 62782 w 161141"/>
                  <a:gd name="connsiteY0" fmla="*/ 6007 h 165789"/>
                  <a:gd name="connsiteX1" fmla="*/ 3098 w 161141"/>
                  <a:gd name="connsiteY1" fmla="*/ 67824 h 165789"/>
                  <a:gd name="connsiteX2" fmla="*/ 88062 w 161141"/>
                  <a:gd name="connsiteY2" fmla="*/ 167361 h 165789"/>
                  <a:gd name="connsiteX3" fmla="*/ 161509 w 161141"/>
                  <a:gd name="connsiteY3" fmla="*/ 78397 h 165789"/>
                  <a:gd name="connsiteX4" fmla="*/ 62782 w 161141"/>
                  <a:gd name="connsiteY4" fmla="*/ 6007 h 165789"/>
                  <a:gd name="connsiteX5" fmla="*/ 30169 w 161141"/>
                  <a:gd name="connsiteY5" fmla="*/ 121259 h 165789"/>
                  <a:gd name="connsiteX6" fmla="*/ 34931 w 161141"/>
                  <a:gd name="connsiteY6" fmla="*/ 30962 h 165789"/>
                  <a:gd name="connsiteX7" fmla="*/ 44913 w 161141"/>
                  <a:gd name="connsiteY7" fmla="*/ 36486 h 165789"/>
                  <a:gd name="connsiteX8" fmla="*/ 49437 w 161141"/>
                  <a:gd name="connsiteY8" fmla="*/ 34773 h 165789"/>
                  <a:gd name="connsiteX9" fmla="*/ 54914 w 161141"/>
                  <a:gd name="connsiteY9" fmla="*/ 32582 h 165789"/>
                  <a:gd name="connsiteX10" fmla="*/ 64296 w 161141"/>
                  <a:gd name="connsiteY10" fmla="*/ 27247 h 165789"/>
                  <a:gd name="connsiteX11" fmla="*/ 121780 w 161141"/>
                  <a:gd name="connsiteY11" fmla="*/ 33630 h 165789"/>
                  <a:gd name="connsiteX12" fmla="*/ 135467 w 161141"/>
                  <a:gd name="connsiteY12" fmla="*/ 116401 h 165789"/>
                  <a:gd name="connsiteX13" fmla="*/ 30169 w 161141"/>
                  <a:gd name="connsiteY13" fmla="*/ 121259 h 16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141" h="165789">
                    <a:moveTo>
                      <a:pt x="62782" y="6007"/>
                    </a:moveTo>
                    <a:cubicBezTo>
                      <a:pt x="27549" y="9056"/>
                      <a:pt x="11519" y="38868"/>
                      <a:pt x="3098" y="67824"/>
                    </a:cubicBezTo>
                    <a:cubicBezTo>
                      <a:pt x="-10932" y="124499"/>
                      <a:pt x="31902" y="168504"/>
                      <a:pt x="88062" y="167361"/>
                    </a:cubicBezTo>
                    <a:cubicBezTo>
                      <a:pt x="138715" y="169647"/>
                      <a:pt x="161499" y="122974"/>
                      <a:pt x="161509" y="78397"/>
                    </a:cubicBezTo>
                    <a:cubicBezTo>
                      <a:pt x="163347" y="28486"/>
                      <a:pt x="110131" y="-11995"/>
                      <a:pt x="62782" y="6007"/>
                    </a:cubicBezTo>
                    <a:close/>
                    <a:moveTo>
                      <a:pt x="30169" y="121259"/>
                    </a:moveTo>
                    <a:cubicBezTo>
                      <a:pt x="11795" y="91637"/>
                      <a:pt x="18682" y="56299"/>
                      <a:pt x="34931" y="30962"/>
                    </a:cubicBezTo>
                    <a:cubicBezTo>
                      <a:pt x="35074" y="35820"/>
                      <a:pt x="40789" y="38583"/>
                      <a:pt x="44913" y="36486"/>
                    </a:cubicBezTo>
                    <a:cubicBezTo>
                      <a:pt x="46371" y="35820"/>
                      <a:pt x="47952" y="35249"/>
                      <a:pt x="49437" y="34773"/>
                    </a:cubicBezTo>
                    <a:cubicBezTo>
                      <a:pt x="51305" y="34105"/>
                      <a:pt x="53133" y="33344"/>
                      <a:pt x="54914" y="32582"/>
                    </a:cubicBezTo>
                    <a:cubicBezTo>
                      <a:pt x="58143" y="30962"/>
                      <a:pt x="61039" y="28867"/>
                      <a:pt x="64296" y="27247"/>
                    </a:cubicBezTo>
                    <a:cubicBezTo>
                      <a:pt x="82718" y="18581"/>
                      <a:pt x="105854" y="20580"/>
                      <a:pt x="121780" y="33630"/>
                    </a:cubicBezTo>
                    <a:cubicBezTo>
                      <a:pt x="153346" y="58966"/>
                      <a:pt x="141868" y="99923"/>
                      <a:pt x="135467" y="116401"/>
                    </a:cubicBezTo>
                    <a:cubicBezTo>
                      <a:pt x="120485" y="161074"/>
                      <a:pt x="52028" y="150406"/>
                      <a:pt x="30169" y="1212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01E0EB54-7543-0D6A-085B-6E89B0F31FAA}"/>
                  </a:ext>
                </a:extLst>
              </p:cNvPr>
              <p:cNvSpPr/>
              <p:nvPr/>
            </p:nvSpPr>
            <p:spPr>
              <a:xfrm>
                <a:off x="11818832" y="344043"/>
                <a:ext cx="29447" cy="48768"/>
              </a:xfrm>
              <a:custGeom>
                <a:avLst/>
                <a:gdLst>
                  <a:gd name="connsiteX0" fmla="*/ 15457 w 29447"/>
                  <a:gd name="connsiteY0" fmla="*/ 50420 h 48768"/>
                  <a:gd name="connsiteX1" fmla="*/ 4732 w 29447"/>
                  <a:gd name="connsiteY1" fmla="*/ 44324 h 48768"/>
                  <a:gd name="connsiteX2" fmla="*/ 4665 w 29447"/>
                  <a:gd name="connsiteY2" fmla="*/ 44324 h 48768"/>
                  <a:gd name="connsiteX3" fmla="*/ 579 w 29447"/>
                  <a:gd name="connsiteY3" fmla="*/ 23654 h 48768"/>
                  <a:gd name="connsiteX4" fmla="*/ 3722 w 29447"/>
                  <a:gd name="connsiteY4" fmla="*/ 8033 h 48768"/>
                  <a:gd name="connsiteX5" fmla="*/ 15352 w 29447"/>
                  <a:gd name="connsiteY5" fmla="*/ 1652 h 48768"/>
                  <a:gd name="connsiteX6" fmla="*/ 29507 w 29447"/>
                  <a:gd name="connsiteY6" fmla="*/ 25083 h 48768"/>
                  <a:gd name="connsiteX7" fmla="*/ 15457 w 29447"/>
                  <a:gd name="connsiteY7" fmla="*/ 50420 h 4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447" h="48768">
                    <a:moveTo>
                      <a:pt x="15457" y="50420"/>
                    </a:moveTo>
                    <a:cubicBezTo>
                      <a:pt x="11085" y="50420"/>
                      <a:pt x="6904" y="48134"/>
                      <a:pt x="4732" y="44324"/>
                    </a:cubicBezTo>
                    <a:lnTo>
                      <a:pt x="4665" y="44324"/>
                    </a:lnTo>
                    <a:cubicBezTo>
                      <a:pt x="1246" y="37466"/>
                      <a:pt x="1122" y="30703"/>
                      <a:pt x="579" y="23654"/>
                    </a:cubicBezTo>
                    <a:cubicBezTo>
                      <a:pt x="208" y="18225"/>
                      <a:pt x="170" y="12891"/>
                      <a:pt x="3722" y="8033"/>
                    </a:cubicBezTo>
                    <a:cubicBezTo>
                      <a:pt x="6351" y="4223"/>
                      <a:pt x="10676" y="1842"/>
                      <a:pt x="15352" y="1652"/>
                    </a:cubicBezTo>
                    <a:cubicBezTo>
                      <a:pt x="27278" y="1842"/>
                      <a:pt x="31135" y="15272"/>
                      <a:pt x="29507" y="25083"/>
                    </a:cubicBezTo>
                    <a:cubicBezTo>
                      <a:pt x="29859" y="34894"/>
                      <a:pt x="27725" y="50515"/>
                      <a:pt x="15457" y="50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977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EEA304-D576-CF1B-169D-2BD03D4DD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63" y="2151173"/>
            <a:ext cx="6727565" cy="40051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BDC5B5-5088-4BCC-B84E-E853B9C36FBD}"/>
              </a:ext>
            </a:extLst>
          </p:cNvPr>
          <p:cNvSpPr/>
          <p:nvPr/>
        </p:nvSpPr>
        <p:spPr>
          <a:xfrm>
            <a:off x="-24800" y="-26140"/>
            <a:ext cx="12216800" cy="6884140"/>
          </a:xfrm>
          <a:prstGeom prst="rect">
            <a:avLst/>
          </a:pr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84978C-3822-4404-BFEA-CDA5ED074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72" y="1379368"/>
            <a:ext cx="10080070" cy="942486"/>
          </a:xfrm>
        </p:spPr>
        <p:txBody>
          <a:bodyPr>
            <a:noAutofit/>
          </a:bodyPr>
          <a:lstStyle/>
          <a:p>
            <a:pPr algn="l"/>
            <a:r>
              <a:rPr lang="ko-KR" altLang="en-US" b="1" dirty="0">
                <a:solidFill>
                  <a:schemeClr val="bg1"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충격이</a:t>
            </a:r>
            <a:r>
              <a:rPr lang="en-US" altLang="ko-KR" b="1" dirty="0">
                <a:solidFill>
                  <a:schemeClr val="bg1"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코스피 </a:t>
            </a:r>
            <a:r>
              <a:rPr lang="en-US" altLang="ko-KR" b="1" dirty="0">
                <a:solidFill>
                  <a:schemeClr val="bg1"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200</a:t>
            </a:r>
            <a:r>
              <a:rPr lang="ko-KR" altLang="en-US" b="1" dirty="0">
                <a:solidFill>
                  <a:schemeClr val="bg1"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br>
              <a:rPr lang="en-US" altLang="ko-KR" b="1" dirty="0">
                <a:solidFill>
                  <a:schemeClr val="bg1"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b="1" dirty="0">
                <a:solidFill>
                  <a:schemeClr val="bg1">
                    <a:alpha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미치는 영향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5CB23F-B66B-40E7-AEAC-E0DE847B7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29" y="5797438"/>
            <a:ext cx="4572778" cy="8715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dirty="0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en-US" altLang="ko-KR" dirty="0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배아프조</a:t>
            </a:r>
            <a:r>
              <a:rPr lang="ko-KR" altLang="en-US" dirty="0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chemeClr val="bg1">
                  <a:alpha val="8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dirty="0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이지현 </a:t>
            </a:r>
            <a:r>
              <a:rPr lang="ko-KR" altLang="en-US" dirty="0" err="1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전유석</a:t>
            </a:r>
            <a:r>
              <a:rPr lang="ko-KR" altLang="en-US" dirty="0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김정훈 </a:t>
            </a:r>
            <a:r>
              <a:rPr lang="ko-KR" altLang="en-US" dirty="0" err="1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황윤재</a:t>
            </a:r>
            <a:r>
              <a:rPr lang="ko-KR" altLang="en-US" dirty="0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이명희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2F48422-96D0-4629-9570-EBCE36DFD336}"/>
              </a:ext>
            </a:extLst>
          </p:cNvPr>
          <p:cNvSpPr txBox="1">
            <a:spLocks/>
          </p:cNvSpPr>
          <p:nvPr/>
        </p:nvSpPr>
        <p:spPr>
          <a:xfrm>
            <a:off x="632872" y="2279024"/>
            <a:ext cx="6326733" cy="60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2">
                    <a:alpha val="80000"/>
                  </a:schemeClr>
                </a:solidFill>
                <a:ea typeface="나눔스퀘어" panose="020B0600000101010101" pitchFamily="50" charset="-127"/>
              </a:rPr>
              <a:t>Impact of Corona Shock on KOSPI 200</a:t>
            </a:r>
            <a:endParaRPr lang="ko-KR" altLang="en-US" sz="2800" dirty="0">
              <a:solidFill>
                <a:schemeClr val="tx2">
                  <a:alpha val="80000"/>
                </a:schemeClr>
              </a:solidFill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466AE-529E-41C5-B279-C40B7EB998B6}"/>
              </a:ext>
            </a:extLst>
          </p:cNvPr>
          <p:cNvSpPr txBox="1"/>
          <p:nvPr/>
        </p:nvSpPr>
        <p:spPr>
          <a:xfrm>
            <a:off x="445829" y="5415270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ea typeface="나눔스퀘어" panose="020B0600000101010101" pitchFamily="50" charset="-127"/>
              </a:rPr>
              <a:t>2022.05.04</a:t>
            </a:r>
            <a:endParaRPr lang="ko-KR" altLang="en-US" sz="1400" dirty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AC9E1-2131-4F2B-A9CA-60878C18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1080" y="5057913"/>
            <a:ext cx="2743200" cy="365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fld id="{11A71338-8BA2-4C79-A6C5-5A8E30081D0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0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7A59243-B15D-448F-B3FB-79E1C7D66FCE}"/>
              </a:ext>
            </a:extLst>
          </p:cNvPr>
          <p:cNvGrpSpPr/>
          <p:nvPr/>
        </p:nvGrpSpPr>
        <p:grpSpPr>
          <a:xfrm>
            <a:off x="7094248" y="1844580"/>
            <a:ext cx="4591126" cy="3539430"/>
            <a:chOff x="6792672" y="1154975"/>
            <a:chExt cx="5034961" cy="35394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0A0EA-F96A-40A2-9E69-91DCF230447D}"/>
                </a:ext>
              </a:extLst>
            </p:cNvPr>
            <p:cNvSpPr txBox="1"/>
            <p:nvPr/>
          </p:nvSpPr>
          <p:spPr>
            <a:xfrm>
              <a:off x="6792672" y="1154975"/>
              <a:ext cx="503496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ARIMA(Auto-regressive Integrated Moving Average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모형은 시계열 데이터 기반 분석 기법으로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과거지식이나 경험을 바탕으로 한 행동에 따라 경제가 움직이고 있음을 기초로 하는 모델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2010</a:t>
              </a:r>
              <a:r>
                <a:rPr lang="ko-KR" alt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월부터 </a:t>
              </a:r>
              <a:r>
                <a:rPr lang="en-US" altLang="ko-KR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</a:t>
              </a:r>
              <a:r>
                <a:rPr lang="ko-KR" alt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r>
                <a:rPr lang="ko-KR" altLang="en-US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월까지 동행종합지수로 추정한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ARIMA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모형을 이용하여 코로나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발생하지 않았을 경우를 가정한 기존 성장경로를 예측한 사례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**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dirty="0">
                  <a:ea typeface="나눔스퀘어" panose="020B0600000101010101" pitchFamily="50" charset="-127"/>
                </a:rPr>
                <a:t>앞선 전쟁 충격에 대한 설명 변수보다 더  좋은 결과를 기대 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B36F164-E631-498A-8A37-28F039EE169B}"/>
                </a:ext>
              </a:extLst>
            </p:cNvPr>
            <p:cNvSpPr/>
            <p:nvPr/>
          </p:nvSpPr>
          <p:spPr>
            <a:xfrm>
              <a:off x="6849150" y="2767437"/>
              <a:ext cx="121920" cy="101600"/>
            </a:xfrm>
            <a:prstGeom prst="ellipse">
              <a:avLst/>
            </a:prstGeom>
            <a:solidFill>
              <a:srgbClr val="FBFBFB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AB838A0-5B83-411B-8F5E-E32738D5CD27}"/>
                </a:ext>
              </a:extLst>
            </p:cNvPr>
            <p:cNvSpPr/>
            <p:nvPr/>
          </p:nvSpPr>
          <p:spPr>
            <a:xfrm>
              <a:off x="6849150" y="1283001"/>
              <a:ext cx="121920" cy="101600"/>
            </a:xfrm>
            <a:prstGeom prst="ellipse">
              <a:avLst/>
            </a:prstGeom>
            <a:solidFill>
              <a:srgbClr val="FBFBFB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54C3181-192D-A30A-7DB5-7C4B2470ABBA}"/>
                </a:ext>
              </a:extLst>
            </p:cNvPr>
            <p:cNvSpPr/>
            <p:nvPr/>
          </p:nvSpPr>
          <p:spPr>
            <a:xfrm>
              <a:off x="6849150" y="4204001"/>
              <a:ext cx="121920" cy="101600"/>
            </a:xfrm>
            <a:prstGeom prst="ellipse">
              <a:avLst/>
            </a:prstGeom>
            <a:solidFill>
              <a:srgbClr val="FBFBFB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CC730B98-6D0B-51C9-1843-59043C71EED6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ARIMA 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ACDD61-6F5D-0A32-8CCD-6021D1D2A569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B2C3E41E-530D-45EB-9132-F459C4B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5" y="217782"/>
            <a:ext cx="10515600" cy="152688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ARIMA </a:t>
            </a:r>
            <a:r>
              <a:rPr lang="ko-KR" altLang="en-US" dirty="0"/>
              <a:t>모델 선정 </a:t>
            </a:r>
            <a:br>
              <a:rPr lang="en-US" altLang="ko-KR" dirty="0"/>
            </a:br>
            <a:r>
              <a:rPr lang="ko-KR" altLang="en-US" sz="2000" dirty="0"/>
              <a:t>자귀회귀 시계열 분석  </a:t>
            </a:r>
            <a:endParaRPr lang="ko-KR" altLang="en-US" sz="2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31D9F1-05C1-8429-FC08-1D32DB36EC7E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5B255-AF44-8123-3381-A0C3C4D50A60}"/>
              </a:ext>
            </a:extLst>
          </p:cNvPr>
          <p:cNvSpPr txBox="1"/>
          <p:nvPr/>
        </p:nvSpPr>
        <p:spPr>
          <a:xfrm>
            <a:off x="506626" y="1844580"/>
            <a:ext cx="616226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Xt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−</a:t>
            </a:r>
            <a:r>
              <a:rPr lang="el-GR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ϕ1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Xt−1−⋯−</a:t>
            </a:r>
            <a:r>
              <a:rPr lang="el-GR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ϕ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pXt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−p =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Zt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+</a:t>
            </a:r>
            <a:r>
              <a:rPr lang="el-GR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θ1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Zt−1+⋯+</a:t>
            </a:r>
            <a:r>
              <a:rPr lang="el-GR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θ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qZt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−q, 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 = 0,±1,±2,⋯</a:t>
            </a:r>
            <a:endParaRPr lang="en-US" altLang="ko-KR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MJXc-TeX-math-I"/>
              </a:rPr>
              <a:t>Xt</a:t>
            </a:r>
            <a:r>
              <a:rPr lang="ko-KR" altLang="en-US" sz="1100" dirty="0">
                <a:solidFill>
                  <a:srgbClr val="333333"/>
                </a:solidFill>
                <a:latin typeface="NanumSquareRoundR"/>
              </a:rPr>
              <a:t> </a:t>
            </a:r>
            <a:r>
              <a:rPr lang="en-US" altLang="ko-KR" sz="1100" dirty="0">
                <a:solidFill>
                  <a:srgbClr val="333333"/>
                </a:solidFill>
                <a:latin typeface="NanumSquareRoundR"/>
              </a:rPr>
              <a:t>: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SquareRoundR"/>
              </a:rPr>
              <a:t>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SquareRoundR"/>
              </a:rPr>
              <a:t>ARIMA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SquareRoundR"/>
              </a:rPr>
              <a:t>를 통해 예측하고자 하는 데이터</a:t>
            </a:r>
            <a:br>
              <a:rPr lang="en-US" altLang="ko-KR" sz="1100" b="0" i="0" dirty="0">
                <a:solidFill>
                  <a:srgbClr val="333333"/>
                </a:solidFill>
                <a:effectLst/>
                <a:latin typeface="NanumSquareRoundR"/>
              </a:rPr>
            </a:br>
            <a:endParaRPr lang="en-US" altLang="ko-KR" sz="1100" dirty="0">
              <a:solidFill>
                <a:srgbClr val="333333"/>
              </a:solidFill>
              <a:latin typeface="NanumSquareRoundR"/>
            </a:endParaRPr>
          </a:p>
          <a:p>
            <a:pPr marL="285750" indent="-285750">
              <a:buFontTx/>
              <a:buChar char="-"/>
            </a:pPr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MJXc-TeX-math-I"/>
              </a:rPr>
              <a:t>Zt</a:t>
            </a:r>
            <a:r>
              <a:rPr lang="en-US" altLang="ko-KR" sz="1100" dirty="0">
                <a:solidFill>
                  <a:srgbClr val="333333"/>
                </a:solidFill>
                <a:latin typeface="NanumSquareRoundR"/>
              </a:rPr>
              <a:t>:</a:t>
            </a:r>
            <a:r>
              <a:rPr lang="ko-KR" altLang="en-US" sz="1100" dirty="0">
                <a:solidFill>
                  <a:srgbClr val="333333"/>
                </a:solidFill>
                <a:latin typeface="NanumSquareRoundR"/>
              </a:rPr>
              <a:t>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SquareRoundR"/>
              </a:rPr>
              <a:t>백색잡음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SquareRoundR"/>
              </a:rPr>
              <a:t>(White Noise),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SquareRoundR"/>
              </a:rPr>
              <a:t> </a:t>
            </a:r>
            <a:br>
              <a:rPr lang="en-US" altLang="ko-KR" sz="1100" dirty="0">
                <a:solidFill>
                  <a:srgbClr val="333333"/>
                </a:solidFill>
                <a:latin typeface="NanumSquareRoundR"/>
              </a:rPr>
            </a:b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SquareRoundR"/>
              </a:rPr>
              <a:t>독립적이고 동일하게 분산된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SquareRoundR"/>
              </a:rPr>
              <a:t>(IID)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SquareRoundR"/>
              </a:rPr>
              <a:t>확률 변수</a:t>
            </a:r>
            <a:endParaRPr lang="en-US" altLang="ko-KR" sz="11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313320-7160-9B6A-7A17-D3CB8BF58B4B}"/>
              </a:ext>
            </a:extLst>
          </p:cNvPr>
          <p:cNvSpPr txBox="1"/>
          <p:nvPr/>
        </p:nvSpPr>
        <p:spPr>
          <a:xfrm>
            <a:off x="484711" y="5616524"/>
            <a:ext cx="2353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ea typeface="나눔스퀘어" panose="020B0600000101010101" pitchFamily="50" charset="-127"/>
              </a:rPr>
              <a:t>* </a:t>
            </a:r>
            <a:r>
              <a:rPr lang="ko-KR" altLang="en-US" sz="1100" dirty="0">
                <a:ea typeface="나눔스퀘어" panose="020B0600000101010101" pitchFamily="50" charset="-127"/>
              </a:rPr>
              <a:t>산업수학혁신센터 </a:t>
            </a:r>
            <a:r>
              <a:rPr lang="en-US" altLang="ko-KR" sz="1100" dirty="0">
                <a:ea typeface="나눔스퀘어" panose="020B0600000101010101" pitchFamily="50" charset="-127"/>
              </a:rPr>
              <a:t>, icim.nims.re.kr</a:t>
            </a:r>
            <a:endParaRPr lang="ko-KR" altLang="en-US" sz="1100" dirty="0"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DD40E9-103A-80D4-9137-EFC93B6B42B2}"/>
              </a:ext>
            </a:extLst>
          </p:cNvPr>
          <p:cNvSpPr txBox="1"/>
          <p:nvPr/>
        </p:nvSpPr>
        <p:spPr>
          <a:xfrm>
            <a:off x="484711" y="5935837"/>
            <a:ext cx="7917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ea typeface="나눔스퀘어" panose="020B0600000101010101" pitchFamily="50" charset="-127"/>
              </a:rPr>
              <a:t>* *</a:t>
            </a:r>
            <a:r>
              <a:rPr lang="ko-KR" altLang="en-US" sz="1100" dirty="0">
                <a:ea typeface="나눔스퀘어" panose="020B0600000101010101" pitchFamily="50" charset="-127"/>
              </a:rPr>
              <a:t>박성우</a:t>
            </a:r>
            <a:r>
              <a:rPr lang="en-US" altLang="ko-KR" sz="1100" dirty="0">
                <a:ea typeface="나눔스퀘어" panose="020B0600000101010101" pitchFamily="50" charset="-127"/>
              </a:rPr>
              <a:t>. (2021). </a:t>
            </a:r>
            <a:r>
              <a:rPr lang="ko-KR" altLang="en-US" sz="1100" dirty="0">
                <a:ea typeface="나눔스퀘어" panose="020B0600000101010101" pitchFamily="50" charset="-127"/>
              </a:rPr>
              <a:t>경제적 충격에 따른 지역경제 회복력 연구 </a:t>
            </a:r>
            <a:r>
              <a:rPr lang="en-US" altLang="ko-KR" sz="1100" dirty="0"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ea typeface="나눔스퀘어" panose="020B0600000101010101" pitchFamily="50" charset="-127"/>
              </a:rPr>
              <a:t>글로벌 금융위기 및 코로나</a:t>
            </a:r>
            <a:r>
              <a:rPr lang="en-US" altLang="ko-KR" sz="1100" dirty="0">
                <a:ea typeface="나눔스퀘어" panose="020B0600000101010101" pitchFamily="50" charset="-127"/>
              </a:rPr>
              <a:t>19</a:t>
            </a:r>
            <a:r>
              <a:rPr lang="ko-KR" altLang="en-US" sz="1100" dirty="0">
                <a:ea typeface="나눔스퀘어" panose="020B0600000101010101" pitchFamily="50" charset="-127"/>
              </a:rPr>
              <a:t>를 중심으로 </a:t>
            </a:r>
            <a:r>
              <a:rPr lang="en-US" altLang="ko-KR" sz="1100" dirty="0">
                <a:ea typeface="나눔스퀘어" panose="020B0600000101010101" pitchFamily="50" charset="-127"/>
              </a:rPr>
              <a:t>-. </a:t>
            </a:r>
            <a:r>
              <a:rPr lang="ko-KR" altLang="en-US" sz="1100" dirty="0">
                <a:ea typeface="나눔스퀘어" panose="020B0600000101010101" pitchFamily="50" charset="-127"/>
              </a:rPr>
              <a:t>지역개발연구</a:t>
            </a:r>
            <a:r>
              <a:rPr lang="en-US" altLang="ko-KR" sz="1100" dirty="0">
                <a:ea typeface="나눔스퀘어" panose="020B0600000101010101" pitchFamily="50" charset="-127"/>
              </a:rPr>
              <a:t>, 53(2), 1-25.</a:t>
            </a:r>
          </a:p>
          <a:p>
            <a:endParaRPr lang="ko-KR" altLang="en-US" sz="1100" dirty="0">
              <a:ea typeface="나눔스퀘어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43264F7-6F1F-43CB-C055-2755C41C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89" y="3231884"/>
            <a:ext cx="3355109" cy="27039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BC0435-9E7A-C5CC-2971-F6FEDE8DD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389" y="2666114"/>
            <a:ext cx="3102472" cy="5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A6AED7-4CCB-4FA7-9D9A-1E88CAA943CC}"/>
              </a:ext>
            </a:extLst>
          </p:cNvPr>
          <p:cNvSpPr/>
          <p:nvPr/>
        </p:nvSpPr>
        <p:spPr>
          <a:xfrm>
            <a:off x="306825" y="6501718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5"/>
                </a:solidFill>
                <a:latin typeface="Open Sans"/>
                <a:ea typeface="나눔스퀘어" panose="020B0600000101010101" pitchFamily="50" charset="-127"/>
              </a:rPr>
              <a:t>출처</a:t>
            </a:r>
            <a:r>
              <a:rPr lang="en-US" altLang="ko-KR" sz="1200" dirty="0">
                <a:solidFill>
                  <a:schemeClr val="accent5"/>
                </a:solidFill>
                <a:latin typeface="Open Sans"/>
                <a:ea typeface="나눔스퀘어" panose="020B0600000101010101" pitchFamily="50" charset="-127"/>
              </a:rPr>
              <a:t>: Investing.com</a:t>
            </a:r>
            <a:endParaRPr lang="ko-KR" altLang="en-US" sz="1200" dirty="0">
              <a:solidFill>
                <a:schemeClr val="accent5"/>
              </a:solidFill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92F37B-72BD-4AFB-AC90-3EBA328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37B70E-2C84-448D-AC49-026CF225F955}"/>
              </a:ext>
            </a:extLst>
          </p:cNvPr>
          <p:cNvCxnSpPr>
            <a:cxnSpLocks/>
          </p:cNvCxnSpPr>
          <p:nvPr/>
        </p:nvCxnSpPr>
        <p:spPr>
          <a:xfrm>
            <a:off x="10678160" y="6332220"/>
            <a:ext cx="1513840" cy="0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56C84761-C727-CEA8-7ECF-234F7218B068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ARIMA 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DD4F45-6563-8DA7-544A-B0E5A92E8B0D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F540A912-5155-00AC-B016-5947579D622F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ARIMA </a:t>
            </a:r>
            <a:r>
              <a:rPr lang="ko-KR" altLang="en-US" dirty="0"/>
              <a:t>모델 변수 설정 </a:t>
            </a:r>
            <a:br>
              <a:rPr lang="en-US" altLang="ko-KR" dirty="0"/>
            </a:br>
            <a:r>
              <a:rPr lang="ko-KR" altLang="en-US" sz="2000" dirty="0"/>
              <a:t>코스피 </a:t>
            </a:r>
            <a:r>
              <a:rPr lang="en-US" altLang="ko-KR" sz="2000" dirty="0"/>
              <a:t>200 </a:t>
            </a:r>
            <a:r>
              <a:rPr lang="ko-KR" altLang="en-US" sz="2000" dirty="0"/>
              <a:t>지수</a:t>
            </a:r>
            <a:r>
              <a:rPr lang="en-US" altLang="ko-KR" sz="2000" dirty="0"/>
              <a:t> </a:t>
            </a:r>
            <a:endParaRPr lang="ko-KR" altLang="en-US" sz="2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D78522-4E54-D4CC-E248-176A8B84DF3B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9E943F-10E4-7289-F56E-12ACFC4E6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1" y="1825284"/>
            <a:ext cx="11486755" cy="2878084"/>
          </a:xfrm>
          <a:prstGeom prst="rect">
            <a:avLst/>
          </a:prstGeom>
        </p:spPr>
      </p:pic>
      <p:sp>
        <p:nvSpPr>
          <p:cNvPr id="32" name="Rectangle 1">
            <a:extLst>
              <a:ext uri="{FF2B5EF4-FFF2-40B4-BE49-F238E27FC236}">
                <a16:creationId xmlns:a16="http://schemas.microsoft.com/office/drawing/2014/main" id="{92770281-1890-9699-167F-0E053FE1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2" y="5027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EEC58A-8419-78A8-0525-7D761543840D}"/>
              </a:ext>
            </a:extLst>
          </p:cNvPr>
          <p:cNvSpPr txBox="1"/>
          <p:nvPr/>
        </p:nvSpPr>
        <p:spPr>
          <a:xfrm>
            <a:off x="762000" y="4690706"/>
            <a:ext cx="6045200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it-IT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'2019-01-11'</a:t>
            </a:r>
            <a:r>
              <a:rPr lang="it-IT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it-IT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it-IT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 (</a:t>
            </a:r>
            <a:r>
              <a:rPr lang="it-IT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it-IT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it-IT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'2020-08-31’</a:t>
            </a:r>
            <a:r>
              <a:rPr lang="it-IT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'KS200'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it-IT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1EC6E87-4A30-2D57-572F-BEF628A45985}"/>
              </a:ext>
            </a:extLst>
          </p:cNvPr>
          <p:cNvGrpSpPr/>
          <p:nvPr/>
        </p:nvGrpSpPr>
        <p:grpSpPr>
          <a:xfrm>
            <a:off x="7740736" y="4703368"/>
            <a:ext cx="3007750" cy="584775"/>
            <a:chOff x="6792672" y="1154975"/>
            <a:chExt cx="5034961" cy="5847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350E34-AC6A-8450-9B7F-3075E80514A8}"/>
                </a:ext>
              </a:extLst>
            </p:cNvPr>
            <p:cNvSpPr txBox="1"/>
            <p:nvPr/>
          </p:nvSpPr>
          <p:spPr>
            <a:xfrm>
              <a:off x="6792672" y="1154975"/>
              <a:ext cx="5034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ea typeface="나눔스퀘어" panose="020B0600000101010101" pitchFamily="50" charset="-127"/>
                </a:rPr>
                <a:t>시장 대표 지수</a:t>
              </a:r>
              <a:r>
                <a:rPr lang="en-US" altLang="ko-KR" sz="1600" dirty="0">
                  <a:ea typeface="나눔스퀘어" panose="020B0600000101010101" pitchFamily="50" charset="-127"/>
                </a:rPr>
                <a:t>, KOPSI</a:t>
              </a:r>
              <a:r>
                <a:rPr lang="ko-KR" altLang="en-US" sz="1600" dirty="0">
                  <a:ea typeface="나눔스퀘어" panose="020B0600000101010101" pitchFamily="50" charset="-127"/>
                </a:rPr>
                <a:t>에 비해 시장 왜곡 해석가능성 낮음</a:t>
              </a:r>
              <a:endParaRPr lang="en-US" altLang="ko-KR" sz="1600" dirty="0"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ea typeface="나눔스퀘어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0A52DE3-CD11-1FE1-A518-9B627BE0A2A3}"/>
                </a:ext>
              </a:extLst>
            </p:cNvPr>
            <p:cNvSpPr/>
            <p:nvPr/>
          </p:nvSpPr>
          <p:spPr>
            <a:xfrm>
              <a:off x="6930716" y="1271434"/>
              <a:ext cx="167912" cy="93916"/>
            </a:xfrm>
            <a:prstGeom prst="ellipse">
              <a:avLst/>
            </a:prstGeom>
            <a:solidFill>
              <a:srgbClr val="FBFBFB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61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92F37B-72BD-4AFB-AC90-3EBA328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37B70E-2C84-448D-AC49-026CF225F955}"/>
              </a:ext>
            </a:extLst>
          </p:cNvPr>
          <p:cNvCxnSpPr>
            <a:cxnSpLocks/>
          </p:cNvCxnSpPr>
          <p:nvPr/>
        </p:nvCxnSpPr>
        <p:spPr>
          <a:xfrm>
            <a:off x="10678160" y="6332220"/>
            <a:ext cx="1513840" cy="0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56C84761-C727-CEA8-7ECF-234F7218B068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ARIMA 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DD4F45-6563-8DA7-544A-B0E5A92E8B0D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F540A912-5155-00AC-B016-5947579D622F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ARIMA </a:t>
            </a:r>
            <a:r>
              <a:rPr lang="ko-KR" altLang="en-US" dirty="0"/>
              <a:t>모델 결과 분석</a:t>
            </a:r>
            <a:br>
              <a:rPr lang="en-US" altLang="ko-KR" dirty="0"/>
            </a:br>
            <a:r>
              <a:rPr lang="ko-KR" altLang="en-US" sz="2000" dirty="0"/>
              <a:t>코스피 </a:t>
            </a:r>
            <a:r>
              <a:rPr lang="en-US" altLang="ko-KR" sz="2000" dirty="0"/>
              <a:t>200 </a:t>
            </a:r>
            <a:r>
              <a:rPr lang="ko-KR" altLang="en-US" sz="2000" dirty="0"/>
              <a:t>지수</a:t>
            </a:r>
            <a:r>
              <a:rPr lang="en-US" altLang="ko-KR" sz="2000" dirty="0"/>
              <a:t> </a:t>
            </a:r>
            <a:endParaRPr lang="ko-KR" altLang="en-US" sz="2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D78522-4E54-D4CC-E248-176A8B84DF3B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2770281-1890-9699-167F-0E053FE1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2" y="5027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F2B22-CF1E-BC6A-C80E-080019EE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0" y="2175722"/>
            <a:ext cx="5470375" cy="30747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9F2066-1B6B-FE59-0C70-DBA30D87F867}"/>
              </a:ext>
            </a:extLst>
          </p:cNvPr>
          <p:cNvSpPr txBox="1"/>
          <p:nvPr/>
        </p:nvSpPr>
        <p:spPr>
          <a:xfrm>
            <a:off x="484711" y="180639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Train_1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2437C-B4CC-AAEB-7249-C88E48CE1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77" y="2157839"/>
            <a:ext cx="5460107" cy="30505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213901-18DB-EF3D-0AC4-8DF252561C79}"/>
              </a:ext>
            </a:extLst>
          </p:cNvPr>
          <p:cNvSpPr txBox="1"/>
          <p:nvPr/>
        </p:nvSpPr>
        <p:spPr>
          <a:xfrm>
            <a:off x="6288611" y="180639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Train_2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50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92F37B-72BD-4AFB-AC90-3EBA328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37B70E-2C84-448D-AC49-026CF225F955}"/>
              </a:ext>
            </a:extLst>
          </p:cNvPr>
          <p:cNvCxnSpPr>
            <a:cxnSpLocks/>
          </p:cNvCxnSpPr>
          <p:nvPr/>
        </p:nvCxnSpPr>
        <p:spPr>
          <a:xfrm>
            <a:off x="10678160" y="6332220"/>
            <a:ext cx="1513840" cy="0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56C84761-C727-CEA8-7ECF-234F7218B068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ARIMA 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DD4F45-6563-8DA7-544A-B0E5A92E8B0D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F540A912-5155-00AC-B016-5947579D622F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ARIMA </a:t>
            </a:r>
            <a:r>
              <a:rPr lang="ko-KR" altLang="en-US" dirty="0"/>
              <a:t>모델 결과 분석</a:t>
            </a:r>
            <a:br>
              <a:rPr lang="en-US" altLang="ko-KR" dirty="0"/>
            </a:br>
            <a:r>
              <a:rPr lang="ko-KR" altLang="en-US" sz="2000" dirty="0"/>
              <a:t>코스피 </a:t>
            </a:r>
            <a:r>
              <a:rPr lang="en-US" altLang="ko-KR" sz="2000" dirty="0"/>
              <a:t>200 </a:t>
            </a:r>
            <a:r>
              <a:rPr lang="ko-KR" altLang="en-US" sz="2000" dirty="0"/>
              <a:t>지수</a:t>
            </a:r>
            <a:r>
              <a:rPr lang="en-US" altLang="ko-KR" sz="2000" dirty="0"/>
              <a:t> </a:t>
            </a:r>
            <a:endParaRPr lang="ko-KR" altLang="en-US" sz="2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D78522-4E54-D4CC-E248-176A8B84DF3B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2770281-1890-9699-167F-0E053FE1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2" y="5027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9F2066-1B6B-FE59-0C70-DBA30D87F867}"/>
              </a:ext>
            </a:extLst>
          </p:cNvPr>
          <p:cNvSpPr txBox="1"/>
          <p:nvPr/>
        </p:nvSpPr>
        <p:spPr>
          <a:xfrm>
            <a:off x="484711" y="180639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Train_3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85B8D-02F9-35F5-ADC1-570327DF3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4" y="2237447"/>
            <a:ext cx="6665945" cy="35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92F37B-72BD-4AFB-AC90-3EBA328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37B70E-2C84-448D-AC49-026CF225F955}"/>
              </a:ext>
            </a:extLst>
          </p:cNvPr>
          <p:cNvCxnSpPr>
            <a:cxnSpLocks/>
          </p:cNvCxnSpPr>
          <p:nvPr/>
        </p:nvCxnSpPr>
        <p:spPr>
          <a:xfrm>
            <a:off x="10678160" y="6332220"/>
            <a:ext cx="1513840" cy="0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56C84761-C727-CEA8-7ECF-234F7218B068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ARIMA 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DD4F45-6563-8DA7-544A-B0E5A92E8B0D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F540A912-5155-00AC-B016-5947579D622F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ARIMA </a:t>
            </a:r>
            <a:r>
              <a:rPr lang="ko-KR" altLang="en-US" dirty="0"/>
              <a:t>모델 결과 분석</a:t>
            </a:r>
            <a:br>
              <a:rPr lang="en-US" altLang="ko-KR" dirty="0"/>
            </a:br>
            <a:r>
              <a:rPr lang="ko-KR" altLang="en-US" sz="2000" dirty="0"/>
              <a:t>코스피 </a:t>
            </a:r>
            <a:r>
              <a:rPr lang="en-US" altLang="ko-KR" sz="2000" dirty="0"/>
              <a:t>200 </a:t>
            </a:r>
            <a:r>
              <a:rPr lang="ko-KR" altLang="en-US" sz="2000" dirty="0"/>
              <a:t>지수</a:t>
            </a:r>
            <a:r>
              <a:rPr lang="en-US" altLang="ko-KR" sz="2000" dirty="0"/>
              <a:t> </a:t>
            </a:r>
            <a:endParaRPr lang="ko-KR" altLang="en-US" sz="2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D78522-4E54-D4CC-E248-176A8B84DF3B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2770281-1890-9699-167F-0E053FE1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2" y="5027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F3FEE12-7D98-C03F-5756-CCD649B07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73867"/>
              </p:ext>
            </p:extLst>
          </p:nvPr>
        </p:nvGraphicFramePr>
        <p:xfrm>
          <a:off x="393215" y="1718212"/>
          <a:ext cx="5232492" cy="222963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44164">
                  <a:extLst>
                    <a:ext uri="{9D8B030D-6E8A-4147-A177-3AD203B41FA5}">
                      <a16:colId xmlns:a16="http://schemas.microsoft.com/office/drawing/2014/main" val="473480358"/>
                    </a:ext>
                  </a:extLst>
                </a:gridCol>
                <a:gridCol w="1744164">
                  <a:extLst>
                    <a:ext uri="{9D8B030D-6E8A-4147-A177-3AD203B41FA5}">
                      <a16:colId xmlns:a16="http://schemas.microsoft.com/office/drawing/2014/main" val="2742719371"/>
                    </a:ext>
                  </a:extLst>
                </a:gridCol>
                <a:gridCol w="1744164">
                  <a:extLst>
                    <a:ext uri="{9D8B030D-6E8A-4147-A177-3AD203B41FA5}">
                      <a16:colId xmlns:a16="http://schemas.microsoft.com/office/drawing/2014/main" val="2544905075"/>
                    </a:ext>
                  </a:extLst>
                </a:gridCol>
              </a:tblGrid>
              <a:tr h="282659"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endParaRPr lang="ko-KR" altLang="en-US" sz="1200" dirty="0">
                        <a:effectLst/>
                        <a:latin typeface="+mn-lt"/>
                      </a:endParaRP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ko-KR" altLang="en-US" sz="1200">
                          <a:effectLst/>
                          <a:latin typeface="+mn-lt"/>
                        </a:rPr>
                        <a:t>기간 선정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altLang="ko-KR" sz="1200">
                          <a:effectLst/>
                          <a:latin typeface="+mn-lt"/>
                        </a:rPr>
                        <a:t>2020/1/19 </a:t>
                      </a:r>
                      <a:r>
                        <a:rPr lang="ko-KR" altLang="en-US" sz="1200">
                          <a:effectLst/>
                          <a:latin typeface="+mn-lt"/>
                        </a:rPr>
                        <a:t>첫 확진자</a:t>
                      </a:r>
                    </a:p>
                  </a:txBody>
                  <a:tcPr marL="12132" marR="12132" marT="8088" marB="8088" anchor="ctr"/>
                </a:tc>
                <a:extLst>
                  <a:ext uri="{0D108BD9-81ED-4DB2-BD59-A6C34878D82A}">
                    <a16:rowId xmlns:a16="http://schemas.microsoft.com/office/drawing/2014/main" val="198675926"/>
                  </a:ext>
                </a:extLst>
              </a:tr>
              <a:tr h="306900"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ko-KR" altLang="en-US" sz="1200" dirty="0">
                          <a:effectLst/>
                          <a:latin typeface="+mn-lt"/>
                        </a:rPr>
                        <a:t>단기 훈련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train_1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altLang="ko-KR" sz="1200" dirty="0">
                          <a:effectLst/>
                          <a:latin typeface="+mn-lt"/>
                        </a:rPr>
                        <a:t>2020/1/19 ~ 2020/2/17</a:t>
                      </a:r>
                    </a:p>
                  </a:txBody>
                  <a:tcPr marL="0" marR="0" marT="8088" marB="8088" anchor="ctr"/>
                </a:tc>
                <a:extLst>
                  <a:ext uri="{0D108BD9-81ED-4DB2-BD59-A6C34878D82A}">
                    <a16:rowId xmlns:a16="http://schemas.microsoft.com/office/drawing/2014/main" val="2143650223"/>
                  </a:ext>
                </a:extLst>
              </a:tr>
              <a:tr h="243480"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ko-KR" altLang="en-US" sz="1200">
                          <a:effectLst/>
                          <a:latin typeface="+mn-lt"/>
                        </a:rPr>
                        <a:t>중기 훈련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train_2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altLang="ko-KR" sz="1200">
                          <a:effectLst/>
                          <a:latin typeface="+mn-lt"/>
                        </a:rPr>
                        <a:t>2020/1/1 ~ 2020/2/17</a:t>
                      </a:r>
                    </a:p>
                  </a:txBody>
                  <a:tcPr marL="0" marR="0" marT="8088" marB="8088" anchor="ctr"/>
                </a:tc>
                <a:extLst>
                  <a:ext uri="{0D108BD9-81ED-4DB2-BD59-A6C34878D82A}">
                    <a16:rowId xmlns:a16="http://schemas.microsoft.com/office/drawing/2014/main" val="829442025"/>
                  </a:ext>
                </a:extLst>
              </a:tr>
              <a:tr h="243480"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ko-KR" altLang="en-US" sz="1200">
                          <a:effectLst/>
                          <a:latin typeface="+mn-lt"/>
                        </a:rPr>
                        <a:t>장기 훈련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train_3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altLang="ko-KR" sz="1200" dirty="0">
                          <a:effectLst/>
                          <a:latin typeface="+mn-lt"/>
                        </a:rPr>
                        <a:t>2019/1/1 ~ 2020/2/17</a:t>
                      </a:r>
                    </a:p>
                  </a:txBody>
                  <a:tcPr marL="0" marR="0" marT="8088" marB="8088" anchor="ctr"/>
                </a:tc>
                <a:extLst>
                  <a:ext uri="{0D108BD9-81ED-4DB2-BD59-A6C34878D82A}">
                    <a16:rowId xmlns:a16="http://schemas.microsoft.com/office/drawing/2014/main" val="1737939659"/>
                  </a:ext>
                </a:extLst>
              </a:tr>
              <a:tr h="384371"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ko-KR" altLang="en-US" sz="1200">
                          <a:effectLst/>
                          <a:latin typeface="+mn-lt"/>
                        </a:rPr>
                        <a:t>단기 타겟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target_1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altLang="ko-KR" sz="1200" dirty="0">
                          <a:effectLst/>
                          <a:latin typeface="+mn-lt"/>
                        </a:rPr>
                        <a:t>2020/2/18 ~ 2020/3/19</a:t>
                      </a:r>
                    </a:p>
                  </a:txBody>
                  <a:tcPr marL="12132" marR="12132" marT="8088" marB="8088" anchor="ctr"/>
                </a:tc>
                <a:extLst>
                  <a:ext uri="{0D108BD9-81ED-4DB2-BD59-A6C34878D82A}">
                    <a16:rowId xmlns:a16="http://schemas.microsoft.com/office/drawing/2014/main" val="585063691"/>
                  </a:ext>
                </a:extLst>
              </a:tr>
              <a:tr h="384371"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ko-KR" altLang="en-US" sz="1200">
                          <a:effectLst/>
                          <a:latin typeface="+mn-lt"/>
                        </a:rPr>
                        <a:t>중기 타겟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sz="1200">
                          <a:effectLst/>
                          <a:latin typeface="+mn-lt"/>
                        </a:rPr>
                        <a:t>target_2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altLang="ko-KR" sz="1200" dirty="0">
                          <a:effectLst/>
                          <a:latin typeface="+mn-lt"/>
                        </a:rPr>
                        <a:t>2020/2/18 ~ 2020/7/31</a:t>
                      </a:r>
                    </a:p>
                  </a:txBody>
                  <a:tcPr marL="12132" marR="12132" marT="8088" marB="8088" anchor="ctr"/>
                </a:tc>
                <a:extLst>
                  <a:ext uri="{0D108BD9-81ED-4DB2-BD59-A6C34878D82A}">
                    <a16:rowId xmlns:a16="http://schemas.microsoft.com/office/drawing/2014/main" val="2400628089"/>
                  </a:ext>
                </a:extLst>
              </a:tr>
              <a:tr h="384371"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ko-KR" altLang="en-US" sz="1200">
                          <a:effectLst/>
                          <a:latin typeface="+mn-lt"/>
                        </a:rPr>
                        <a:t>장기 타겟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sz="1200">
                          <a:effectLst/>
                          <a:latin typeface="+mn-lt"/>
                        </a:rPr>
                        <a:t>target_3</a:t>
                      </a:r>
                    </a:p>
                  </a:txBody>
                  <a:tcPr marL="12132" marR="12132" marT="8088" marB="8088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Font typeface="+mj-lt"/>
                        <a:buNone/>
                      </a:pPr>
                      <a:r>
                        <a:rPr lang="en-US" altLang="ko-KR" sz="1200" dirty="0">
                          <a:effectLst/>
                          <a:latin typeface="+mn-lt"/>
                        </a:rPr>
                        <a:t>2020/2/18 ~ 2022/4/30</a:t>
                      </a:r>
                    </a:p>
                  </a:txBody>
                  <a:tcPr marL="12132" marR="12132" marT="8088" marB="8088" anchor="ctr"/>
                </a:tc>
                <a:extLst>
                  <a:ext uri="{0D108BD9-81ED-4DB2-BD59-A6C34878D82A}">
                    <a16:rowId xmlns:a16="http://schemas.microsoft.com/office/drawing/2014/main" val="368868260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83A03ED-057E-9FED-7856-34640172C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64943"/>
              </p:ext>
            </p:extLst>
          </p:nvPr>
        </p:nvGraphicFramePr>
        <p:xfrm>
          <a:off x="5895997" y="2750799"/>
          <a:ext cx="5565570" cy="1169000"/>
        </p:xfrm>
        <a:graphic>
          <a:graphicData uri="http://schemas.openxmlformats.org/drawingml/2006/table">
            <a:tbl>
              <a:tblPr/>
              <a:tblGrid>
                <a:gridCol w="1113114">
                  <a:extLst>
                    <a:ext uri="{9D8B030D-6E8A-4147-A177-3AD203B41FA5}">
                      <a16:colId xmlns:a16="http://schemas.microsoft.com/office/drawing/2014/main" val="1498625801"/>
                    </a:ext>
                  </a:extLst>
                </a:gridCol>
                <a:gridCol w="1113114">
                  <a:extLst>
                    <a:ext uri="{9D8B030D-6E8A-4147-A177-3AD203B41FA5}">
                      <a16:colId xmlns:a16="http://schemas.microsoft.com/office/drawing/2014/main" val="372279973"/>
                    </a:ext>
                  </a:extLst>
                </a:gridCol>
                <a:gridCol w="1113114">
                  <a:extLst>
                    <a:ext uri="{9D8B030D-6E8A-4147-A177-3AD203B41FA5}">
                      <a16:colId xmlns:a16="http://schemas.microsoft.com/office/drawing/2014/main" val="1360935483"/>
                    </a:ext>
                  </a:extLst>
                </a:gridCol>
                <a:gridCol w="1113114">
                  <a:extLst>
                    <a:ext uri="{9D8B030D-6E8A-4147-A177-3AD203B41FA5}">
                      <a16:colId xmlns:a16="http://schemas.microsoft.com/office/drawing/2014/main" val="212591688"/>
                    </a:ext>
                  </a:extLst>
                </a:gridCol>
                <a:gridCol w="1113114">
                  <a:extLst>
                    <a:ext uri="{9D8B030D-6E8A-4147-A177-3AD203B41FA5}">
                      <a16:colId xmlns:a16="http://schemas.microsoft.com/office/drawing/2014/main" val="2939826748"/>
                    </a:ext>
                  </a:extLst>
                </a:gridCol>
              </a:tblGrid>
              <a:tr h="292250">
                <a:tc>
                  <a:txBody>
                    <a:bodyPr/>
                    <a:lstStyle/>
                    <a:p>
                      <a:pPr rtl="0" fontAlgn="b"/>
                      <a:endParaRPr lang="ko-KR" altLang="en-US" sz="1400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Prob(Q)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Prob(JB)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Prob(H)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78323"/>
                  </a:ext>
                </a:extLst>
              </a:tr>
              <a:tr h="29225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ARIMA(2,3,1)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>
                          <a:effectLst/>
                        </a:rPr>
                        <a:t>0.81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dirty="0">
                          <a:effectLst/>
                        </a:rPr>
                        <a:t>0.88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>
                          <a:effectLst/>
                        </a:rPr>
                        <a:t>0.02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>
                          <a:effectLst/>
                        </a:rPr>
                        <a:t>분산성 미충족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694591"/>
                  </a:ext>
                </a:extLst>
              </a:tr>
              <a:tr h="29225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ARIMA(2,3,1)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dirty="0">
                          <a:effectLst/>
                        </a:rPr>
                        <a:t>0.76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>
                          <a:effectLst/>
                        </a:rPr>
                        <a:t>0.93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>
                          <a:effectLst/>
                        </a:rPr>
                        <a:t>0.41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 dirty="0">
                          <a:effectLst/>
                        </a:rPr>
                        <a:t>채택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45988"/>
                  </a:ext>
                </a:extLst>
              </a:tr>
              <a:tr h="29225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ARIMA(0,1,0)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>
                          <a:effectLst/>
                        </a:rPr>
                        <a:t>0.48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dirty="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400" dirty="0">
                          <a:effectLst/>
                        </a:rPr>
                        <a:t>0.39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 dirty="0">
                          <a:effectLst/>
                        </a:rPr>
                        <a:t>정규성 </a:t>
                      </a:r>
                      <a:r>
                        <a:rPr lang="ko-KR" altLang="en-US" sz="1400" dirty="0" err="1">
                          <a:effectLst/>
                        </a:rPr>
                        <a:t>미충족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18590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85519EB1-F1B5-F59C-E9D4-C12E0D14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63" y="4139048"/>
            <a:ext cx="2268617" cy="21714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6E7E3B6-49A3-BB56-8A0C-C441AEDF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15" y="4149784"/>
            <a:ext cx="2216620" cy="21499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FB75AE0-2BF8-1547-BA56-192C7EB5D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93" y="4134944"/>
            <a:ext cx="2467774" cy="2139886"/>
          </a:xfrm>
          <a:prstGeom prst="rect">
            <a:avLst/>
          </a:prstGeom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A258A31-57FC-02A1-9536-138D8651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39530"/>
              </p:ext>
            </p:extLst>
          </p:nvPr>
        </p:nvGraphicFramePr>
        <p:xfrm>
          <a:off x="5895997" y="4228685"/>
          <a:ext cx="5565570" cy="975360"/>
        </p:xfrm>
        <a:graphic>
          <a:graphicData uri="http://schemas.openxmlformats.org/drawingml/2006/table">
            <a:tbl>
              <a:tblPr/>
              <a:tblGrid>
                <a:gridCol w="1855190">
                  <a:extLst>
                    <a:ext uri="{9D8B030D-6E8A-4147-A177-3AD203B41FA5}">
                      <a16:colId xmlns:a16="http://schemas.microsoft.com/office/drawing/2014/main" val="1106547102"/>
                    </a:ext>
                  </a:extLst>
                </a:gridCol>
                <a:gridCol w="1855190">
                  <a:extLst>
                    <a:ext uri="{9D8B030D-6E8A-4147-A177-3AD203B41FA5}">
                      <a16:colId xmlns:a16="http://schemas.microsoft.com/office/drawing/2014/main" val="1216778276"/>
                    </a:ext>
                  </a:extLst>
                </a:gridCol>
                <a:gridCol w="1855190">
                  <a:extLst>
                    <a:ext uri="{9D8B030D-6E8A-4147-A177-3AD203B41FA5}">
                      <a16:colId xmlns:a16="http://schemas.microsoft.com/office/drawing/2014/main" val="2812395036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900" dirty="0">
                          <a:effectLst/>
                          <a:latin typeface="+mn-lt"/>
                        </a:rPr>
                        <a:t>유의수준 </a:t>
                      </a:r>
                      <a:r>
                        <a:rPr lang="en-US" altLang="ko-KR" sz="900" dirty="0">
                          <a:effectLst/>
                          <a:latin typeface="+mn-lt"/>
                        </a:rPr>
                        <a:t>(0.05)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 dirty="0" err="1">
                          <a:effectLst/>
                        </a:rPr>
                        <a:t>귀무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28077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Prob(Q)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>
                          <a:effectLst/>
                        </a:rPr>
                        <a:t>독립성검정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 dirty="0">
                          <a:effectLst/>
                        </a:rPr>
                        <a:t>자기상관성 없다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80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955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Prob(JB)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 dirty="0">
                          <a:effectLst/>
                        </a:rPr>
                        <a:t>정규성검정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80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>
                          <a:effectLst/>
                        </a:rPr>
                        <a:t>정규분포를 따른다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3080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80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80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5455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Prob(H)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 dirty="0">
                          <a:effectLst/>
                        </a:rPr>
                        <a:t>분산성검정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 dirty="0">
                          <a:effectLst/>
                        </a:rPr>
                        <a:t>분산이 일정하다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39400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C447D69-6AE3-7485-7907-D5CEB47B481F}"/>
              </a:ext>
            </a:extLst>
          </p:cNvPr>
          <p:cNvSpPr txBox="1"/>
          <p:nvPr/>
        </p:nvSpPr>
        <p:spPr>
          <a:xfrm>
            <a:off x="7950202" y="2108491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결과치 해석</a:t>
            </a:r>
          </a:p>
        </p:txBody>
      </p:sp>
    </p:spTree>
    <p:extLst>
      <p:ext uri="{BB962C8B-B14F-4D97-AF65-F5344CB8AC3E}">
        <p14:creationId xmlns:p14="http://schemas.microsoft.com/office/powerpoint/2010/main" val="254425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92F37B-72BD-4AFB-AC90-3EBA328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6C84761-C727-CEA8-7ECF-234F7218B068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ARIMA 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DD4F45-6563-8DA7-544A-B0E5A92E8B0D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F540A912-5155-00AC-B016-5947579D622F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ARIMA </a:t>
            </a:r>
            <a:r>
              <a:rPr lang="ko-KR" altLang="en-US" dirty="0"/>
              <a:t>모델 결과 분석</a:t>
            </a:r>
            <a:br>
              <a:rPr lang="en-US" altLang="ko-KR" dirty="0"/>
            </a:br>
            <a:r>
              <a:rPr lang="ko-KR" altLang="en-US" sz="2000" dirty="0"/>
              <a:t>코스피 </a:t>
            </a:r>
            <a:r>
              <a:rPr lang="en-US" altLang="ko-KR" sz="2000" dirty="0"/>
              <a:t>200 </a:t>
            </a:r>
            <a:r>
              <a:rPr lang="ko-KR" altLang="en-US" sz="2000" dirty="0"/>
              <a:t>지수</a:t>
            </a:r>
            <a:r>
              <a:rPr lang="en-US" altLang="ko-KR" sz="2000" dirty="0"/>
              <a:t> </a:t>
            </a:r>
            <a:endParaRPr lang="ko-KR" altLang="en-US" sz="2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D78522-4E54-D4CC-E248-176A8B84DF3B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2770281-1890-9699-167F-0E053FE1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2" y="5027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216547-8B5C-7FF1-F641-029BC65DC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81196"/>
              </p:ext>
            </p:extLst>
          </p:nvPr>
        </p:nvGraphicFramePr>
        <p:xfrm>
          <a:off x="8395044" y="1886219"/>
          <a:ext cx="3215400" cy="950596"/>
        </p:xfrm>
        <a:graphic>
          <a:graphicData uri="http://schemas.openxmlformats.org/drawingml/2006/table">
            <a:tbl>
              <a:tblPr/>
              <a:tblGrid>
                <a:gridCol w="803850">
                  <a:extLst>
                    <a:ext uri="{9D8B030D-6E8A-4147-A177-3AD203B41FA5}">
                      <a16:colId xmlns:a16="http://schemas.microsoft.com/office/drawing/2014/main" val="2947492163"/>
                    </a:ext>
                  </a:extLst>
                </a:gridCol>
                <a:gridCol w="803850">
                  <a:extLst>
                    <a:ext uri="{9D8B030D-6E8A-4147-A177-3AD203B41FA5}">
                      <a16:colId xmlns:a16="http://schemas.microsoft.com/office/drawing/2014/main" val="1810664922"/>
                    </a:ext>
                  </a:extLst>
                </a:gridCol>
                <a:gridCol w="803850">
                  <a:extLst>
                    <a:ext uri="{9D8B030D-6E8A-4147-A177-3AD203B41FA5}">
                      <a16:colId xmlns:a16="http://schemas.microsoft.com/office/drawing/2014/main" val="1532394765"/>
                    </a:ext>
                  </a:extLst>
                </a:gridCol>
                <a:gridCol w="803850">
                  <a:extLst>
                    <a:ext uri="{9D8B030D-6E8A-4147-A177-3AD203B41FA5}">
                      <a16:colId xmlns:a16="http://schemas.microsoft.com/office/drawing/2014/main" val="959307253"/>
                    </a:ext>
                  </a:extLst>
                </a:gridCol>
              </a:tblGrid>
              <a:tr h="237649"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target_1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target_2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target_3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41350"/>
                  </a:ext>
                </a:extLst>
              </a:tr>
              <a:tr h="2376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train_1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912035"/>
                  </a:ext>
                </a:extLst>
              </a:tr>
              <a:tr h="2376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train_2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64505"/>
                  </a:ext>
                </a:extLst>
              </a:tr>
              <a:tr h="2376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train_3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1009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3FEF0E8-65CC-34B2-9256-37252118CF80}"/>
              </a:ext>
            </a:extLst>
          </p:cNvPr>
          <p:cNvSpPr txBox="1"/>
          <p:nvPr/>
        </p:nvSpPr>
        <p:spPr>
          <a:xfrm>
            <a:off x="9847700" y="1449116"/>
            <a:ext cx="119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스텝 추가</a:t>
            </a: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2A29B85-4E8C-D1FC-AED3-1C2347250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288828"/>
              </p:ext>
            </p:extLst>
          </p:nvPr>
        </p:nvGraphicFramePr>
        <p:xfrm>
          <a:off x="193810" y="1503181"/>
          <a:ext cx="11416634" cy="49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3C23FA-43ED-D3E3-A41C-4E794AD84555}"/>
              </a:ext>
            </a:extLst>
          </p:cNvPr>
          <p:cNvSpPr/>
          <p:nvPr/>
        </p:nvSpPr>
        <p:spPr>
          <a:xfrm>
            <a:off x="1181100" y="2750007"/>
            <a:ext cx="1117600" cy="2438785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90E55-3175-142E-17BE-78B6204F3188}"/>
              </a:ext>
            </a:extLst>
          </p:cNvPr>
          <p:cNvSpPr txBox="1"/>
          <p:nvPr/>
        </p:nvSpPr>
        <p:spPr>
          <a:xfrm>
            <a:off x="1435100" y="230956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채택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3B93D9-7762-DC3C-1C9D-9E69EA769588}"/>
              </a:ext>
            </a:extLst>
          </p:cNvPr>
          <p:cNvSpPr txBox="1"/>
          <p:nvPr/>
        </p:nvSpPr>
        <p:spPr>
          <a:xfrm>
            <a:off x="8395044" y="2935415"/>
            <a:ext cx="332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i="0" dirty="0">
                <a:effectLst/>
                <a:latin typeface="+mn-ea"/>
              </a:rPr>
              <a:t>스텝을 추가한다면 짧은 훈련과 짧은 예측이 유리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903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92F37B-72BD-4AFB-AC90-3EBA328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6C84761-C727-CEA8-7ECF-234F7218B068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ARIMA 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DD4F45-6563-8DA7-544A-B0E5A92E8B0D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F540A912-5155-00AC-B016-5947579D622F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ARIMA </a:t>
            </a:r>
            <a:r>
              <a:rPr lang="ko-KR" altLang="en-US" dirty="0"/>
              <a:t>모델 결과 분석</a:t>
            </a:r>
            <a:br>
              <a:rPr lang="en-US" altLang="ko-KR" dirty="0"/>
            </a:br>
            <a:r>
              <a:rPr lang="ko-KR" altLang="en-US" sz="2000" dirty="0"/>
              <a:t>코스피 </a:t>
            </a:r>
            <a:r>
              <a:rPr lang="en-US" altLang="ko-KR" sz="2000" dirty="0"/>
              <a:t>200 </a:t>
            </a:r>
            <a:r>
              <a:rPr lang="ko-KR" altLang="en-US" sz="2000" dirty="0"/>
              <a:t>지수 예측</a:t>
            </a:r>
            <a:r>
              <a:rPr lang="en-US" altLang="ko-KR" sz="2000" dirty="0"/>
              <a:t>(Predict) </a:t>
            </a:r>
            <a:endParaRPr lang="ko-KR" altLang="en-US" sz="2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D78522-4E54-D4CC-E248-176A8B84DF3B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2770281-1890-9699-167F-0E053FE1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2" y="5027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385B8D8-EC22-4FFB-9768-CF0D4DA3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5" y="1814938"/>
            <a:ext cx="5727036" cy="201176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E761CF6-D649-6E7A-C326-57FD68DBD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94" y="3037154"/>
            <a:ext cx="9051606" cy="31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92F37B-72BD-4AFB-AC90-3EBA328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6C84761-C727-CEA8-7ECF-234F7218B068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ARIMA 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DD4F45-6563-8DA7-544A-B0E5A92E8B0D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F540A912-5155-00AC-B016-5947579D622F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ARIMA </a:t>
            </a:r>
            <a:r>
              <a:rPr lang="ko-KR" altLang="en-US" dirty="0"/>
              <a:t>모델 결과 분석</a:t>
            </a:r>
            <a:br>
              <a:rPr lang="en-US" altLang="ko-KR" dirty="0"/>
            </a:br>
            <a:r>
              <a:rPr lang="ko-KR" altLang="en-US" sz="2000" dirty="0"/>
              <a:t>코스피 </a:t>
            </a:r>
            <a:r>
              <a:rPr lang="en-US" altLang="ko-KR" sz="2000" dirty="0"/>
              <a:t>200 </a:t>
            </a:r>
            <a:r>
              <a:rPr lang="ko-KR" altLang="en-US" sz="2000" dirty="0"/>
              <a:t>지수</a:t>
            </a:r>
            <a:r>
              <a:rPr lang="en-US" altLang="ko-KR" sz="2000" dirty="0"/>
              <a:t> </a:t>
            </a:r>
            <a:endParaRPr lang="ko-KR" altLang="en-US" sz="2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D78522-4E54-D4CC-E248-176A8B84DF3B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2770281-1890-9699-167F-0E053FE1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2" y="5027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163DA55B-FA90-3120-45D0-8106D2105BA0}"/>
              </a:ext>
            </a:extLst>
          </p:cNvPr>
          <p:cNvGraphicFramePr/>
          <p:nvPr/>
        </p:nvGraphicFramePr>
        <p:xfrm>
          <a:off x="383479" y="1705046"/>
          <a:ext cx="5727036" cy="253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5C7B2432-458C-22DE-5AF8-6917780891A6}"/>
              </a:ext>
            </a:extLst>
          </p:cNvPr>
          <p:cNvGraphicFramePr/>
          <p:nvPr/>
        </p:nvGraphicFramePr>
        <p:xfrm>
          <a:off x="6047577" y="1705046"/>
          <a:ext cx="5727036" cy="253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606067C6-AD69-4BD0-4721-9D465164B88E}"/>
              </a:ext>
            </a:extLst>
          </p:cNvPr>
          <p:cNvGraphicFramePr/>
          <p:nvPr/>
        </p:nvGraphicFramePr>
        <p:xfrm>
          <a:off x="368965" y="4379402"/>
          <a:ext cx="6235404" cy="226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C709C9D4-5778-D935-D720-63E75CE5A806}"/>
              </a:ext>
            </a:extLst>
          </p:cNvPr>
          <p:cNvSpPr txBox="1"/>
          <p:nvPr/>
        </p:nvSpPr>
        <p:spPr>
          <a:xfrm>
            <a:off x="6604369" y="4787062"/>
            <a:ext cx="48619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i="0" dirty="0">
                <a:effectLst/>
                <a:latin typeface="+mn-ea"/>
              </a:rPr>
              <a:t>단기 변동성이 클 시 장기훈련 예측과 </a:t>
            </a:r>
            <a:r>
              <a:rPr lang="ko-KR" altLang="en-US" sz="1600" i="0" dirty="0" err="1">
                <a:effectLst/>
                <a:latin typeface="+mn-ea"/>
              </a:rPr>
              <a:t>중단기</a:t>
            </a:r>
            <a:r>
              <a:rPr lang="ko-KR" altLang="en-US" sz="1600" i="0" dirty="0">
                <a:effectLst/>
                <a:latin typeface="+mn-ea"/>
              </a:rPr>
              <a:t> 훈련 예측차가 커짐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DB4FF5-A31B-E017-B0BF-76AC15E9A5EC}"/>
              </a:ext>
            </a:extLst>
          </p:cNvPr>
          <p:cNvSpPr txBox="1"/>
          <p:nvPr/>
        </p:nvSpPr>
        <p:spPr>
          <a:xfrm>
            <a:off x="6604369" y="5516148"/>
            <a:ext cx="5006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</a:rPr>
              <a:t>장기 훈련 예측일 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변동성이 큰 단기 예측에는 상대적으로 부적절하나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장기 예측할수록 지표가 더 좋아짐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385B8D8-EC22-4FFB-9768-CF0D4DA3D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9" y="2152324"/>
            <a:ext cx="5727036" cy="20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92F37B-72BD-4AFB-AC90-3EBA328C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56C84761-C727-CEA8-7ECF-234F7218B068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ARIMA 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7DD4F45-6563-8DA7-544A-B0E5A92E8B0D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F540A912-5155-00AC-B016-5947579D622F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ARIMA </a:t>
            </a:r>
            <a:r>
              <a:rPr lang="ko-KR" altLang="en-US" dirty="0"/>
              <a:t>모델 결과 분석</a:t>
            </a:r>
            <a:br>
              <a:rPr lang="en-US" altLang="ko-KR" dirty="0"/>
            </a:br>
            <a:r>
              <a:rPr lang="ko-KR" altLang="en-US" sz="2000" dirty="0"/>
              <a:t>코스피 </a:t>
            </a:r>
            <a:r>
              <a:rPr lang="en-US" altLang="ko-KR" sz="2000" dirty="0"/>
              <a:t>200 </a:t>
            </a:r>
            <a:r>
              <a:rPr lang="ko-KR" altLang="en-US" sz="2000" dirty="0"/>
              <a:t>지수</a:t>
            </a:r>
            <a:r>
              <a:rPr lang="en-US" altLang="ko-KR" sz="2000" dirty="0"/>
              <a:t> </a:t>
            </a:r>
            <a:endParaRPr lang="ko-KR" altLang="en-US" sz="2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D78522-4E54-D4CC-E248-176A8B84DF3B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92770281-1890-9699-167F-0E053FE1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2" y="5027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8851B-3FF0-DCD5-CFE9-896E7CABF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2" y="1830902"/>
            <a:ext cx="10481955" cy="41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26E62-B389-41E9-9BEF-6AD77E7D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D2D5109D-8D96-8A8B-A3EC-BEE5974D5F17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VAR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503F6C-E540-8161-33A2-64C2F1CE6609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0E07A4AA-9F1F-4FB8-55F4-556CFB090C2C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VAR </a:t>
            </a:r>
            <a:r>
              <a:rPr lang="ko-KR" altLang="en-US" dirty="0"/>
              <a:t>모델 선정</a:t>
            </a:r>
            <a:br>
              <a:rPr lang="en-US" altLang="ko-KR" dirty="0"/>
            </a:br>
            <a:r>
              <a:rPr lang="ko-KR" altLang="en-US" sz="2000" dirty="0"/>
              <a:t>내 </a:t>
            </a:r>
            <a:r>
              <a:rPr lang="en-US" altLang="ko-KR" sz="2000" dirty="0"/>
              <a:t>/ </a:t>
            </a:r>
            <a:r>
              <a:rPr lang="ko-KR" altLang="en-US" sz="2000" dirty="0"/>
              <a:t>외생 변수의 구분없이 적용할 수 있는 </a:t>
            </a:r>
            <a:r>
              <a:rPr lang="ko-KR" altLang="en-US" sz="2000" dirty="0" err="1"/>
              <a:t>다변량</a:t>
            </a:r>
            <a:r>
              <a:rPr lang="ko-KR" altLang="en-US" sz="2000" dirty="0"/>
              <a:t> 시계열모형</a:t>
            </a:r>
          </a:p>
          <a:p>
            <a:endParaRPr lang="ko-KR" altLang="en-US" sz="2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A97724-C9B0-6BD3-895B-6500BA8B4AD9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03087D-4725-BF9A-1BD2-286E9DF8D445}"/>
              </a:ext>
            </a:extLst>
          </p:cNvPr>
          <p:cNvSpPr txBox="1"/>
          <p:nvPr/>
        </p:nvSpPr>
        <p:spPr>
          <a:xfrm>
            <a:off x="1078831" y="3401731"/>
            <a:ext cx="611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모델 선정 사유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/>
              <a:t>보다 다양한 변수를 다루고 싶어 모델 선정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DB887C-040B-586E-132D-918307A1AF6E}"/>
              </a:ext>
            </a:extLst>
          </p:cNvPr>
          <p:cNvSpPr txBox="1"/>
          <p:nvPr/>
        </p:nvSpPr>
        <p:spPr>
          <a:xfrm>
            <a:off x="5676274" y="2306680"/>
            <a:ext cx="5868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effectLst/>
                <a:latin typeface="Times New Roman" panose="02020603050405020304" pitchFamily="18" charset="0"/>
              </a:rPr>
              <a:t>벡터자기회귀</a:t>
            </a:r>
            <a:r>
              <a:rPr lang="en-US" altLang="ko-KR" sz="1600" dirty="0">
                <a:effectLst/>
                <a:latin typeface="Times New Roman" panose="02020603050405020304" pitchFamily="18" charset="0"/>
              </a:rPr>
              <a:t>(VAR)</a:t>
            </a:r>
            <a:r>
              <a:rPr lang="ko-KR" altLang="en-US" sz="1600" dirty="0">
                <a:effectLst/>
                <a:latin typeface="Times New Roman" panose="02020603050405020304" pitchFamily="18" charset="0"/>
              </a:rPr>
              <a:t>모형 </a:t>
            </a:r>
            <a:r>
              <a:rPr lang="en-US" altLang="ko-KR" sz="1600" dirty="0">
                <a:effectLst/>
                <a:latin typeface="Times New Roman" panose="02020603050405020304" pitchFamily="18" charset="0"/>
              </a:rPr>
              <a:t>: </a:t>
            </a:r>
            <a:r>
              <a:rPr lang="ko-KR" altLang="en-US" sz="1600" dirty="0" err="1">
                <a:effectLst/>
                <a:latin typeface="Times New Roman" panose="02020603050405020304" pitchFamily="18" charset="0"/>
              </a:rPr>
              <a:t>예측뿐만</a:t>
            </a:r>
            <a:r>
              <a:rPr lang="ko-KR" altLang="en-US" sz="1600" dirty="0">
                <a:effectLst/>
                <a:latin typeface="Times New Roman" panose="02020603050405020304" pitchFamily="18" charset="0"/>
              </a:rPr>
              <a:t> 아니라 어떠한 변수의 일시적인 충격에 대한 효과분석을 위하여 </a:t>
            </a:r>
            <a:r>
              <a:rPr lang="ko-KR" altLang="en-US" sz="1600" dirty="0" err="1">
                <a:effectLst/>
                <a:latin typeface="Times New Roman" panose="02020603050405020304" pitchFamily="18" charset="0"/>
              </a:rPr>
              <a:t>연립방정식체계로</a:t>
            </a:r>
            <a:r>
              <a:rPr lang="ko-KR" altLang="en-US" sz="1600" dirty="0">
                <a:effectLst/>
                <a:latin typeface="Times New Roman" panose="02020603050405020304" pitchFamily="18" charset="0"/>
              </a:rPr>
              <a:t> 구성된 모형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FC7A3C-745E-4BAF-DAEC-63CB9C9DFFB8}"/>
              </a:ext>
            </a:extLst>
          </p:cNvPr>
          <p:cNvSpPr txBox="1"/>
          <p:nvPr/>
        </p:nvSpPr>
        <p:spPr>
          <a:xfrm>
            <a:off x="9088275" y="4889022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a typeface="나눔스퀘어" panose="020B0600000101010101" pitchFamily="50" charset="-127"/>
              </a:rPr>
              <a:t>* </a:t>
            </a:r>
            <a:r>
              <a:rPr lang="ko-KR" altLang="en-US" sz="1000" dirty="0" err="1">
                <a:effectLst/>
                <a:latin typeface="Times New Roman" panose="02020603050405020304" pitchFamily="18" charset="0"/>
              </a:rPr>
              <a:t>문권순</a:t>
            </a:r>
            <a:r>
              <a:rPr lang="en-US" altLang="ko-KR" sz="1000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000" dirty="0">
                <a:effectLst/>
                <a:latin typeface="Times New Roman" panose="02020603050405020304" pitchFamily="18" charset="0"/>
              </a:rPr>
              <a:t>벡터자기회귀</a:t>
            </a:r>
            <a:r>
              <a:rPr lang="en-US" altLang="ko-KR" sz="1000" dirty="0">
                <a:effectLst/>
                <a:latin typeface="Times New Roman" panose="02020603050405020304" pitchFamily="18" charset="0"/>
              </a:rPr>
              <a:t>(VAR)</a:t>
            </a:r>
            <a:r>
              <a:rPr lang="ko-KR" altLang="en-US" sz="1000" dirty="0">
                <a:effectLst/>
                <a:latin typeface="Times New Roman" panose="02020603050405020304" pitchFamily="18" charset="0"/>
              </a:rPr>
              <a:t>모형의 이해</a:t>
            </a:r>
            <a:r>
              <a:rPr lang="en-US" altLang="ko-KR" sz="1000" dirty="0">
                <a:effectLst/>
                <a:latin typeface="Times New Roman" panose="02020603050405020304" pitchFamily="18" charset="0"/>
              </a:rPr>
              <a:t>,</a:t>
            </a:r>
            <a:br>
              <a:rPr lang="en-US" altLang="ko-KR" sz="1000" dirty="0">
                <a:effectLst/>
                <a:latin typeface="Times New Roman" panose="02020603050405020304" pitchFamily="18" charset="0"/>
              </a:rPr>
            </a:br>
            <a:r>
              <a:rPr lang="ko-KR" altLang="en-US" sz="1000" dirty="0">
                <a:effectLst/>
                <a:latin typeface="Times New Roman" panose="02020603050405020304" pitchFamily="18" charset="0"/>
              </a:rPr>
              <a:t>통계청</a:t>
            </a:r>
            <a:r>
              <a:rPr lang="en-US" altLang="ko-KR" sz="1000" dirty="0">
                <a:effectLst/>
                <a:latin typeface="Times New Roman" panose="02020603050405020304" pitchFamily="18" charset="0"/>
              </a:rPr>
              <a:t>『</a:t>
            </a:r>
            <a:r>
              <a:rPr lang="ko-KR" altLang="en-US" sz="1000" dirty="0">
                <a:effectLst/>
                <a:latin typeface="Times New Roman" panose="02020603050405020304" pitchFamily="18" charset="0"/>
              </a:rPr>
              <a:t>통계분석연구</a:t>
            </a:r>
            <a:r>
              <a:rPr lang="en-US" altLang="ko-KR" sz="1000" dirty="0">
                <a:effectLst/>
                <a:latin typeface="Times New Roman" panose="02020603050405020304" pitchFamily="18" charset="0"/>
              </a:rPr>
              <a:t>』</a:t>
            </a:r>
            <a:r>
              <a:rPr lang="ko-KR" altLang="en-US" sz="1000" dirty="0">
                <a:effectLst/>
                <a:latin typeface="Times New Roman" panose="02020603050405020304" pitchFamily="18" charset="0"/>
              </a:rPr>
              <a:t>제</a:t>
            </a:r>
            <a:r>
              <a:rPr lang="en-US" altLang="ko-KR" sz="1000" dirty="0">
                <a:effectLst/>
                <a:latin typeface="Times New Roman" panose="02020603050405020304" pitchFamily="18" charset="0"/>
              </a:rPr>
              <a:t>2</a:t>
            </a:r>
            <a:r>
              <a:rPr lang="ko-KR" altLang="en-US" sz="1000" dirty="0">
                <a:effectLst/>
                <a:latin typeface="Times New Roman" panose="02020603050405020304" pitchFamily="18" charset="0"/>
              </a:rPr>
              <a:t>권 제</a:t>
            </a:r>
            <a:r>
              <a:rPr lang="en-US" altLang="ko-KR" sz="1000" dirty="0">
                <a:effectLst/>
                <a:latin typeface="Times New Roman" panose="02020603050405020304" pitchFamily="18" charset="0"/>
              </a:rPr>
              <a:t>1</a:t>
            </a:r>
            <a:r>
              <a:rPr lang="ko-KR" altLang="en-US" sz="1000" dirty="0">
                <a:effectLst/>
                <a:latin typeface="Times New Roman" panose="02020603050405020304" pitchFamily="18" charset="0"/>
              </a:rPr>
              <a:t>호</a:t>
            </a:r>
            <a:r>
              <a:rPr lang="en-US" altLang="ko-KR" sz="1000" dirty="0">
                <a:effectLst/>
                <a:latin typeface="Times New Roman" panose="02020603050405020304" pitchFamily="18" charset="0"/>
              </a:rPr>
              <a:t>(‘97.</a:t>
            </a:r>
            <a:r>
              <a:rPr lang="ko-KR" altLang="en-US" sz="1000" dirty="0">
                <a:effectLst/>
                <a:latin typeface="Times New Roman" panose="02020603050405020304" pitchFamily="18" charset="0"/>
              </a:rPr>
              <a:t>봄</a:t>
            </a:r>
            <a:r>
              <a:rPr lang="en-US" altLang="ko-KR" sz="1000" dirty="0">
                <a:effectLst/>
                <a:latin typeface="Times New Roman" panose="02020603050405020304" pitchFamily="18" charset="0"/>
              </a:rPr>
              <a:t>)23-56</a:t>
            </a:r>
            <a:endParaRPr lang="ko-KR" altLang="en-US" sz="1000" dirty="0"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AD83D2-5D9A-E306-A548-289D81A92FE7}"/>
              </a:ext>
            </a:extLst>
          </p:cNvPr>
          <p:cNvSpPr txBox="1"/>
          <p:nvPr/>
        </p:nvSpPr>
        <p:spPr>
          <a:xfrm>
            <a:off x="5639067" y="2989862"/>
            <a:ext cx="6110514" cy="181588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effectLst/>
                <a:latin typeface="Times New Roman" panose="02020603050405020304" pitchFamily="18" charset="0"/>
              </a:rPr>
              <a:t>첫째</a:t>
            </a:r>
            <a:r>
              <a:rPr lang="en-US" altLang="ko-KR" sz="1600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effectLst/>
                <a:latin typeface="Times New Roman" panose="02020603050405020304" pitchFamily="18" charset="0"/>
              </a:rPr>
              <a:t>충격반응분석</a:t>
            </a:r>
            <a:r>
              <a:rPr lang="en-US" altLang="ko-KR" sz="1600" dirty="0">
                <a:effectLst/>
                <a:latin typeface="Times New Roman" panose="02020603050405020304" pitchFamily="18" charset="0"/>
              </a:rPr>
              <a:t>(impulse</a:t>
            </a:r>
            <a:r>
              <a:rPr lang="ko-KR" altLang="en-US" sz="16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latin typeface="Times New Roman" panose="02020603050405020304" pitchFamily="18" charset="0"/>
              </a:rPr>
              <a:t>response analysis)</a:t>
            </a:r>
            <a:r>
              <a:rPr lang="ko-KR" altLang="en-US" sz="1600" dirty="0">
                <a:effectLst/>
                <a:latin typeface="Times New Roman" panose="02020603050405020304" pitchFamily="18" charset="0"/>
              </a:rPr>
              <a:t>을 통하여 어떠한 한 변수의 변화가 내생변수에 미치는 동태적 반응을 파악 가능</a:t>
            </a:r>
            <a:br>
              <a:rPr lang="en-US" altLang="ko-KR" sz="1600" dirty="0">
                <a:effectLst/>
                <a:latin typeface="Times New Roman" panose="02020603050405020304" pitchFamily="18" charset="0"/>
              </a:rPr>
            </a:br>
            <a:endParaRPr lang="en-US" altLang="ko-KR" sz="1600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ffectLst/>
                <a:latin typeface="Times New Roman" panose="02020603050405020304" pitchFamily="18" charset="0"/>
              </a:rPr>
              <a:t>둘째</a:t>
            </a:r>
            <a:r>
              <a:rPr lang="en-US" altLang="ko-KR" sz="1600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effectLst/>
                <a:latin typeface="Times New Roman" panose="02020603050405020304" pitchFamily="18" charset="0"/>
              </a:rPr>
              <a:t>분산분해</a:t>
            </a:r>
            <a:r>
              <a:rPr lang="en-US" altLang="ko-KR" sz="1600" dirty="0">
                <a:effectLst/>
                <a:latin typeface="Times New Roman" panose="02020603050405020304" pitchFamily="18" charset="0"/>
              </a:rPr>
              <a:t>(variance decomposition)</a:t>
            </a:r>
            <a:r>
              <a:rPr lang="ko-KR" altLang="en-US" sz="1600" dirty="0">
                <a:effectLst/>
                <a:latin typeface="Times New Roman" panose="02020603050405020304" pitchFamily="18" charset="0"/>
              </a:rPr>
              <a:t>를 통해 각 내생변수의 변동이 전체변동에 기여한 부분의 상대적 크기 분석 가능</a:t>
            </a:r>
            <a:br>
              <a:rPr lang="en-US" altLang="ko-KR" sz="1600" dirty="0">
                <a:effectLst/>
                <a:latin typeface="Times New Roman" panose="02020603050405020304" pitchFamily="18" charset="0"/>
              </a:rPr>
            </a:br>
            <a:endParaRPr lang="en-US" altLang="ko-KR" sz="1600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ffectLst/>
                <a:latin typeface="Times New Roman" panose="02020603050405020304" pitchFamily="18" charset="0"/>
              </a:rPr>
              <a:t>셋째</a:t>
            </a:r>
            <a:r>
              <a:rPr lang="en-US" altLang="ko-KR" sz="1600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600" dirty="0">
                <a:effectLst/>
                <a:latin typeface="Times New Roman" panose="02020603050405020304" pitchFamily="18" charset="0"/>
              </a:rPr>
              <a:t>경제이론 보다는 실제 자료에서 도출된 결과를 분석 가능 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64F50-4558-5DE1-E96C-CD58BB4BEC18}"/>
              </a:ext>
            </a:extLst>
          </p:cNvPr>
          <p:cNvSpPr txBox="1"/>
          <p:nvPr/>
        </p:nvSpPr>
        <p:spPr>
          <a:xfrm>
            <a:off x="7930372" y="1793126"/>
            <a:ext cx="1503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모델 설명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*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CD711B-180A-D04F-4177-118DA3EEC925}"/>
              </a:ext>
            </a:extLst>
          </p:cNvPr>
          <p:cNvSpPr/>
          <p:nvPr/>
        </p:nvSpPr>
        <p:spPr>
          <a:xfrm>
            <a:off x="5686231" y="3847003"/>
            <a:ext cx="111173" cy="101600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07A3D76-2688-87F4-B5C5-E2B18D3723F5}"/>
              </a:ext>
            </a:extLst>
          </p:cNvPr>
          <p:cNvSpPr/>
          <p:nvPr/>
        </p:nvSpPr>
        <p:spPr>
          <a:xfrm>
            <a:off x="5686232" y="3150364"/>
            <a:ext cx="111173" cy="101600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FA6CE35-C3E8-2BF8-6EA0-DCE47456BBA8}"/>
              </a:ext>
            </a:extLst>
          </p:cNvPr>
          <p:cNvSpPr/>
          <p:nvPr/>
        </p:nvSpPr>
        <p:spPr>
          <a:xfrm>
            <a:off x="5687006" y="4571506"/>
            <a:ext cx="111173" cy="101600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22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나눔스퀘어" panose="020B0600000101010101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CA67D7-DF51-3AF0-C3B9-A89558C04DFA}"/>
              </a:ext>
            </a:extLst>
          </p:cNvPr>
          <p:cNvGrpSpPr/>
          <p:nvPr/>
        </p:nvGrpSpPr>
        <p:grpSpPr>
          <a:xfrm>
            <a:off x="930381" y="2244553"/>
            <a:ext cx="4500112" cy="1313201"/>
            <a:chOff x="1417151" y="1892986"/>
            <a:chExt cx="4500112" cy="1313201"/>
          </a:xfrm>
        </p:grpSpPr>
        <p:sp>
          <p:nvSpPr>
            <p:cNvPr id="9" name="TextBox 8"/>
            <p:cNvSpPr txBox="1"/>
            <p:nvPr/>
          </p:nvSpPr>
          <p:spPr>
            <a:xfrm>
              <a:off x="1830527" y="189298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ea typeface="나눔스퀘어" panose="020B0600000101010101" pitchFamily="50" charset="-127"/>
                </a:rPr>
                <a:t>001</a:t>
              </a:r>
              <a:endParaRPr lang="ko-KR" altLang="en-US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75869" y="1892986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배경소개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75869" y="2293950"/>
              <a:ext cx="3541394" cy="91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팀소개</a:t>
              </a: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endParaRPr lang="en-US" altLang="ko-KR" sz="1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분석 과제  배경</a:t>
              </a:r>
              <a:endParaRPr lang="en-US" altLang="ko-KR" sz="1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이전  실패  이유 분석 </a:t>
              </a:r>
            </a:p>
          </p:txBody>
        </p:sp>
        <p:sp>
          <p:nvSpPr>
            <p:cNvPr id="2" name="순서도: 병합 1">
              <a:extLst>
                <a:ext uri="{FF2B5EF4-FFF2-40B4-BE49-F238E27FC236}">
                  <a16:creationId xmlns:a16="http://schemas.microsoft.com/office/drawing/2014/main" id="{D592CB6E-26D5-4B39-AC5E-C46ABAD3E042}"/>
                </a:ext>
              </a:extLst>
            </p:cNvPr>
            <p:cNvSpPr/>
            <p:nvPr/>
          </p:nvSpPr>
          <p:spPr>
            <a:xfrm rot="5141692">
              <a:off x="1408406" y="1971169"/>
              <a:ext cx="298900" cy="281410"/>
            </a:xfrm>
            <a:prstGeom prst="flowChartMerg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E0B3F1-82A3-4D49-9ECD-317CB1D6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129" y="6356350"/>
            <a:ext cx="2743200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6ADBB2-DECC-EC1A-F878-E02657CF41B3}"/>
              </a:ext>
            </a:extLst>
          </p:cNvPr>
          <p:cNvGrpSpPr/>
          <p:nvPr/>
        </p:nvGrpSpPr>
        <p:grpSpPr>
          <a:xfrm>
            <a:off x="4563175" y="2244553"/>
            <a:ext cx="4528223" cy="2679268"/>
            <a:chOff x="1417151" y="3604547"/>
            <a:chExt cx="4528223" cy="2679268"/>
          </a:xfrm>
        </p:grpSpPr>
        <p:sp>
          <p:nvSpPr>
            <p:cNvPr id="10" name="TextBox 9"/>
            <p:cNvSpPr txBox="1"/>
            <p:nvPr/>
          </p:nvSpPr>
          <p:spPr>
            <a:xfrm>
              <a:off x="1830527" y="360454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ea typeface="나눔스퀘어" panose="020B0600000101010101" pitchFamily="50" charset="-127"/>
                </a:rPr>
                <a:t>002</a:t>
              </a:r>
              <a:endParaRPr lang="ko-KR" altLang="en-US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75869" y="360454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데이터분석</a:t>
              </a:r>
            </a:p>
          </p:txBody>
        </p:sp>
        <p:sp>
          <p:nvSpPr>
            <p:cNvPr id="36" name="순서도: 병합 35">
              <a:extLst>
                <a:ext uri="{FF2B5EF4-FFF2-40B4-BE49-F238E27FC236}">
                  <a16:creationId xmlns:a16="http://schemas.microsoft.com/office/drawing/2014/main" id="{3A09DD54-4353-4EE6-B822-20241A786F60}"/>
                </a:ext>
              </a:extLst>
            </p:cNvPr>
            <p:cNvSpPr/>
            <p:nvPr/>
          </p:nvSpPr>
          <p:spPr>
            <a:xfrm rot="5141692">
              <a:off x="1408406" y="3673582"/>
              <a:ext cx="298900" cy="281410"/>
            </a:xfrm>
            <a:prstGeom prst="flowChartMerg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A25F36-6F78-4B82-8EE2-650F18FB5216}"/>
                </a:ext>
              </a:extLst>
            </p:cNvPr>
            <p:cNvSpPr txBox="1"/>
            <p:nvPr/>
          </p:nvSpPr>
          <p:spPr>
            <a:xfrm>
              <a:off x="2403980" y="3971194"/>
              <a:ext cx="3541394" cy="231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ARIMA </a:t>
              </a:r>
            </a:p>
            <a:p>
              <a:pPr marL="638175" lvl="1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기대</a:t>
              </a:r>
              <a:endParaRPr lang="en-US" altLang="ko-KR" sz="1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638175" lvl="1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적용과정</a:t>
              </a:r>
              <a:endParaRPr lang="en-US" altLang="ko-KR" sz="1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638175" lvl="1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결과분석</a:t>
              </a:r>
              <a:endParaRPr lang="en-US" altLang="ko-KR" sz="1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VAR</a:t>
              </a:r>
            </a:p>
            <a:p>
              <a:pPr marL="638175" lvl="1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기대 </a:t>
              </a:r>
              <a:endParaRPr lang="en-US" altLang="ko-KR" sz="1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638175" lvl="1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적용과정</a:t>
              </a:r>
              <a:endParaRPr lang="en-US" altLang="ko-KR" sz="1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638175" lvl="1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결과분석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D410D7-B458-3B1D-41F6-A53E1B33D7CB}"/>
              </a:ext>
            </a:extLst>
          </p:cNvPr>
          <p:cNvGrpSpPr/>
          <p:nvPr/>
        </p:nvGrpSpPr>
        <p:grpSpPr>
          <a:xfrm>
            <a:off x="8366255" y="2245529"/>
            <a:ext cx="4536349" cy="1281569"/>
            <a:chOff x="8470951" y="2566506"/>
            <a:chExt cx="4536349" cy="128156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47F399-F0A1-46CF-A50D-284902FB37A6}"/>
                </a:ext>
              </a:extLst>
            </p:cNvPr>
            <p:cNvSpPr txBox="1"/>
            <p:nvPr/>
          </p:nvSpPr>
          <p:spPr>
            <a:xfrm>
              <a:off x="8893878" y="25665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ea typeface="나눔스퀘어" panose="020B0600000101010101" pitchFamily="50" charset="-127"/>
                </a:rPr>
                <a:t>003</a:t>
              </a:r>
              <a:endParaRPr lang="ko-KR" altLang="en-US" dirty="0">
                <a:solidFill>
                  <a:schemeClr val="bg1"/>
                </a:solidFill>
                <a:ea typeface="나눔스퀘어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A4E425-10BC-4E2D-A52B-F826316F7CF3}"/>
                </a:ext>
              </a:extLst>
            </p:cNvPr>
            <p:cNvSpPr txBox="1"/>
            <p:nvPr/>
          </p:nvSpPr>
          <p:spPr>
            <a:xfrm>
              <a:off x="9520696" y="2566506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결론</a:t>
              </a:r>
            </a:p>
          </p:txBody>
        </p:sp>
        <p:sp>
          <p:nvSpPr>
            <p:cNvPr id="39" name="순서도: 병합 38">
              <a:extLst>
                <a:ext uri="{FF2B5EF4-FFF2-40B4-BE49-F238E27FC236}">
                  <a16:creationId xmlns:a16="http://schemas.microsoft.com/office/drawing/2014/main" id="{AD58043C-0011-46F4-8C04-765FD458C8CA}"/>
                </a:ext>
              </a:extLst>
            </p:cNvPr>
            <p:cNvSpPr/>
            <p:nvPr/>
          </p:nvSpPr>
          <p:spPr>
            <a:xfrm rot="5141692">
              <a:off x="8462206" y="2626273"/>
              <a:ext cx="298900" cy="281410"/>
            </a:xfrm>
            <a:prstGeom prst="flowChartMerge">
              <a:avLst/>
            </a:prstGeom>
            <a:noFill/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BF7E12-4F50-43CA-8CD4-B59D0E34EB32}"/>
                </a:ext>
              </a:extLst>
            </p:cNvPr>
            <p:cNvSpPr txBox="1"/>
            <p:nvPr/>
          </p:nvSpPr>
          <p:spPr>
            <a:xfrm>
              <a:off x="9465906" y="2935838"/>
              <a:ext cx="3541394" cy="91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분석</a:t>
              </a:r>
              <a:r>
                <a:rPr lang="en-US" altLang="ko-KR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한계점</a:t>
              </a:r>
              <a:r>
                <a:rPr lang="en-US" altLang="ko-KR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최종 프로젝트 평가 </a:t>
              </a:r>
              <a:endParaRPr lang="en-US" altLang="ko-KR" sz="14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추후 연구 과제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9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E508E45E-6F43-9272-7D66-3BA3CE185128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VAR</a:t>
            </a:r>
            <a:endParaRPr lang="ko-KR" altLang="en-US" sz="14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49F061-642C-6065-4B3E-F07BD8678FE8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E87BA62B-3B76-80C2-2B75-144BA770F89C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VAR </a:t>
            </a:r>
            <a:r>
              <a:rPr lang="ko-KR" altLang="en-US" dirty="0"/>
              <a:t>모델 변수 설명</a:t>
            </a:r>
            <a:br>
              <a:rPr lang="en-US" altLang="ko-KR" dirty="0"/>
            </a:br>
            <a:r>
              <a:rPr lang="ko-KR" altLang="en-US" sz="2000" dirty="0"/>
              <a:t>내 </a:t>
            </a:r>
            <a:r>
              <a:rPr lang="en-US" altLang="ko-KR" sz="2000" dirty="0"/>
              <a:t>/ </a:t>
            </a:r>
            <a:r>
              <a:rPr lang="ko-KR" altLang="en-US" sz="2000" dirty="0"/>
              <a:t>외생 변수의 구분없이 적용할 수 있는 </a:t>
            </a:r>
            <a:r>
              <a:rPr lang="ko-KR" altLang="en-US" sz="2000" dirty="0" err="1"/>
              <a:t>다변량</a:t>
            </a:r>
            <a:r>
              <a:rPr lang="ko-KR" altLang="en-US" sz="2000" dirty="0"/>
              <a:t> 시계열모형</a:t>
            </a:r>
          </a:p>
          <a:p>
            <a:endParaRPr lang="ko-KR" altLang="en-US" sz="2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D71C47-D0F8-2FDE-79C2-EA054324D776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4F0E66C-2C5C-2172-5AA9-64F16A0C6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1" y="2250803"/>
            <a:ext cx="5146390" cy="410554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7512DAB-6F0D-3E4D-CA9F-77E1F445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18" y="2057606"/>
            <a:ext cx="4148163" cy="4294688"/>
          </a:xfrm>
          <a:prstGeom prst="rect">
            <a:avLst/>
          </a:prstGeom>
        </p:spPr>
      </p:pic>
      <p:sp>
        <p:nvSpPr>
          <p:cNvPr id="30" name="슬라이드 번호 개체 틀 3">
            <a:extLst>
              <a:ext uri="{FF2B5EF4-FFF2-40B4-BE49-F238E27FC236}">
                <a16:creationId xmlns:a16="http://schemas.microsoft.com/office/drawing/2014/main" id="{65BF7C47-6AFC-F9B6-1F2C-2640423A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5AF518-E6C1-18AB-6506-E9CEB53AC156}"/>
              </a:ext>
            </a:extLst>
          </p:cNvPr>
          <p:cNvSpPr txBox="1"/>
          <p:nvPr/>
        </p:nvSpPr>
        <p:spPr>
          <a:xfrm>
            <a:off x="631156" y="1701386"/>
            <a:ext cx="1362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시계열 확인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90EF0A-FD8A-096A-B82D-7A8CFF5CA224}"/>
              </a:ext>
            </a:extLst>
          </p:cNvPr>
          <p:cNvSpPr txBox="1"/>
          <p:nvPr/>
        </p:nvSpPr>
        <p:spPr>
          <a:xfrm>
            <a:off x="6536518" y="1701386"/>
            <a:ext cx="1362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상관성 확인</a:t>
            </a:r>
            <a:endParaRPr lang="ko-KR" altLang="en-US" dirty="0"/>
          </a:p>
        </p:txBody>
      </p:sp>
      <p:pic>
        <p:nvPicPr>
          <p:cNvPr id="34" name="그림 33" descr="텍스트, 낱말맞추기게임, 쇼지이(가) 표시된 사진&#10;&#10;자동 생성된 설명">
            <a:extLst>
              <a:ext uri="{FF2B5EF4-FFF2-40B4-BE49-F238E27FC236}">
                <a16:creationId xmlns:a16="http://schemas.microsoft.com/office/drawing/2014/main" id="{6918FF67-245D-4411-380E-78C8F4B4F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03" y="1606755"/>
            <a:ext cx="4851196" cy="48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26E62-B389-41E9-9BEF-6AD77E7D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D2D5109D-8D96-8A8B-A3EC-BEE5974D5F17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VAR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503F6C-E540-8161-33A2-64C2F1CE6609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0E07A4AA-9F1F-4FB8-55F4-556CFB090C2C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VAR </a:t>
            </a:r>
            <a:r>
              <a:rPr lang="ko-KR" altLang="en-US" dirty="0"/>
              <a:t>모형 적합</a:t>
            </a:r>
            <a:br>
              <a:rPr lang="en-US" altLang="ko-KR" dirty="0"/>
            </a:br>
            <a:r>
              <a:rPr lang="ko-KR" altLang="en-US" sz="2000" dirty="0"/>
              <a:t>내 </a:t>
            </a:r>
            <a:r>
              <a:rPr lang="en-US" altLang="ko-KR" sz="2000" dirty="0"/>
              <a:t>/ </a:t>
            </a:r>
            <a:r>
              <a:rPr lang="ko-KR" altLang="en-US" sz="2000" dirty="0"/>
              <a:t>외생 변수의 구분없이 적용할 수 있는 </a:t>
            </a:r>
            <a:r>
              <a:rPr lang="ko-KR" altLang="en-US" sz="2000" dirty="0" err="1"/>
              <a:t>다변량</a:t>
            </a:r>
            <a:r>
              <a:rPr lang="ko-KR" altLang="en-US" sz="2000" dirty="0"/>
              <a:t> 시계열모형</a:t>
            </a:r>
          </a:p>
          <a:p>
            <a:endParaRPr lang="ko-KR" altLang="en-US" sz="2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A97724-C9B0-6BD3-895B-6500BA8B4AD9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2DAE88-7A31-D4CE-0FAA-E2789F814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643794"/>
            <a:ext cx="3558335" cy="23611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A3938A-D0E8-A35C-59EB-879191AE8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49" y="1796955"/>
            <a:ext cx="3201897" cy="43581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7F61FA-EC7D-47BD-3B41-C801EEC38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1761843"/>
            <a:ext cx="3971394" cy="4393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3D9B9D-FBDD-CD4F-1C3B-1FC2103B604B}"/>
              </a:ext>
            </a:extLst>
          </p:cNvPr>
          <p:cNvSpPr txBox="1"/>
          <p:nvPr/>
        </p:nvSpPr>
        <p:spPr>
          <a:xfrm>
            <a:off x="529057" y="5016296"/>
            <a:ext cx="3558336" cy="11387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모형적합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df_use_return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tsa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df_use_return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maxlags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#var2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모형 </a:t>
            </a:r>
            <a:endParaRPr lang="en-US" altLang="ko-KR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.summary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it-IT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5E6766-BDD9-191D-A446-B56F000D6363}"/>
              </a:ext>
            </a:extLst>
          </p:cNvPr>
          <p:cNvSpPr txBox="1"/>
          <p:nvPr/>
        </p:nvSpPr>
        <p:spPr>
          <a:xfrm>
            <a:off x="991432" y="1959335"/>
            <a:ext cx="2533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차분 </a:t>
            </a:r>
            <a:r>
              <a:rPr lang="ko-KR" altLang="en-US">
                <a:latin typeface="+mj-ea"/>
                <a:ea typeface="+mj-ea"/>
              </a:rPr>
              <a:t>및 </a:t>
            </a:r>
            <a:r>
              <a:rPr lang="en-US" altLang="ko-KR" dirty="0">
                <a:latin typeface="+mj-ea"/>
                <a:ea typeface="+mj-ea"/>
              </a:rPr>
              <a:t>summary </a:t>
            </a:r>
            <a:r>
              <a:rPr lang="ko-KR" altLang="en-US" dirty="0">
                <a:latin typeface="+mj-ea"/>
                <a:ea typeface="+mj-ea"/>
              </a:rPr>
              <a:t>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7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26E62-B389-41E9-9BEF-6AD77E7D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D2D5109D-8D96-8A8B-A3EC-BEE5974D5F17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VAR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503F6C-E540-8161-33A2-64C2F1CE6609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0E07A4AA-9F1F-4FB8-55F4-556CFB090C2C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VAR </a:t>
            </a:r>
            <a:r>
              <a:rPr lang="ko-KR" altLang="en-US" dirty="0"/>
              <a:t>예측 및 </a:t>
            </a:r>
            <a:r>
              <a:rPr lang="ko-KR" altLang="en-US" dirty="0" err="1"/>
              <a:t>임펄스</a:t>
            </a:r>
            <a:r>
              <a:rPr lang="ko-KR" altLang="en-US" dirty="0"/>
              <a:t> 반응함수 추정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A97724-C9B0-6BD3-895B-6500BA8B4AD9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5E6766-BDD9-191D-A446-B56F000D6363}"/>
              </a:ext>
            </a:extLst>
          </p:cNvPr>
          <p:cNvSpPr txBox="1"/>
          <p:nvPr/>
        </p:nvSpPr>
        <p:spPr>
          <a:xfrm>
            <a:off x="1496867" y="1659710"/>
            <a:ext cx="233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변수 예측 변화 확인 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0DFE13-5D56-EC14-CDE4-CD88F2327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1" y="2083757"/>
            <a:ext cx="4362450" cy="4362450"/>
          </a:xfrm>
          <a:prstGeom prst="rect">
            <a:avLst/>
          </a:prstGeom>
        </p:spPr>
      </p:pic>
      <p:pic>
        <p:nvPicPr>
          <p:cNvPr id="9" name="그림 8" descr="창문, 건물이(가) 표시된 사진&#10;&#10;자동 생성된 설명">
            <a:extLst>
              <a:ext uri="{FF2B5EF4-FFF2-40B4-BE49-F238E27FC236}">
                <a16:creationId xmlns:a16="http://schemas.microsoft.com/office/drawing/2014/main" id="{DE74A0BA-4AFA-8C24-67BD-1F8A8004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65" y="1944087"/>
            <a:ext cx="4574510" cy="43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93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26E62-B389-41E9-9BEF-6AD77E7D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D2D5109D-8D96-8A8B-A3EC-BEE5974D5F17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2. </a:t>
            </a:r>
            <a:r>
              <a:rPr lang="ko-KR" altLang="en-US" sz="1400" dirty="0"/>
              <a:t>데이터분석 </a:t>
            </a:r>
            <a:r>
              <a:rPr lang="en-US" altLang="ko-KR" sz="1400" dirty="0"/>
              <a:t>| VAR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503F6C-E540-8161-33A2-64C2F1CE6609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A97724-C9B0-6BD3-895B-6500BA8B4AD9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74C6DFD-BD9A-E4B7-892F-E84BF83788C3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VAR </a:t>
            </a:r>
            <a:r>
              <a:rPr lang="ko-KR" altLang="en-US" dirty="0"/>
              <a:t>모델</a:t>
            </a:r>
            <a:br>
              <a:rPr lang="en-US" altLang="ko-KR" dirty="0"/>
            </a:br>
            <a:r>
              <a:rPr lang="ko-KR" altLang="en-US" sz="2000" dirty="0"/>
              <a:t>인과구조 파악 </a:t>
            </a:r>
            <a:r>
              <a:rPr lang="en-US" altLang="ko-KR" sz="2000" dirty="0"/>
              <a:t>(Granger Causality)</a:t>
            </a:r>
            <a:endParaRPr lang="ko-KR" altLang="en-US" sz="2000" dirty="0"/>
          </a:p>
          <a:p>
            <a:endParaRPr lang="ko-KR" altLang="en-US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75A59E-9FDD-70C9-8AD7-794851A6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54" y="1690317"/>
            <a:ext cx="4160278" cy="4453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C757E3-107F-E7B0-DCEC-17802E98EDE2}"/>
              </a:ext>
            </a:extLst>
          </p:cNvPr>
          <p:cNvSpPr txBox="1"/>
          <p:nvPr/>
        </p:nvSpPr>
        <p:spPr>
          <a:xfrm>
            <a:off x="484711" y="2077409"/>
            <a:ext cx="6269956" cy="2446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Granger Causality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테스트 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(KS200, VIX)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비정상성 차수 추론</a:t>
            </a:r>
            <a:endParaRPr lang="ko-KR" alt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df_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.KS200.copy()</a:t>
            </a:r>
          </a:p>
          <a:p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integ_result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tsa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stattools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adfuller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 Statistics'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'p-value'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 Lag'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 Observations'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Y1_integ_order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integ_result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Y1_integ_order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Y1_integ_order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VIX.copy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integ_result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tsa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stattools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adfuller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 Statistics'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'p-value'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 Lag'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'Used Observations'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Y2_integ_order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integ_result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Y2_integ_order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Y2_integ_order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'Y1_order: 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Y1_integ_order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'Y2_order: '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Y2_integ_order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A70A2D-723D-1EC2-3BF6-CC59C0067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1" y="4639798"/>
            <a:ext cx="2446232" cy="4419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6E1079-BC6E-C60F-0F7F-E2D9231B2A25}"/>
              </a:ext>
            </a:extLst>
          </p:cNvPr>
          <p:cNvSpPr txBox="1"/>
          <p:nvPr/>
        </p:nvSpPr>
        <p:spPr>
          <a:xfrm>
            <a:off x="3839483" y="5081796"/>
            <a:ext cx="3134978" cy="10618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모형적합</a:t>
            </a:r>
            <a:endParaRPr lang="ko-KR" alt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df_use_return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tsa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df_use_return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maxlags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#var2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모형 </a:t>
            </a:r>
            <a:endParaRPr lang="en-US" altLang="ko-KR" sz="9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display(</a:t>
            </a:r>
            <a:r>
              <a:rPr lang="en-US" altLang="ko-KR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altLang="ko-KR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.summary</a:t>
            </a:r>
            <a:r>
              <a:rPr lang="en-US" altLang="ko-K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it-IT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FD1243-0335-81B5-3F0E-AD7B2EAC2E7C}"/>
              </a:ext>
            </a:extLst>
          </p:cNvPr>
          <p:cNvSpPr txBox="1"/>
          <p:nvPr/>
        </p:nvSpPr>
        <p:spPr>
          <a:xfrm>
            <a:off x="353029" y="1687268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Granger Causality </a:t>
            </a:r>
            <a:r>
              <a:rPr lang="ko-KR" altLang="en-US" dirty="0"/>
              <a:t>테스트 </a:t>
            </a:r>
            <a:r>
              <a:rPr lang="en-US" altLang="ko-KR" dirty="0"/>
              <a:t>(KS200, VIX)</a:t>
            </a:r>
          </a:p>
        </p:txBody>
      </p:sp>
    </p:spTree>
    <p:extLst>
      <p:ext uri="{BB962C8B-B14F-4D97-AF65-F5344CB8AC3E}">
        <p14:creationId xmlns:p14="http://schemas.microsoft.com/office/powerpoint/2010/main" val="3955705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27769" y="2211262"/>
            <a:ext cx="5187231" cy="2777047"/>
            <a:chOff x="527769" y="1728426"/>
            <a:chExt cx="5187231" cy="27770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759055" cy="1446550"/>
              <a:chOff x="471977" y="2691080"/>
              <a:chExt cx="3759055" cy="14465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9987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Conclusion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2998706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Conclusion</a:t>
                </a:r>
              </a:p>
              <a:p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3858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3. </a:t>
              </a:r>
              <a:r>
                <a:rPr lang="ko-KR" altLang="en-US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결론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3F623-1CF7-461E-90A4-88BBD52A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2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CD341AE0-54EA-4856-905C-2A045DFB5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44732"/>
              </p:ext>
            </p:extLst>
          </p:nvPr>
        </p:nvGraphicFramePr>
        <p:xfrm>
          <a:off x="542170" y="2362911"/>
          <a:ext cx="5503333" cy="10535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83184">
                  <a:extLst>
                    <a:ext uri="{9D8B030D-6E8A-4147-A177-3AD203B41FA5}">
                      <a16:colId xmlns:a16="http://schemas.microsoft.com/office/drawing/2014/main" val="2823879936"/>
                    </a:ext>
                  </a:extLst>
                </a:gridCol>
                <a:gridCol w="3520149">
                  <a:extLst>
                    <a:ext uri="{9D8B030D-6E8A-4147-A177-3AD203B41FA5}">
                      <a16:colId xmlns:a16="http://schemas.microsoft.com/office/drawing/2014/main" val="1791646663"/>
                    </a:ext>
                  </a:extLst>
                </a:gridCol>
              </a:tblGrid>
              <a:tr h="1053581">
                <a:tc>
                  <a:txBody>
                    <a:bodyPr/>
                    <a:lstStyle/>
                    <a:p>
                      <a:pPr latinLnBrk="1"/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장기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중기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단기로 훈련  예측 진행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스텝별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훈련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X →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단기예측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유용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스텝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 →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단기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훈련 예측 유용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92751"/>
                  </a:ext>
                </a:extLst>
              </a:tr>
            </a:tbl>
          </a:graphicData>
        </a:graphic>
      </p:graphicFrame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50D09EF3-4B3A-4285-A38F-0BAC68F38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36621"/>
              </p:ext>
            </p:extLst>
          </p:nvPr>
        </p:nvGraphicFramePr>
        <p:xfrm>
          <a:off x="6146499" y="2362911"/>
          <a:ext cx="5503333" cy="106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83184">
                  <a:extLst>
                    <a:ext uri="{9D8B030D-6E8A-4147-A177-3AD203B41FA5}">
                      <a16:colId xmlns:a16="http://schemas.microsoft.com/office/drawing/2014/main" val="2823879936"/>
                    </a:ext>
                  </a:extLst>
                </a:gridCol>
                <a:gridCol w="3520149">
                  <a:extLst>
                    <a:ext uri="{9D8B030D-6E8A-4147-A177-3AD203B41FA5}">
                      <a16:colId xmlns:a16="http://schemas.microsoft.com/office/drawing/2014/main" val="1791646663"/>
                    </a:ext>
                  </a:extLst>
                </a:gridCol>
              </a:tblGrid>
              <a:tr h="1053581">
                <a:tc>
                  <a:txBody>
                    <a:bodyPr/>
                    <a:lstStyle/>
                    <a:p>
                      <a:pPr latinLnBrk="1"/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충격반응분석이 장점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분산분해 이용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내생변수의 변동이 전체 변동의 기여한 부분 분석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가능 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자유도 상실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9275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167180-A086-4228-9184-952BAB70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F74E27-6438-4CA9-A86F-85E378F7BDF4}"/>
              </a:ext>
            </a:extLst>
          </p:cNvPr>
          <p:cNvCxnSpPr>
            <a:cxnSpLocks/>
          </p:cNvCxnSpPr>
          <p:nvPr/>
        </p:nvCxnSpPr>
        <p:spPr>
          <a:xfrm>
            <a:off x="10678160" y="6332220"/>
            <a:ext cx="1513840" cy="0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6B8F1C-D612-6869-8909-149F6EAD0B1C}"/>
              </a:ext>
            </a:extLst>
          </p:cNvPr>
          <p:cNvGrpSpPr/>
          <p:nvPr/>
        </p:nvGrpSpPr>
        <p:grpSpPr>
          <a:xfrm>
            <a:off x="3634561" y="3769471"/>
            <a:ext cx="6862335" cy="1938992"/>
            <a:chOff x="5136685" y="4165599"/>
            <a:chExt cx="6862335" cy="19389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E90E3E-25C4-4797-ABD7-F1A97681B2C1}"/>
                </a:ext>
              </a:extLst>
            </p:cNvPr>
            <p:cNvSpPr txBox="1"/>
            <p:nvPr/>
          </p:nvSpPr>
          <p:spPr>
            <a:xfrm>
              <a:off x="5136685" y="4165599"/>
              <a:ext cx="68623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err="1">
                  <a:ea typeface="나눔스퀘어" panose="020B0600000101010101" pitchFamily="50" charset="-127"/>
                </a:rPr>
                <a:t>딥러닝의</a:t>
              </a:r>
              <a:r>
                <a:rPr lang="ko-KR" altLang="en-US" sz="2400" dirty="0">
                  <a:ea typeface="나눔스퀘어" panose="020B0600000101010101" pitchFamily="50" charset="-127"/>
                </a:rPr>
                <a:t> 필요성</a:t>
              </a:r>
              <a:endParaRPr lang="en-US" altLang="ko-KR" sz="2400" dirty="0">
                <a:ea typeface="나눔스퀘어" panose="020B0600000101010101" pitchFamily="50" charset="-127"/>
              </a:endParaRPr>
            </a:p>
            <a:p>
              <a:endParaRPr lang="en-US" altLang="ko-KR" sz="2400" dirty="0">
                <a:ea typeface="나눔스퀘어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ea typeface="나눔스퀘어" panose="020B0600000101010101" pitchFamily="50" charset="-127"/>
                </a:rPr>
                <a:t>주식예측의 불확실성은 여전히 높음</a:t>
              </a:r>
              <a:r>
                <a:rPr lang="en-US" altLang="ko-KR" sz="2400" dirty="0">
                  <a:ea typeface="나눔스퀘어" panose="020B0600000101010101" pitchFamily="50" charset="-127"/>
                </a:rPr>
                <a:t> </a:t>
              </a:r>
            </a:p>
            <a:p>
              <a:endParaRPr lang="en-US" altLang="ko-KR" sz="2400" dirty="0">
                <a:ea typeface="나눔스퀘어" panose="020B0600000101010101" pitchFamily="50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latin typeface="+mj-ea"/>
                  <a:ea typeface="+mj-ea"/>
                </a:rPr>
                <a:t>주식투자에 있어 자신만의 기준 마련 필요 </a:t>
              </a:r>
              <a:endParaRPr lang="en-US" altLang="ko-KR" sz="2400" dirty="0"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320DB01-7395-4430-9CFE-2C3680760DA4}"/>
                </a:ext>
              </a:extLst>
            </p:cNvPr>
            <p:cNvSpPr/>
            <p:nvPr/>
          </p:nvSpPr>
          <p:spPr>
            <a:xfrm>
              <a:off x="5236085" y="4335000"/>
              <a:ext cx="121920" cy="101600"/>
            </a:xfrm>
            <a:prstGeom prst="ellipse">
              <a:avLst/>
            </a:prstGeom>
            <a:solidFill>
              <a:srgbClr val="FBFBFB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9FEC431-CC41-4153-85BC-A0A9B616AC8E}"/>
                </a:ext>
              </a:extLst>
            </p:cNvPr>
            <p:cNvSpPr/>
            <p:nvPr/>
          </p:nvSpPr>
          <p:spPr>
            <a:xfrm>
              <a:off x="5236085" y="5059465"/>
              <a:ext cx="121920" cy="101600"/>
            </a:xfrm>
            <a:prstGeom prst="ellipse">
              <a:avLst/>
            </a:prstGeom>
            <a:solidFill>
              <a:srgbClr val="FBFBFB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31D060C-8EAB-4F02-9DA2-34C3A4633567}"/>
                </a:ext>
              </a:extLst>
            </p:cNvPr>
            <p:cNvSpPr/>
            <p:nvPr/>
          </p:nvSpPr>
          <p:spPr>
            <a:xfrm>
              <a:off x="5258760" y="5783930"/>
              <a:ext cx="121920" cy="101600"/>
            </a:xfrm>
            <a:prstGeom prst="ellipse">
              <a:avLst/>
            </a:prstGeom>
            <a:solidFill>
              <a:srgbClr val="FBFBFB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50524F02-A5FC-C6D3-EE96-8D72AF9BED26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3. </a:t>
            </a:r>
            <a:r>
              <a:rPr lang="ko-KR" altLang="en-US" sz="1400" dirty="0"/>
              <a:t>결론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DBECAB8-6F21-6A59-A44D-F26E6F91340B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77D609-7E0C-F55B-5F1E-C47B94887E39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53AFDC21-7247-412E-2834-87F431ADA98A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ko-KR" altLang="en-US" sz="4100" dirty="0"/>
              <a:t>결론</a:t>
            </a:r>
            <a:br>
              <a:rPr lang="en-US" altLang="ko-KR" dirty="0"/>
            </a:br>
            <a:r>
              <a:rPr lang="en-US" altLang="ko-KR" sz="2000" dirty="0"/>
              <a:t>ARIMA </a:t>
            </a:r>
            <a:r>
              <a:rPr lang="ko-KR" altLang="en-US" sz="2000" dirty="0"/>
              <a:t>와 </a:t>
            </a:r>
            <a:r>
              <a:rPr lang="en-US" altLang="ko-KR" sz="2000" dirty="0"/>
              <a:t>VAR </a:t>
            </a:r>
            <a:r>
              <a:rPr lang="ko-KR" altLang="en-US" sz="2000" dirty="0"/>
              <a:t>분석 요약 </a:t>
            </a:r>
          </a:p>
          <a:p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184EC-5713-B893-00A8-155AC7C808F9}"/>
              </a:ext>
            </a:extLst>
          </p:cNvPr>
          <p:cNvSpPr txBox="1"/>
          <p:nvPr/>
        </p:nvSpPr>
        <p:spPr>
          <a:xfrm>
            <a:off x="604153" y="2569307"/>
            <a:ext cx="1843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tencil" panose="040409050D0802020404" pitchFamily="82" charset="0"/>
              </a:rPr>
              <a:t>ARIMA</a:t>
            </a:r>
            <a:endParaRPr lang="ko-KR" altLang="en-US" sz="4000" dirty="0">
              <a:latin typeface="Stencil" panose="040409050D0802020404" pitchFamily="8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29556A-6304-C5B4-55DC-7F25DD4060E9}"/>
              </a:ext>
            </a:extLst>
          </p:cNvPr>
          <p:cNvSpPr txBox="1"/>
          <p:nvPr/>
        </p:nvSpPr>
        <p:spPr>
          <a:xfrm>
            <a:off x="6518428" y="2574176"/>
            <a:ext cx="1286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tencil" panose="040409050D0802020404" pitchFamily="82" charset="0"/>
              </a:rPr>
              <a:t>VAR</a:t>
            </a:r>
            <a:endParaRPr lang="ko-KR" altLang="en-US" sz="4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55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355600" y="1086484"/>
            <a:ext cx="11499817" cy="557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000" b="1" dirty="0">
              <a:solidFill>
                <a:srgbClr val="235889"/>
              </a:solidFill>
              <a:ea typeface="나눔스퀘어" panose="020B0600000101010101" pitchFamily="50" charset="-127"/>
            </a:endParaRPr>
          </a:p>
        </p:txBody>
      </p:sp>
      <p:sp>
        <p:nvSpPr>
          <p:cNvPr id="10" name="자유형 10">
            <a:extLst>
              <a:ext uri="{FF2B5EF4-FFF2-40B4-BE49-F238E27FC236}">
                <a16:creationId xmlns:a16="http://schemas.microsoft.com/office/drawing/2014/main" id="{081E68D0-4833-4797-B459-B55FFECDFF38}"/>
              </a:ext>
            </a:extLst>
          </p:cNvPr>
          <p:cNvSpPr/>
          <p:nvPr/>
        </p:nvSpPr>
        <p:spPr>
          <a:xfrm>
            <a:off x="7223790" y="2068876"/>
            <a:ext cx="358934" cy="323773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355600" y="2548684"/>
            <a:ext cx="11480800" cy="23115"/>
          </a:xfrm>
          <a:prstGeom prst="line">
            <a:avLst/>
          </a:prstGeom>
          <a:ln w="25400">
            <a:solidFill>
              <a:srgbClr val="A6D7F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0F80CE-C061-4F53-8450-D0863BB4B520}"/>
              </a:ext>
            </a:extLst>
          </p:cNvPr>
          <p:cNvSpPr txBox="1"/>
          <p:nvPr/>
        </p:nvSpPr>
        <p:spPr>
          <a:xfrm>
            <a:off x="4074267" y="1766533"/>
            <a:ext cx="458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완성도 비교표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21944-A214-42AF-967F-9BF25533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FC65AF-A3BB-4032-A25B-F1666481C949}"/>
              </a:ext>
            </a:extLst>
          </p:cNvPr>
          <p:cNvCxnSpPr>
            <a:cxnSpLocks/>
          </p:cNvCxnSpPr>
          <p:nvPr/>
        </p:nvCxnSpPr>
        <p:spPr>
          <a:xfrm>
            <a:off x="10678160" y="6332220"/>
            <a:ext cx="1513840" cy="0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1163B89A-0A35-3AF5-7479-0C325C975426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3022600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3. </a:t>
            </a:r>
            <a:r>
              <a:rPr lang="ko-KR" altLang="en-US" sz="1400" dirty="0"/>
              <a:t>결론 </a:t>
            </a:r>
            <a:r>
              <a:rPr lang="en-US" altLang="ko-KR" sz="1400" dirty="0"/>
              <a:t>| </a:t>
            </a:r>
            <a:r>
              <a:rPr lang="ko-KR" altLang="en-US" sz="1400" dirty="0"/>
              <a:t>프로젝트 완성도 평가 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C28FB9-84D6-D29A-D862-39AF51B4942A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03E80D-793A-5F95-9EEA-A869999EB5FE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E97BCC6-7DE0-E867-22FD-F6C01A30F898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ko-KR" altLang="en-US" sz="4100" dirty="0"/>
              <a:t>프로젝트 평가</a:t>
            </a:r>
            <a:br>
              <a:rPr lang="en-US" altLang="ko-KR" dirty="0"/>
            </a:br>
            <a:r>
              <a:rPr lang="ko-KR" altLang="en-US" sz="2000" dirty="0"/>
              <a:t>프로젝트 자체 평가 </a:t>
            </a:r>
          </a:p>
          <a:p>
            <a:endParaRPr lang="ko-KR" altLang="en-US" sz="22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AAB3968-7799-0A14-2350-DCF2D804B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22527"/>
              </p:ext>
            </p:extLst>
          </p:nvPr>
        </p:nvGraphicFramePr>
        <p:xfrm>
          <a:off x="2168508" y="2742326"/>
          <a:ext cx="8296293" cy="302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431">
                  <a:extLst>
                    <a:ext uri="{9D8B030D-6E8A-4147-A177-3AD203B41FA5}">
                      <a16:colId xmlns:a16="http://schemas.microsoft.com/office/drawing/2014/main" val="2044954991"/>
                    </a:ext>
                  </a:extLst>
                </a:gridCol>
                <a:gridCol w="2765431">
                  <a:extLst>
                    <a:ext uri="{9D8B030D-6E8A-4147-A177-3AD203B41FA5}">
                      <a16:colId xmlns:a16="http://schemas.microsoft.com/office/drawing/2014/main" val="890614193"/>
                    </a:ext>
                  </a:extLst>
                </a:gridCol>
                <a:gridCol w="2765431">
                  <a:extLst>
                    <a:ext uri="{9D8B030D-6E8A-4147-A177-3AD203B41FA5}">
                      <a16:colId xmlns:a16="http://schemas.microsoft.com/office/drawing/2014/main" val="2856177146"/>
                    </a:ext>
                  </a:extLst>
                </a:gridCol>
              </a:tblGrid>
              <a:tr h="50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단계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초기 목표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달성도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69958"/>
                  </a:ext>
                </a:extLst>
              </a:tr>
              <a:tr h="50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 선정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?? %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38442"/>
                  </a:ext>
                </a:extLst>
              </a:tr>
              <a:tr h="50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변수의 적절성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?? %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341772"/>
                  </a:ext>
                </a:extLst>
              </a:tr>
              <a:tr h="50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탐색 및 </a:t>
                      </a:r>
                      <a:r>
                        <a:rPr lang="ko-KR" altLang="en-US" dirty="0" err="1"/>
                        <a:t>전처리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?? %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237713"/>
                  </a:ext>
                </a:extLst>
              </a:tr>
              <a:tr h="50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분석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?? %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81390"/>
                  </a:ext>
                </a:extLst>
              </a:tr>
              <a:tr h="50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활용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?? %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1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58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D1D5F-D592-4075-83ED-28D36FD8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625" y="2642121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altLang="ko-KR" sz="9600" dirty="0">
                <a:solidFill>
                  <a:schemeClr val="bg1">
                    <a:lumMod val="85000"/>
                  </a:schemeClr>
                </a:solidFill>
              </a:rPr>
              <a:t>Q &amp; A</a:t>
            </a:r>
            <a:endParaRPr lang="ko-KR" altLang="en-US" sz="9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29F036-2D12-4288-913E-9F006A39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38C3E19-43BA-3CB5-E2EF-79B41CE1EFFC}"/>
              </a:ext>
            </a:extLst>
          </p:cNvPr>
          <p:cNvSpPr txBox="1">
            <a:spLocks/>
          </p:cNvSpPr>
          <p:nvPr/>
        </p:nvSpPr>
        <p:spPr>
          <a:xfrm>
            <a:off x="25401" y="5986420"/>
            <a:ext cx="4572778" cy="871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나눔스퀘어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나눔스퀘어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나눔스퀘어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나눔스퀘어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</a:t>
            </a:r>
            <a:r>
              <a:rPr lang="en-US" altLang="ko-KR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배아프조 </a:t>
            </a:r>
            <a:endParaRPr lang="en-US" altLang="ko-KR">
              <a:solidFill>
                <a:schemeClr val="bg1">
                  <a:alpha val="8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solidFill>
                  <a:schemeClr val="bg1">
                    <a:alpha val="8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이지현 전유석 김정훈 황윤재 이명희</a:t>
            </a:r>
            <a:endParaRPr lang="ko-KR" altLang="en-US" dirty="0">
              <a:solidFill>
                <a:schemeClr val="bg1">
                  <a:alpha val="8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F998A-3EBC-4DE6-757D-4FBED564E8A1}"/>
              </a:ext>
            </a:extLst>
          </p:cNvPr>
          <p:cNvSpPr txBox="1"/>
          <p:nvPr/>
        </p:nvSpPr>
        <p:spPr>
          <a:xfrm>
            <a:off x="25401" y="5604252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ea typeface="나눔스퀘어" panose="020B0600000101010101" pitchFamily="50" charset="-127"/>
              </a:rPr>
              <a:t>2022.05.04</a:t>
            </a:r>
            <a:endParaRPr lang="ko-KR" altLang="en-US" sz="1400" dirty="0">
              <a:solidFill>
                <a:schemeClr val="bg1"/>
              </a:solidFill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76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27769" y="2211262"/>
            <a:ext cx="5187231" cy="2554545"/>
            <a:chOff x="527769" y="1728426"/>
            <a:chExt cx="5187231" cy="2554545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124155" cy="769441"/>
              <a:chOff x="471977" y="2691080"/>
              <a:chExt cx="4124155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686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36380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502733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1. </a:t>
              </a:r>
              <a:r>
                <a:rPr lang="ko-KR" altLang="en-US" sz="80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배경소개</a:t>
              </a:r>
            </a:p>
            <a:p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659D6-726D-4951-B9F0-87CEA1D4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F3D0D-E7A4-44EA-A025-060BFADE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441805-EF72-4C99-AE43-B877F50063B1}"/>
              </a:ext>
            </a:extLst>
          </p:cNvPr>
          <p:cNvCxnSpPr>
            <a:cxnSpLocks/>
          </p:cNvCxnSpPr>
          <p:nvPr/>
        </p:nvCxnSpPr>
        <p:spPr>
          <a:xfrm>
            <a:off x="2413104" y="6310919"/>
            <a:ext cx="9778896" cy="0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DA974AC6-C6CF-8D3A-0609-F8B70D0A495C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1. </a:t>
            </a:r>
            <a:r>
              <a:rPr lang="ko-KR" altLang="en-US" sz="1400" dirty="0"/>
              <a:t>배경소개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팀소개</a:t>
            </a:r>
            <a:r>
              <a:rPr lang="ko-KR" altLang="en-US" sz="1400" dirty="0"/>
              <a:t>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0C59F7-C5AF-558A-018A-D5FACCE827C8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내용 개체 틀 15">
            <a:extLst>
              <a:ext uri="{FF2B5EF4-FFF2-40B4-BE49-F238E27FC236}">
                <a16:creationId xmlns:a16="http://schemas.microsoft.com/office/drawing/2014/main" id="{1D036659-7F9B-A665-C899-99A35F223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638672"/>
              </p:ext>
            </p:extLst>
          </p:nvPr>
        </p:nvGraphicFramePr>
        <p:xfrm>
          <a:off x="533132" y="2053549"/>
          <a:ext cx="11178070" cy="367283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4621">
                  <a:extLst>
                    <a:ext uri="{9D8B030D-6E8A-4147-A177-3AD203B41FA5}">
                      <a16:colId xmlns:a16="http://schemas.microsoft.com/office/drawing/2014/main" val="1507910308"/>
                    </a:ext>
                  </a:extLst>
                </a:gridCol>
                <a:gridCol w="1882206">
                  <a:extLst>
                    <a:ext uri="{9D8B030D-6E8A-4147-A177-3AD203B41FA5}">
                      <a16:colId xmlns:a16="http://schemas.microsoft.com/office/drawing/2014/main" val="1264014881"/>
                    </a:ext>
                  </a:extLst>
                </a:gridCol>
                <a:gridCol w="4285850">
                  <a:extLst>
                    <a:ext uri="{9D8B030D-6E8A-4147-A177-3AD203B41FA5}">
                      <a16:colId xmlns:a16="http://schemas.microsoft.com/office/drawing/2014/main" val="493595307"/>
                    </a:ext>
                  </a:extLst>
                </a:gridCol>
                <a:gridCol w="3195393">
                  <a:extLst>
                    <a:ext uri="{9D8B030D-6E8A-4147-A177-3AD203B41FA5}">
                      <a16:colId xmlns:a16="http://schemas.microsoft.com/office/drawing/2014/main" val="1148341993"/>
                    </a:ext>
                  </a:extLst>
                </a:gridCol>
              </a:tblGrid>
              <a:tr h="37670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관심사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각자의 프로젝트 목표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역할 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98511"/>
                  </a:ext>
                </a:extLst>
              </a:tr>
              <a:tr h="659227">
                <a:tc>
                  <a:txBody>
                    <a:bodyPr/>
                    <a:lstStyle/>
                    <a:p>
                      <a:r>
                        <a:rPr lang="ko-KR" altLang="en-US" dirty="0"/>
                        <a:t>이지현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프로젝트 진행 중 어려웠던 점 최대한 모아 해결하기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프로젝트 매니저 </a:t>
                      </a:r>
                      <a:r>
                        <a:rPr lang="en-US" altLang="ko-KR" dirty="0"/>
                        <a:t>Manager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48612"/>
                  </a:ext>
                </a:extLst>
              </a:tr>
              <a:tr h="659227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전유석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금융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전반적인 </a:t>
                      </a:r>
                      <a:r>
                        <a:rPr lang="ko-KR" altLang="en-US" dirty="0" err="1"/>
                        <a:t>머신러닝</a:t>
                      </a:r>
                      <a:r>
                        <a:rPr lang="ko-KR" altLang="en-US" dirty="0"/>
                        <a:t> 분석 흐름 이해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주제 </a:t>
                      </a:r>
                      <a:r>
                        <a:rPr lang="ko-KR" altLang="en-US" dirty="0" err="1"/>
                        <a:t>디벨로퍼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Developer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618810"/>
                  </a:ext>
                </a:extLst>
              </a:tr>
              <a:tr h="659227">
                <a:tc>
                  <a:txBody>
                    <a:bodyPr/>
                    <a:lstStyle/>
                    <a:p>
                      <a:r>
                        <a:rPr lang="ko-KR" altLang="en-US" dirty="0"/>
                        <a:t>김정훈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금융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전반적인 </a:t>
                      </a:r>
                      <a:r>
                        <a:rPr lang="ko-KR" altLang="en-US" dirty="0" err="1"/>
                        <a:t>머신러닝</a:t>
                      </a:r>
                      <a:r>
                        <a:rPr lang="ko-KR" altLang="en-US" dirty="0"/>
                        <a:t> 분석 흐름 이해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리서처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672017"/>
                  </a:ext>
                </a:extLst>
              </a:tr>
              <a:tr h="659227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황윤재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데이터분석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데이터 분석에 있어서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구체적인 방법론 이해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코드 </a:t>
                      </a:r>
                      <a:r>
                        <a:rPr lang="ko-KR" altLang="en-US" dirty="0" err="1"/>
                        <a:t>디벨로퍼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eveloper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147880"/>
                  </a:ext>
                </a:extLst>
              </a:tr>
              <a:tr h="659227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 Light" panose="020B0600000101010101" pitchFamily="50" charset="-127"/>
                        </a:rPr>
                        <a:t>이명희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 Light" panose="020B0600000101010101" pitchFamily="50" charset="-127"/>
                        </a:rPr>
                        <a:t>빅데이터 </a:t>
                      </a:r>
                      <a:r>
                        <a:rPr lang="en-US" altLang="ko-K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 Light" panose="020B0600000101010101" pitchFamily="50" charset="-127"/>
                        </a:rPr>
                        <a:t>투자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전반적인 </a:t>
                      </a:r>
                      <a:r>
                        <a:rPr lang="ko-KR" altLang="en-US" dirty="0" err="1"/>
                        <a:t>머신러닝</a:t>
                      </a:r>
                      <a:r>
                        <a:rPr lang="ko-KR" altLang="en-US" dirty="0"/>
                        <a:t> 분석 흐름 이해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피드백 담당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Feedback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3632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0D656A-2B9A-5800-F5CD-0FEA0436B61F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547C5DE-114C-5D58-A42E-46AAEE3D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5" y="217782"/>
            <a:ext cx="10515600" cy="152688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팀 소개</a:t>
            </a:r>
            <a:br>
              <a:rPr lang="en-US" altLang="ko-KR" dirty="0"/>
            </a:br>
            <a:r>
              <a:rPr lang="ko-KR" altLang="en-US" sz="2000" dirty="0"/>
              <a:t>팀원의 목표 </a:t>
            </a:r>
            <a:r>
              <a:rPr lang="en-US" altLang="ko-KR" sz="2000" dirty="0"/>
              <a:t>/ </a:t>
            </a:r>
            <a:r>
              <a:rPr lang="ko-KR" altLang="en-US" sz="2000" dirty="0"/>
              <a:t>각각의 역할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562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7729FA71-942D-4E73-B836-0DAAF455678A}"/>
              </a:ext>
            </a:extLst>
          </p:cNvPr>
          <p:cNvSpPr/>
          <p:nvPr/>
        </p:nvSpPr>
        <p:spPr>
          <a:xfrm rot="5400000">
            <a:off x="7202897" y="3498035"/>
            <a:ext cx="1754325" cy="1616256"/>
          </a:xfrm>
          <a:prstGeom prst="bentUpArrow">
            <a:avLst>
              <a:gd name="adj1" fmla="val 20600"/>
              <a:gd name="adj2" fmla="val 25000"/>
              <a:gd name="adj3" fmla="val 370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78D5E-D65D-4A3F-954A-003E9D4E46B3}"/>
              </a:ext>
            </a:extLst>
          </p:cNvPr>
          <p:cNvSpPr txBox="1"/>
          <p:nvPr/>
        </p:nvSpPr>
        <p:spPr>
          <a:xfrm>
            <a:off x="9107417" y="4596315"/>
            <a:ext cx="281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스퀘어" panose="020B0600000101010101" pitchFamily="50" charset="-127"/>
              </a:rPr>
              <a:t>‘</a:t>
            </a:r>
            <a:r>
              <a:rPr lang="ko-KR" altLang="en-US" sz="2400" dirty="0">
                <a:latin typeface="+mj-lt"/>
                <a:ea typeface="나눔스퀘어" panose="020B0600000101010101" pitchFamily="50" charset="-127"/>
              </a:rPr>
              <a:t>주식투자 기준</a:t>
            </a:r>
            <a:r>
              <a:rPr lang="en-US" altLang="ko-KR" sz="2400" dirty="0">
                <a:latin typeface="+mj-lt"/>
                <a:ea typeface="나눔스퀘어" panose="020B0600000101010101" pitchFamily="50" charset="-127"/>
              </a:rPr>
              <a:t>’</a:t>
            </a:r>
            <a:r>
              <a:rPr lang="ko-KR" altLang="en-US" sz="2400" dirty="0">
                <a:latin typeface="+mj-lt"/>
                <a:ea typeface="나눔스퀘어" panose="020B0600000101010101" pitchFamily="50" charset="-127"/>
              </a:rPr>
              <a:t> 마련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56A3F5-CECE-47C6-8911-284BE55F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5F84ECD-A8AC-4873-99A5-F2A16986C6CB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1. </a:t>
            </a:r>
            <a:r>
              <a:rPr lang="ko-KR" altLang="en-US" sz="1400" dirty="0"/>
              <a:t>배경소개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B07F0B-5B0A-47C3-834A-72118F2A7015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주판 윤곽선">
            <a:extLst>
              <a:ext uri="{FF2B5EF4-FFF2-40B4-BE49-F238E27FC236}">
                <a16:creationId xmlns:a16="http://schemas.microsoft.com/office/drawing/2014/main" id="{8DC29362-6DC6-DA27-BE83-3B3726B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그림 8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E0D3F16D-7D1F-1AAC-D7EC-8D10FD2B58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58"/>
          <a:stretch/>
        </p:blipFill>
        <p:spPr>
          <a:xfrm>
            <a:off x="800049" y="1951752"/>
            <a:ext cx="6002117" cy="35705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D5BA5C-5F56-D5F3-882C-ED557E3641E1}"/>
              </a:ext>
            </a:extLst>
          </p:cNvPr>
          <p:cNvSpPr txBox="1"/>
          <p:nvPr/>
        </p:nvSpPr>
        <p:spPr>
          <a:xfrm>
            <a:off x="7372822" y="2012519"/>
            <a:ext cx="400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개인의 주식투자 목적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F7BF2-56CA-36EF-B232-B8903EB549C6}"/>
              </a:ext>
            </a:extLst>
          </p:cNvPr>
          <p:cNvSpPr txBox="1"/>
          <p:nvPr/>
        </p:nvSpPr>
        <p:spPr>
          <a:xfrm>
            <a:off x="7359219" y="2451981"/>
            <a:ext cx="3009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</a:t>
            </a:r>
            <a:r>
              <a:rPr lang="en-US" altLang="ko-KR" dirty="0"/>
              <a:t>: </a:t>
            </a:r>
            <a:r>
              <a:rPr lang="ko-KR" altLang="en-US" dirty="0"/>
              <a:t>수익을 높이기 위해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투자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기준의 부재 </a:t>
            </a:r>
          </a:p>
          <a:p>
            <a:endParaRPr lang="ko-KR" altLang="en-US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E594E75-6FEF-6467-082B-6D591988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5" y="217782"/>
            <a:ext cx="10515600" cy="152688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종가예측의 필요성</a:t>
            </a:r>
            <a:br>
              <a:rPr lang="en-US" altLang="ko-KR" dirty="0"/>
            </a:br>
            <a:r>
              <a:rPr lang="ko-KR" altLang="en-US" sz="2000" dirty="0" err="1"/>
              <a:t>개인은</a:t>
            </a:r>
            <a:r>
              <a:rPr lang="ko-KR" altLang="en-US" sz="2000" dirty="0"/>
              <a:t> 왜 주식을 하는가</a:t>
            </a:r>
            <a:r>
              <a:rPr lang="en-US" altLang="ko-KR" sz="2000" dirty="0"/>
              <a:t>? </a:t>
            </a:r>
            <a:endParaRPr lang="ko-KR" altLang="en-US" sz="2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CDD1F7-ED48-B3A4-C4A9-071AAC47AB7A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95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E9CFBCA-A26A-4A16-A456-E897C8D70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668220"/>
              </p:ext>
            </p:extLst>
          </p:nvPr>
        </p:nvGraphicFramePr>
        <p:xfrm>
          <a:off x="823000" y="1850591"/>
          <a:ext cx="4352228" cy="387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69D2394-A56E-4571-A200-789CB82D2F90}"/>
              </a:ext>
            </a:extLst>
          </p:cNvPr>
          <p:cNvSpPr txBox="1"/>
          <p:nvPr/>
        </p:nvSpPr>
        <p:spPr>
          <a:xfrm>
            <a:off x="1993900" y="3419547"/>
            <a:ext cx="2023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기본적 </a:t>
            </a:r>
            <a:br>
              <a:rPr lang="en-US" altLang="ko-KR" sz="2000" b="1" dirty="0">
                <a:latin typeface="+mj-lt"/>
                <a:ea typeface="나눔스퀘어" panose="020B0600000101010101" pitchFamily="50" charset="-127"/>
              </a:rPr>
            </a:b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분석</a:t>
            </a:r>
            <a:endParaRPr lang="en-US" altLang="ko-KR" sz="2000" b="1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9AA438-4D2C-4B65-810E-AF73BD93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DAFDCD46-9790-2D46-F8C7-AA2A8F6A684E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1. </a:t>
            </a:r>
            <a:r>
              <a:rPr lang="ko-KR" altLang="en-US" sz="1400" dirty="0"/>
              <a:t>배경소개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팀소개</a:t>
            </a:r>
            <a:r>
              <a:rPr lang="ko-KR" altLang="en-US" sz="1400" dirty="0"/>
              <a:t>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3BD299-E7F8-16A4-384F-8AAA851454D5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94B9F4-37C3-52DF-CFF1-EC91E8C116EC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C003DAF-2C44-C046-49C7-4822D690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5" y="217782"/>
            <a:ext cx="10515600" cy="152688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3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대 금융 분석 이론</a:t>
            </a:r>
            <a:br>
              <a:rPr lang="en-US" altLang="ko-KR" dirty="0"/>
            </a:br>
            <a:r>
              <a:rPr lang="ko-KR" altLang="en-US" sz="2000" dirty="0"/>
              <a:t>기본적 분석</a:t>
            </a:r>
            <a:r>
              <a:rPr lang="en-US" altLang="ko-KR" sz="2000" dirty="0"/>
              <a:t>/ </a:t>
            </a:r>
            <a:r>
              <a:rPr lang="ko-KR" altLang="en-US" sz="2000" dirty="0"/>
              <a:t>기술적 분석</a:t>
            </a:r>
            <a:endParaRPr lang="ko-KR" altLang="en-US" sz="2200" dirty="0"/>
          </a:p>
        </p:txBody>
      </p: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B29B8B38-B3C4-B1BD-9BDB-412DF0A56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103238"/>
              </p:ext>
            </p:extLst>
          </p:nvPr>
        </p:nvGraphicFramePr>
        <p:xfrm>
          <a:off x="6744397" y="1966602"/>
          <a:ext cx="4352228" cy="3533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1075624-3013-3B84-631B-6826614E9BFD}"/>
              </a:ext>
            </a:extLst>
          </p:cNvPr>
          <p:cNvSpPr txBox="1"/>
          <p:nvPr/>
        </p:nvSpPr>
        <p:spPr>
          <a:xfrm>
            <a:off x="7958287" y="3552975"/>
            <a:ext cx="192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기술적 분석</a:t>
            </a:r>
            <a:endParaRPr lang="en-US" altLang="ko-KR" sz="2000" b="1" dirty="0"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19C06-D66E-F75E-3A79-EE9C0DAC5BDE}"/>
              </a:ext>
            </a:extLst>
          </p:cNvPr>
          <p:cNvSpPr txBox="1"/>
          <p:nvPr/>
        </p:nvSpPr>
        <p:spPr>
          <a:xfrm>
            <a:off x="2762982" y="5590694"/>
            <a:ext cx="656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ea typeface="나눔스퀘어" panose="020B0600000101010101" pitchFamily="50" charset="-127"/>
              </a:rPr>
              <a:t>주가의 변동 </a:t>
            </a:r>
            <a:r>
              <a:rPr lang="en-US" altLang="ko-KR" sz="2000" b="1" dirty="0">
                <a:ea typeface="나눔스퀘어" panose="020B0600000101010101" pitchFamily="50" charset="-127"/>
              </a:rPr>
              <a:t>: </a:t>
            </a:r>
            <a:br>
              <a:rPr lang="en-US" altLang="ko-KR" sz="2000" b="1" dirty="0">
                <a:ea typeface="나눔스퀘어" panose="020B0600000101010101" pitchFamily="50" charset="-127"/>
              </a:rPr>
            </a:br>
            <a:r>
              <a:rPr lang="ko-KR" altLang="en-US" sz="2000" b="1" dirty="0">
                <a:ea typeface="나눔스퀘어" panose="020B0600000101010101" pitchFamily="50" charset="-127"/>
              </a:rPr>
              <a:t>충격으로 이탈</a:t>
            </a:r>
            <a:r>
              <a:rPr lang="en-US" altLang="ko-KR" sz="2000" b="1" dirty="0"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ea typeface="나눔스퀘어" panose="020B0600000101010101" pitchFamily="50" charset="-127"/>
              </a:rPr>
              <a:t>조정</a:t>
            </a:r>
            <a:r>
              <a:rPr lang="en-US" altLang="ko-KR" sz="2000" b="1" dirty="0"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ea typeface="나눔스퀘어" panose="020B0600000101010101" pitchFamily="50" charset="-127"/>
              </a:rPr>
              <a:t>소멸되어가는 과정 </a:t>
            </a:r>
            <a:endParaRPr lang="en-US" altLang="ko-KR" sz="2000" b="1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25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6D491-4486-4D7C-BD94-BDBC64F4EFA7}"/>
              </a:ext>
            </a:extLst>
          </p:cNvPr>
          <p:cNvSpPr txBox="1"/>
          <p:nvPr/>
        </p:nvSpPr>
        <p:spPr>
          <a:xfrm>
            <a:off x="7089551" y="2326640"/>
            <a:ext cx="4394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 pitchFamily="50" charset="-127"/>
              </a:rPr>
              <a:t>변수 설정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 pitchFamily="50" charset="-127"/>
              </a:rPr>
              <a:t>농산물</a:t>
            </a:r>
            <a:r>
              <a:rPr lang="en-US" altLang="ko-KR" sz="1600" dirty="0">
                <a:ea typeface="나눔스퀘어" panose="020B0600000101010101" pitchFamily="50" charset="-127"/>
              </a:rPr>
              <a:t>ETF, </a:t>
            </a:r>
            <a:r>
              <a:rPr lang="ko-KR" altLang="en-US" sz="1600" dirty="0">
                <a:ea typeface="나눔스퀘어" panose="020B0600000101010101" pitchFamily="50" charset="-127"/>
              </a:rPr>
              <a:t>원유</a:t>
            </a:r>
            <a:r>
              <a:rPr lang="en-US" altLang="ko-KR" sz="1600" dirty="0"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ea typeface="나눔스퀘어" panose="020B0600000101010101" pitchFamily="50" charset="-127"/>
              </a:rPr>
              <a:t>금</a:t>
            </a:r>
            <a:r>
              <a:rPr lang="en-US" altLang="ko-KR" sz="1600" dirty="0"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ea typeface="나눔스퀘어" panose="020B0600000101010101" pitchFamily="50" charset="-127"/>
              </a:rPr>
              <a:t>환율</a:t>
            </a:r>
            <a:r>
              <a:rPr lang="en-US" altLang="ko-KR" sz="1600" dirty="0"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ea typeface="나눔스퀘어" panose="020B0600000101010101" pitchFamily="50" charset="-127"/>
              </a:rPr>
              <a:t>돼지고기</a:t>
            </a:r>
            <a:r>
              <a:rPr lang="en-US" altLang="ko-KR" sz="1600" dirty="0"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ea typeface="나눔스퀘어" panose="020B0600000101010101" pitchFamily="50" charset="-127"/>
              </a:rPr>
              <a:t>방산</a:t>
            </a:r>
            <a:r>
              <a:rPr lang="en-US" altLang="ko-KR" sz="1600" dirty="0">
                <a:ea typeface="나눔스퀘어" panose="020B0600000101010101" pitchFamily="50" charset="-127"/>
              </a:rPr>
              <a:t>ETF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 pitchFamily="50" charset="-127"/>
              </a:rPr>
              <a:t>회귀 분석 결과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ea typeface="나눔스퀘어" panose="020B0600000101010101" pitchFamily="50" charset="-127"/>
              </a:rPr>
              <a:t>MSE 20</a:t>
            </a:r>
            <a:r>
              <a:rPr lang="ko-KR" altLang="en-US" sz="1600" dirty="0">
                <a:ea typeface="나눔스퀘어" panose="020B0600000101010101" pitchFamily="50" charset="-127"/>
              </a:rPr>
              <a:t>만</a:t>
            </a:r>
            <a:r>
              <a:rPr lang="en-US" altLang="ko-KR" sz="1600" dirty="0">
                <a:ea typeface="나눔스퀘어" panose="020B0600000101010101" pitchFamily="50" charset="-127"/>
              </a:rPr>
              <a:t>, R2 </a:t>
            </a:r>
            <a:r>
              <a:rPr lang="ko-KR" altLang="en-US" sz="1600" dirty="0">
                <a:ea typeface="나눔스퀘어" panose="020B0600000101010101" pitchFamily="50" charset="-127"/>
              </a:rPr>
              <a:t>마이너스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 pitchFamily="50" charset="-127"/>
              </a:rPr>
              <a:t>실패 이유 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 pitchFamily="50" charset="-127"/>
              </a:rPr>
              <a:t>이슈에 대한 변수의 설명력 부족 </a:t>
            </a:r>
            <a:endParaRPr lang="en-US" altLang="ko-KR" sz="1600" dirty="0"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나눔스퀘어" panose="020B0600000101010101" pitchFamily="50" charset="-127"/>
              </a:rPr>
              <a:t>짧은 기간 데이터 부족 </a:t>
            </a:r>
            <a:endParaRPr lang="en-US" altLang="ko-KR" sz="1600" dirty="0">
              <a:ea typeface="나눔스퀘어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FDC1DC-4CA9-4489-94CE-EC950FBD7464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1. </a:t>
            </a:r>
            <a:r>
              <a:rPr lang="ko-KR" altLang="en-US" sz="1400" dirty="0"/>
              <a:t>배경소개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9A8C34-8630-4F58-BE2E-9AB397E8B18E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94A336F-7F0C-4991-A060-5289FB833761}"/>
              </a:ext>
            </a:extLst>
          </p:cNvPr>
          <p:cNvSpPr/>
          <p:nvPr/>
        </p:nvSpPr>
        <p:spPr>
          <a:xfrm>
            <a:off x="7142480" y="2421817"/>
            <a:ext cx="152400" cy="152889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D6A5433-6887-474E-9619-59B20884AF13}"/>
              </a:ext>
            </a:extLst>
          </p:cNvPr>
          <p:cNvSpPr/>
          <p:nvPr/>
        </p:nvSpPr>
        <p:spPr>
          <a:xfrm>
            <a:off x="7142480" y="3173173"/>
            <a:ext cx="152400" cy="152889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55A109-D4CE-4977-AA03-A6B5518D5A2E}"/>
              </a:ext>
            </a:extLst>
          </p:cNvPr>
          <p:cNvSpPr/>
          <p:nvPr/>
        </p:nvSpPr>
        <p:spPr>
          <a:xfrm>
            <a:off x="7162800" y="3920279"/>
            <a:ext cx="152400" cy="152889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F432-0742-45AA-AA1D-EE2E177B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9E9ABD-467D-C4D9-496C-AB28B96B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93" y="3910324"/>
            <a:ext cx="4572396" cy="10668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C1985F7-CC92-B121-2722-DBFB9AAD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79" y="2277582"/>
            <a:ext cx="6293609" cy="163274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0BD9DF-4D40-7A0B-969D-D49310639226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EB2136D9-879B-F96D-2368-57AEFF3083BB}"/>
              </a:ext>
            </a:extLst>
          </p:cNvPr>
          <p:cNvSpPr txBox="1">
            <a:spLocks/>
          </p:cNvSpPr>
          <p:nvPr/>
        </p:nvSpPr>
        <p:spPr>
          <a:xfrm>
            <a:off x="368965" y="217782"/>
            <a:ext cx="10515600" cy="152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dirty="0"/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이전 분석</a:t>
            </a:r>
            <a:br>
              <a:rPr lang="en-US" altLang="ko-KR" dirty="0"/>
            </a:br>
            <a:r>
              <a:rPr lang="ko-KR" altLang="en-US" sz="2000" dirty="0"/>
              <a:t>이전 분석 실패사유 </a:t>
            </a:r>
            <a:endParaRPr lang="ko-KR" altLang="en-US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B2E99-1DE8-E380-A1D5-C3CA80E63868}"/>
              </a:ext>
            </a:extLst>
          </p:cNvPr>
          <p:cNvSpPr txBox="1"/>
          <p:nvPr/>
        </p:nvSpPr>
        <p:spPr>
          <a:xfrm>
            <a:off x="357442" y="6408107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ea typeface="나눔스퀘어" panose="020B0600000101010101" pitchFamily="50" charset="-127"/>
              </a:rPr>
              <a:t>* </a:t>
            </a:r>
            <a:r>
              <a:rPr lang="ko-KR" altLang="en-US" sz="1100" dirty="0">
                <a:ea typeface="나눔스퀘어" panose="020B0600000101010101" pitchFamily="50" charset="-127"/>
              </a:rPr>
              <a:t>김지섭 기자</a:t>
            </a:r>
            <a:r>
              <a:rPr lang="en-US" altLang="ko-KR" sz="1100" dirty="0"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ea typeface="나눔스퀘어" panose="020B0600000101010101" pitchFamily="50" charset="-127"/>
              </a:rPr>
              <a:t>조선일보 </a:t>
            </a:r>
            <a:r>
              <a:rPr lang="en-US" altLang="ko-KR" sz="1100" dirty="0">
                <a:ea typeface="나눔스퀘어" panose="020B0600000101010101" pitchFamily="50" charset="-127"/>
              </a:rPr>
              <a:t>, 2022.04.21 20:00</a:t>
            </a:r>
            <a:endParaRPr lang="ko-KR" altLang="en-US" sz="1100" dirty="0"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51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D94AE1-2E1B-4F96-B72D-743477EB9B33}"/>
              </a:ext>
            </a:extLst>
          </p:cNvPr>
          <p:cNvSpPr/>
          <p:nvPr/>
        </p:nvSpPr>
        <p:spPr>
          <a:xfrm>
            <a:off x="6599614" y="1799774"/>
            <a:ext cx="4224034" cy="4146020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053209-57BC-424E-A308-A7045F45FD42}"/>
              </a:ext>
            </a:extLst>
          </p:cNvPr>
          <p:cNvSpPr/>
          <p:nvPr/>
        </p:nvSpPr>
        <p:spPr>
          <a:xfrm>
            <a:off x="1781646" y="1831421"/>
            <a:ext cx="3784548" cy="3348026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6E6CC9-A66B-42B9-9F3D-7712D40504B2}"/>
              </a:ext>
            </a:extLst>
          </p:cNvPr>
          <p:cNvSpPr/>
          <p:nvPr/>
        </p:nvSpPr>
        <p:spPr>
          <a:xfrm>
            <a:off x="2833985" y="2600109"/>
            <a:ext cx="1754707" cy="1653010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6630032-5357-4BAB-BD9B-80E86CF9090F}"/>
              </a:ext>
            </a:extLst>
          </p:cNvPr>
          <p:cNvSpPr/>
          <p:nvPr/>
        </p:nvSpPr>
        <p:spPr>
          <a:xfrm>
            <a:off x="7758022" y="2407783"/>
            <a:ext cx="2289368" cy="2275829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02654-650A-442E-98E0-1B97F99F0AF3}"/>
              </a:ext>
            </a:extLst>
          </p:cNvPr>
          <p:cNvSpPr txBox="1"/>
          <p:nvPr/>
        </p:nvSpPr>
        <p:spPr>
          <a:xfrm>
            <a:off x="1599322" y="5311432"/>
            <a:ext cx="4224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" panose="020B0600000101010101" pitchFamily="50" charset="-127"/>
              </a:rPr>
              <a:t>우크라이나</a:t>
            </a:r>
            <a:r>
              <a:rPr lang="en-US" altLang="ko-KR" dirty="0">
                <a:ea typeface="나눔스퀘어" panose="020B0600000101010101" pitchFamily="50" charset="-127"/>
              </a:rPr>
              <a:t> vs.</a:t>
            </a:r>
            <a:r>
              <a:rPr lang="ko-KR" altLang="en-US" dirty="0">
                <a:ea typeface="나눔스퀘어" panose="020B0600000101010101" pitchFamily="50" charset="-127"/>
              </a:rPr>
              <a:t>러시아 전쟁 시기보다 많은 시계열 데이터를 보유할 것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106F8-EAE6-4805-B145-682EF282FB23}"/>
              </a:ext>
            </a:extLst>
          </p:cNvPr>
          <p:cNvSpPr txBox="1"/>
          <p:nvPr/>
        </p:nvSpPr>
        <p:spPr>
          <a:xfrm>
            <a:off x="6599614" y="5299463"/>
            <a:ext cx="424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" panose="020B0600000101010101" pitchFamily="50" charset="-127"/>
              </a:rPr>
              <a:t>상관관계 혹은 인과관계를 납득시킬 수 있는 변수가 있는 주제일 것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E5010C-F655-439A-8804-670F7FD9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9FFD95-FFE0-4A80-BA67-744D11C6468A}"/>
              </a:ext>
            </a:extLst>
          </p:cNvPr>
          <p:cNvCxnSpPr>
            <a:cxnSpLocks/>
          </p:cNvCxnSpPr>
          <p:nvPr/>
        </p:nvCxnSpPr>
        <p:spPr>
          <a:xfrm flipV="1">
            <a:off x="2255520" y="6310919"/>
            <a:ext cx="9936480" cy="4543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F83459F1-329F-3BB7-FB20-2B2C4E83FDE7}"/>
              </a:ext>
            </a:extLst>
          </p:cNvPr>
          <p:cNvSpPr txBox="1">
            <a:spLocks/>
          </p:cNvSpPr>
          <p:nvPr/>
        </p:nvSpPr>
        <p:spPr>
          <a:xfrm>
            <a:off x="0" y="204352"/>
            <a:ext cx="2157663" cy="46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1. </a:t>
            </a:r>
            <a:r>
              <a:rPr lang="ko-KR" altLang="en-US" sz="1400" dirty="0"/>
              <a:t>분석배경 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30311F4-633A-5F8C-3DB1-D9AFF690F553}"/>
              </a:ext>
            </a:extLst>
          </p:cNvPr>
          <p:cNvCxnSpPr/>
          <p:nvPr/>
        </p:nvCxnSpPr>
        <p:spPr>
          <a:xfrm>
            <a:off x="0" y="667983"/>
            <a:ext cx="19939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4ADBE247-A5C6-B6AA-E96F-D646C474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5" y="217782"/>
            <a:ext cx="10515600" cy="1526882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코로나 충격이 코스피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200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에 미치는 영향 </a:t>
            </a:r>
            <a:br>
              <a:rPr lang="en-US" altLang="ko-KR" dirty="0"/>
            </a:br>
            <a:r>
              <a:rPr lang="ko-KR" altLang="en-US" sz="2000" dirty="0"/>
              <a:t>주제 재선정 </a:t>
            </a:r>
            <a:endParaRPr lang="ko-KR" altLang="en-US" sz="2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DD2D18-C1E9-6745-DD8C-A8812AEA9C91}"/>
              </a:ext>
            </a:extLst>
          </p:cNvPr>
          <p:cNvSpPr/>
          <p:nvPr/>
        </p:nvSpPr>
        <p:spPr>
          <a:xfrm>
            <a:off x="484711" y="1110671"/>
            <a:ext cx="11125733" cy="325107"/>
          </a:xfrm>
          <a:prstGeom prst="rect">
            <a:avLst/>
          </a:prstGeom>
          <a:solidFill>
            <a:schemeClr val="tx2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" panose="020B0600000101010101" pitchFamily="50" charset="-127"/>
            </a:endParaRPr>
          </a:p>
        </p:txBody>
      </p:sp>
      <p:pic>
        <p:nvPicPr>
          <p:cNvPr id="5" name="그래픽 4" descr="인과 관계 단색으로 채워진">
            <a:extLst>
              <a:ext uri="{FF2B5EF4-FFF2-40B4-BE49-F238E27FC236}">
                <a16:creationId xmlns:a16="http://schemas.microsoft.com/office/drawing/2014/main" id="{A67E3DD8-5D2D-B05F-E479-DE57B6A82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50" y="2221230"/>
            <a:ext cx="2415540" cy="2415540"/>
          </a:xfrm>
          <a:prstGeom prst="rect">
            <a:avLst/>
          </a:prstGeom>
        </p:spPr>
      </p:pic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B60AE85F-584E-0C4D-2624-29B18DBCD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142" y="1884390"/>
            <a:ext cx="2983555" cy="29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4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27769" y="2211262"/>
            <a:ext cx="10197343" cy="2099938"/>
            <a:chOff x="527769" y="1728426"/>
            <a:chExt cx="10197343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385059" cy="769441"/>
              <a:chOff x="471977" y="2691080"/>
              <a:chExt cx="4385059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6247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Analysis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6247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Analysis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101973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 ARIMA &amp; VAR </a:t>
              </a:r>
              <a:r>
                <a:rPr lang="ko-KR" altLang="en-US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분석 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4659D6-726D-4951-B9F0-87CEA1D4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8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3A3838"/>
    </a:dk2>
    <a:lt2>
      <a:srgbClr val="E7E6E6"/>
    </a:lt2>
    <a:accent1>
      <a:srgbClr val="75A99E"/>
    </a:accent1>
    <a:accent2>
      <a:srgbClr val="49A6A6"/>
    </a:accent2>
    <a:accent3>
      <a:srgbClr val="E1E6D7"/>
    </a:accent3>
    <a:accent4>
      <a:srgbClr val="5F5E58"/>
    </a:accent4>
    <a:accent5>
      <a:srgbClr val="544F4D"/>
    </a:accent5>
    <a:accent6>
      <a:srgbClr val="E0EAF7"/>
    </a:accent6>
    <a:hlink>
      <a:srgbClr val="FCBB04"/>
    </a:hlink>
    <a:folHlink>
      <a:srgbClr val="FCBB04"/>
    </a:folHlink>
  </a:clrScheme>
</a:themeOverride>
</file>

<file path=ppt/theme/themeOverride2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3A3838"/>
    </a:dk2>
    <a:lt2>
      <a:srgbClr val="E7E6E6"/>
    </a:lt2>
    <a:accent1>
      <a:srgbClr val="75A99E"/>
    </a:accent1>
    <a:accent2>
      <a:srgbClr val="49A6A6"/>
    </a:accent2>
    <a:accent3>
      <a:srgbClr val="E1E6D7"/>
    </a:accent3>
    <a:accent4>
      <a:srgbClr val="5F5E58"/>
    </a:accent4>
    <a:accent5>
      <a:srgbClr val="544F4D"/>
    </a:accent5>
    <a:accent6>
      <a:srgbClr val="E0EAF7"/>
    </a:accent6>
    <a:hlink>
      <a:srgbClr val="FCBB04"/>
    </a:hlink>
    <a:folHlink>
      <a:srgbClr val="FCBB04"/>
    </a:folHlink>
  </a:clrScheme>
</a:themeOverride>
</file>

<file path=ppt/theme/themeOverride3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3A3838"/>
    </a:dk2>
    <a:lt2>
      <a:srgbClr val="E7E6E6"/>
    </a:lt2>
    <a:accent1>
      <a:srgbClr val="75A99E"/>
    </a:accent1>
    <a:accent2>
      <a:srgbClr val="49A6A6"/>
    </a:accent2>
    <a:accent3>
      <a:srgbClr val="E1E6D7"/>
    </a:accent3>
    <a:accent4>
      <a:srgbClr val="5F5E58"/>
    </a:accent4>
    <a:accent5>
      <a:srgbClr val="544F4D"/>
    </a:accent5>
    <a:accent6>
      <a:srgbClr val="E0EAF7"/>
    </a:accent6>
    <a:hlink>
      <a:srgbClr val="FCBB04"/>
    </a:hlink>
    <a:folHlink>
      <a:srgbClr val="FCBB04"/>
    </a:folHlink>
  </a:clrScheme>
</a:themeOverride>
</file>

<file path=ppt/theme/themeOverride4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3A3838"/>
    </a:dk2>
    <a:lt2>
      <a:srgbClr val="E7E6E6"/>
    </a:lt2>
    <a:accent1>
      <a:srgbClr val="75A99E"/>
    </a:accent1>
    <a:accent2>
      <a:srgbClr val="49A6A6"/>
    </a:accent2>
    <a:accent3>
      <a:srgbClr val="E1E6D7"/>
    </a:accent3>
    <a:accent4>
      <a:srgbClr val="5F5E58"/>
    </a:accent4>
    <a:accent5>
      <a:srgbClr val="544F4D"/>
    </a:accent5>
    <a:accent6>
      <a:srgbClr val="E0EAF7"/>
    </a:accent6>
    <a:hlink>
      <a:srgbClr val="FCBB04"/>
    </a:hlink>
    <a:folHlink>
      <a:srgbClr val="FCBB04"/>
    </a:folHlink>
  </a:clrScheme>
</a:themeOverride>
</file>

<file path=ppt/theme/themeOverride5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3A3838"/>
    </a:dk2>
    <a:lt2>
      <a:srgbClr val="E7E6E6"/>
    </a:lt2>
    <a:accent1>
      <a:srgbClr val="75A99E"/>
    </a:accent1>
    <a:accent2>
      <a:srgbClr val="49A6A6"/>
    </a:accent2>
    <a:accent3>
      <a:srgbClr val="E1E6D7"/>
    </a:accent3>
    <a:accent4>
      <a:srgbClr val="5F5E58"/>
    </a:accent4>
    <a:accent5>
      <a:srgbClr val="544F4D"/>
    </a:accent5>
    <a:accent6>
      <a:srgbClr val="E0EAF7"/>
    </a:accent6>
    <a:hlink>
      <a:srgbClr val="FCBB04"/>
    </a:hlink>
    <a:folHlink>
      <a:srgbClr val="FCBB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1617</Words>
  <Application>Microsoft Office PowerPoint</Application>
  <PresentationFormat>와이드스크린</PresentationFormat>
  <Paragraphs>335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MJXc-TeX-math-I</vt:lpstr>
      <vt:lpstr>NanumSquareRoundR</vt:lpstr>
      <vt:lpstr>나눔스퀘어</vt:lpstr>
      <vt:lpstr>나눔스퀘어 Bold</vt:lpstr>
      <vt:lpstr>나눔스퀘어 ExtraBold</vt:lpstr>
      <vt:lpstr>나눔스퀘어 Light</vt:lpstr>
      <vt:lpstr>맑은 고딕</vt:lpstr>
      <vt:lpstr>카페24 빛나는별</vt:lpstr>
      <vt:lpstr>Arial</vt:lpstr>
      <vt:lpstr>Consolas</vt:lpstr>
      <vt:lpstr>Georgia</vt:lpstr>
      <vt:lpstr>Open Sans</vt:lpstr>
      <vt:lpstr>Stencil</vt:lpstr>
      <vt:lpstr>Times New Roman</vt:lpstr>
      <vt:lpstr>Wingdings</vt:lpstr>
      <vt:lpstr>Office 테마</vt:lpstr>
      <vt:lpstr>코로나 충격이 코스피 200에  미치는 영향</vt:lpstr>
      <vt:lpstr>PowerPoint 프레젠테이션</vt:lpstr>
      <vt:lpstr>PowerPoint 프레젠테이션</vt:lpstr>
      <vt:lpstr> 팀 소개 팀원의 목표 / 각각의 역할</vt:lpstr>
      <vt:lpstr> 종가예측의 필요성 개인은 왜 주식을 하는가? </vt:lpstr>
      <vt:lpstr> 3대 금융 분석 이론 기본적 분석/ 기술적 분석</vt:lpstr>
      <vt:lpstr>PowerPoint 프레젠테이션</vt:lpstr>
      <vt:lpstr> 코로나 충격이 코스피 200에 미치는 영향  주제 재선정 </vt:lpstr>
      <vt:lpstr>PowerPoint 프레젠테이션</vt:lpstr>
      <vt:lpstr> ARIMA 모델 선정  자귀회귀 시계열 분석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플랫폼</dc:title>
  <dc:creator>김광식</dc:creator>
  <cp:lastModifiedBy>이지현</cp:lastModifiedBy>
  <cp:revision>202</cp:revision>
  <dcterms:created xsi:type="dcterms:W3CDTF">2021-03-31T16:46:22Z</dcterms:created>
  <dcterms:modified xsi:type="dcterms:W3CDTF">2022-05-01T13:47:51Z</dcterms:modified>
</cp:coreProperties>
</file>