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2.xml" ContentType="application/vnd.openxmlformats-officedocument.presentationml.comments+xml"/>
  <Override PartName="/ppt/slides/slide4.xml" ContentType="application/vnd.openxmlformats-officedocument.presentationml.slide+xml"/>
  <Override PartName="/ppt/comments/comment3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s/comment4.xml" ContentType="application/vnd.openxmlformats-officedocument.presentationml.comments+xml"/>
  <Override PartName="/ppt/slides/slide16.xml" ContentType="application/vnd.openxmlformats-officedocument.presentationml.slide+xml"/>
  <Override PartName="/ppt/comments/comment5.xml" ContentType="application/vnd.openxmlformats-officedocument.presentationml.comments+xml"/>
  <Override PartName="/ppt/slides/slide17.xml" ContentType="application/vnd.openxmlformats-officedocument.presentationml.slide+xml"/>
  <Override PartName="/ppt/comments/comment6.xml" ContentType="application/vnd.openxmlformats-officedocument.presentationml.comments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10"/>
    <p:sldId id="258" r:id="rId11"/>
    <p:sldId id="259" r:id="rId13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7"/>
    <p:sldId id="272" r:id="rId29"/>
    <p:sldId id="273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전유석" initials="전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comments" Target="comments/comment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comments" Target="comments/comment2.xml"/><Relationship Id="rId13" Type="http://schemas.openxmlformats.org/officeDocument/2006/relationships/slide" Target="slides/slide4.xml"/><Relationship Id="rId14" Type="http://schemas.openxmlformats.org/officeDocument/2006/relationships/comments" Target="comments/comment3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comments" Target="comments/comment4.xml"/><Relationship Id="rId27" Type="http://schemas.openxmlformats.org/officeDocument/2006/relationships/slide" Target="slides/slide16.xml"/><Relationship Id="rId28" Type="http://schemas.openxmlformats.org/officeDocument/2006/relationships/comments" Target="comments/comment5.xml"/><Relationship Id="rId29" Type="http://schemas.openxmlformats.org/officeDocument/2006/relationships/slide" Target="slides/slide17.xml"/><Relationship Id="rId30" Type="http://schemas.openxmlformats.org/officeDocument/2006/relationships/comments" Target="comments/comment6.xml"/><Relationship Id="rId31" Type="http://schemas.openxmlformats.org/officeDocument/2006/relationships/slide" Target="slides/slide1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08:53:45.031" idx="1">
    <p:pos x="4637" y="8814"/>
    <p:text>남의 주식은 오르는데 왜 내 주식은 안오르나
왜 내가 주식에서 내리면 오르나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09:05:31.777" idx="2">
    <p:pos x="7622" y="8433"/>
    <p:text>정부나 기업과 같은 경우는 조직의 방향성 설정, 
그리고 운영 간 리스크 관리 측면
But 개인은 돈! 배가 아픈 개인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16:21:34.736" idx="3">
    <p:pos x="9424" y="8768"/>
    <p:text>개인이 당사자, 이해관계자가 아닌 이상 충격을 미리 예측하는 건 거의 불가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15:47:14.766" idx="4">
    <p:pos x="11227" y="8829"/>
    <p:text>유동성 문제, 변수의 양, 모델을 잘 못 적용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15:47:14.766" idx="5">
    <p:pos x="10863" y="1467"/>
    <p:text>유동성 문제, 변수의 양, 모델을 잘 못 적용
1997년부터 시가총액이 크고 거래량이 많아 코스피를 대표할 수 있다고 간주되는 종목 200개를 선정하여, 그들의 주가로부터 산출한 지수래요 그 이유는 코스피 지수(종합주가지수)는 유가증권시장에 상장된 전체 종목을 포괄하는 지수이다 보니 선물 거래의 지표로 삼기엔 시장 대표성이 떨어졌던 것이다. 또한 소형주 등 거래량이 적은 종목에서는 수급 문제 때문에 현물과 선물의 가격차가 크게 나서 시장이 왜곡될 수 있는 난점때문이라고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15:47:14.766" idx="6">
    <p:pos x="10727" y="5845"/>
    <p:text>유동성 문제, 변수의 양, 모델을 잘 못 적용
데이터 수집 
종목 선정 KOSPI 200
기간 선정 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주제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주제</a:t>
            </a:r>
          </a:p>
        </p:txBody>
      </p:sp>
      <p:sp>
        <p:nvSpPr>
          <p:cNvPr id="16" name="위치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위치</a:t>
            </a:r>
          </a:p>
        </p:txBody>
      </p:sp>
      <p:sp>
        <p:nvSpPr>
          <p:cNvPr id="17" name="저자 및 날짜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저자 및 날짜</a:t>
            </a:r>
          </a:p>
        </p:txBody>
      </p:sp>
      <p:sp>
        <p:nvSpPr>
          <p:cNvPr id="18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9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역서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본문 첫 번째 줄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중요한 사실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본문 첫 번째 줄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사실 정보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3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선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속성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4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본문 첫 번째 줄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분홍색 벽 앞 분홍색 삼층 서랍 위에 놓인 분홍색 타자기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분홍색 배경에 밝은 터키색 카세트테이프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노란색 배경 앞의 초록색 책장에 놓인 작은 복고풍 시계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일렬로 늘어진 분홍색, 파란색, 주황색, 초록색 계열의 형광색 빈티지 텔레비전 네 대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노란색 배경 앞 초록색 책장에 일렬로 늘어진 작은 복고풍 시계 일곱 개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주제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주제</a:t>
            </a:r>
          </a:p>
        </p:txBody>
      </p:sp>
      <p:sp>
        <p:nvSpPr>
          <p:cNvPr id="29" name="위치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30" name="저자 및 날짜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31" name="선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본문 첫 번째 줄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 대체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본문 첫 번째 줄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제목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46" name="분홍색 벽 앞 분홍색 삼층 서랍 위에 놓인 분홍색 타자기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78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노란색 패턴 벽지 앞 빈티지 텔레비전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섹션 제목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0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전용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슬라이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0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의제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의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112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선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주식종가예측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주식종가예측</a:t>
            </a:r>
          </a:p>
        </p:txBody>
      </p:sp>
      <p:sp>
        <p:nvSpPr>
          <p:cNvPr id="181" name="배아프조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배아프조</a:t>
            </a:r>
          </a:p>
        </p:txBody>
      </p:sp>
      <p:sp>
        <p:nvSpPr>
          <p:cNvPr id="182" name="김정훈 이명희 이지현 전유석 황윤재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김정훈 이명희 이지현 전유석 황윤재</a:t>
            </a:r>
          </a:p>
        </p:txBody>
      </p:sp>
      <p:sp>
        <p:nvSpPr>
          <p:cNvPr id="183" name="이슈가 주가에 미치는 영향"/>
          <p:cNvSpPr txBox="1"/>
          <p:nvPr>
            <p:ph type="ctrTitle"/>
          </p:nvPr>
        </p:nvSpPr>
        <p:spPr>
          <a:xfrm>
            <a:off x="2082800" y="5257800"/>
            <a:ext cx="20205700" cy="3911600"/>
          </a:xfrm>
          <a:prstGeom prst="rect">
            <a:avLst/>
          </a:prstGeom>
        </p:spPr>
        <p:txBody>
          <a:bodyPr/>
          <a:lstStyle/>
          <a:p>
            <a:pPr/>
            <a:r>
              <a:t>이슈가 주가에 미치는 영향</a:t>
            </a:r>
          </a:p>
        </p:txBody>
      </p:sp>
      <p:sp>
        <p:nvSpPr>
          <p:cNvPr id="184" name="우리는 항상 왜 배가 아플까?"/>
          <p:cNvSpPr txBox="1"/>
          <p:nvPr>
            <p:ph type="subTitle" sz="quarter" idx="1"/>
          </p:nvPr>
        </p:nvSpPr>
        <p:spPr>
          <a:xfrm>
            <a:off x="2082800" y="3178175"/>
            <a:ext cx="20205700" cy="1614554"/>
          </a:xfrm>
          <a:prstGeom prst="rect">
            <a:avLst/>
          </a:prstGeom>
        </p:spPr>
        <p:txBody>
          <a:bodyPr/>
          <a:lstStyle/>
          <a:p>
            <a:pPr/>
            <a:r>
              <a:t>우리는 항상 왜 배가 아플까?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#전쟁_oil_produce.png" descr="#전쟁_oil_produ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942" y="2048858"/>
            <a:ext cx="22931880" cy="9458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#전쟁_before.png" descr="#전쟁_bef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050" y="1360741"/>
            <a:ext cx="13855701" cy="571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#전쟁_after.png" descr="#전쟁_af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4026" y="6551208"/>
            <a:ext cx="138557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#전쟁_after_heatmap.png" descr="#전쟁_after_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9153" y="2916503"/>
            <a:ext cx="13380637" cy="8920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#전쟁_before_heatmap.png" descr="#전쟁_before_heatma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442" y="2916503"/>
            <a:ext cx="13380640" cy="8920428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전"/>
          <p:cNvSpPr txBox="1"/>
          <p:nvPr>
            <p:ph type="title"/>
          </p:nvPr>
        </p:nvSpPr>
        <p:spPr>
          <a:xfrm>
            <a:off x="2030647" y="1879069"/>
            <a:ext cx="7772194" cy="1651001"/>
          </a:xfrm>
          <a:prstGeom prst="rect">
            <a:avLst/>
          </a:prstGeom>
        </p:spPr>
        <p:txBody>
          <a:bodyPr/>
          <a:lstStyle/>
          <a:p>
            <a:pPr/>
            <a:r>
              <a:t>전</a:t>
            </a:r>
          </a:p>
        </p:txBody>
      </p:sp>
      <p:sp>
        <p:nvSpPr>
          <p:cNvPr id="221" name="후"/>
          <p:cNvSpPr txBox="1"/>
          <p:nvPr/>
        </p:nvSpPr>
        <p:spPr>
          <a:xfrm>
            <a:off x="14733375" y="1879069"/>
            <a:ext cx="777219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lnSpc>
                <a:spcPct val="90000"/>
              </a:lnSpc>
              <a:defRPr b="1" cap="all" spc="270" sz="9000">
                <a:solidFill>
                  <a:schemeClr val="accent6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#전쟁_오류1.png" descr="#전쟁_오류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348" y="1478967"/>
            <a:ext cx="12523702" cy="10758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#전쟁_오류2.png" descr="#전쟁_오류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39969" y="2394384"/>
            <a:ext cx="10954600" cy="8927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이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이슈</a:t>
            </a:r>
          </a:p>
        </p:txBody>
      </p:sp>
      <p:pic>
        <p:nvPicPr>
          <p:cNvPr id="227" name="#목표_주가.png" descr="#목표_ᄌ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8515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#목표_코로나.png" descr="#목표_코로나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120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모델 선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모델 선정</a:t>
            </a:r>
          </a:p>
        </p:txBody>
      </p:sp>
      <p:sp>
        <p:nvSpPr>
          <p:cNvPr id="231" name="ARIMA"/>
          <p:cNvSpPr txBox="1"/>
          <p:nvPr/>
        </p:nvSpPr>
        <p:spPr>
          <a:xfrm>
            <a:off x="2089150" y="5599647"/>
            <a:ext cx="20205700" cy="3588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lnSpc>
                <a:spcPct val="90000"/>
              </a:lnSpc>
              <a:defRPr b="1" cap="all" spc="600" sz="200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ARIMA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변수 선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변수 선정</a:t>
            </a:r>
          </a:p>
        </p:txBody>
      </p:sp>
      <p:sp>
        <p:nvSpPr>
          <p:cNvPr id="234" name="KOSPI 200"/>
          <p:cNvSpPr txBox="1"/>
          <p:nvPr/>
        </p:nvSpPr>
        <p:spPr>
          <a:xfrm>
            <a:off x="2089150" y="5599647"/>
            <a:ext cx="20205700" cy="3588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lnSpc>
                <a:spcPct val="90000"/>
              </a:lnSpc>
              <a:defRPr b="1" cap="all" spc="600" sz="200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KOSPI 200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절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절차</a:t>
            </a:r>
          </a:p>
        </p:txBody>
      </p:sp>
      <p:sp>
        <p:nvSpPr>
          <p:cNvPr id="237" name="&gt; 데이터 수집…"/>
          <p:cNvSpPr txBox="1"/>
          <p:nvPr/>
        </p:nvSpPr>
        <p:spPr>
          <a:xfrm>
            <a:off x="2252942" y="4216400"/>
            <a:ext cx="8559166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pPr>
            <a:r>
              <a:t>&gt; 데이터 수집</a:t>
            </a:r>
          </a:p>
          <a:p>
            <a:pPr algn="l"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pPr>
            <a:r>
              <a:t>&gt; 데이터 정제 및 변환</a:t>
            </a:r>
          </a:p>
          <a:p>
            <a:pPr algn="l"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pPr>
            <a:r>
              <a:t>&gt; 모델 선정 및 구축 </a:t>
            </a:r>
          </a:p>
          <a:p>
            <a:pPr algn="l"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pPr>
            <a:r>
              <a:t>&gt; 평가 및 활용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감사합니다"/>
          <p:cNvSpPr txBox="1"/>
          <p:nvPr>
            <p:ph type="title"/>
          </p:nvPr>
        </p:nvSpPr>
        <p:spPr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감사합니다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주식종가예측을 왜 할까?"/>
          <p:cNvSpPr txBox="1"/>
          <p:nvPr>
            <p:ph type="title"/>
          </p:nvPr>
        </p:nvSpPr>
        <p:spPr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주식종가예측을 왜 할까?</a:t>
            </a:r>
          </a:p>
        </p:txBody>
      </p:sp>
      <p:sp>
        <p:nvSpPr>
          <p:cNvPr id="187" name="# 의문"/>
          <p:cNvSpPr txBox="1"/>
          <p:nvPr/>
        </p:nvSpPr>
        <p:spPr>
          <a:xfrm>
            <a:off x="750126" y="12716787"/>
            <a:ext cx="4965701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66674">
              <a:lnSpc>
                <a:spcPct val="120000"/>
              </a:lnSpc>
              <a:defRPr cap="all" spc="85" sz="2134">
                <a:solidFill>
                  <a:schemeClr val="accent5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# 의문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165350" y="952499"/>
            <a:ext cx="11544300" cy="11544301"/>
          </a:xfrm>
          <a:prstGeom prst="rect">
            <a:avLst/>
          </a:prstGeom>
        </p:spPr>
      </p:pic>
      <p:pic>
        <p:nvPicPr>
          <p:cNvPr id="190" name="분홍색 배경에 밝은 터키색 카세트테이프" descr="분홍색 배경에 밝은 터키색 카세트테이프"/>
          <p:cNvPicPr>
            <a:picLocks noChangeAspect="1"/>
          </p:cNvPicPr>
          <p:nvPr>
            <p:ph type="pic" idx="22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979900" y="939800"/>
            <a:ext cx="5461000" cy="5461000"/>
          </a:xfrm>
          <a:prstGeom prst="rect">
            <a:avLst/>
          </a:prstGeom>
        </p:spPr>
      </p:pic>
      <p:pic>
        <p:nvPicPr>
          <p:cNvPr id="191" name="노란색 배경 앞의 초록색 책장에 놓인 작은 복고풍 시계" descr="노란색 배경 앞의 초록색 책장에 놓인 작은 복고풍 시계"/>
          <p:cNvPicPr>
            <a:picLocks noChangeAspect="1"/>
          </p:cNvPicPr>
          <p:nvPr>
            <p:ph type="pic" idx="23"/>
          </p:nvPr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6979900" y="7010400"/>
            <a:ext cx="5461000" cy="546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3"/>
      <p:bldP build="whole" bldLvl="1" animBg="1" rev="0" advAuto="0" spid="190" grpId="1"/>
      <p:bldP build="whole" bldLvl="1" animBg="1" rev="0" advAuto="0" spid="19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#분석05_KOSPI.png" descr="#분석05_KOS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119" y="2074869"/>
            <a:ext cx="17558969" cy="9406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7106868" y="3394273"/>
            <a:ext cx="6927592" cy="6927592"/>
          </a:xfrm>
          <a:prstGeom prst="rect">
            <a:avLst/>
          </a:prstGeom>
          <a:ln w="1143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분석 계획 수립"/>
          <p:cNvSpPr txBox="1"/>
          <p:nvPr>
            <p:ph type="title"/>
          </p:nvPr>
        </p:nvSpPr>
        <p:spPr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분석 계획 수립</a:t>
            </a:r>
          </a:p>
        </p:txBody>
      </p:sp>
      <p:sp>
        <p:nvSpPr>
          <p:cNvPr id="197" name="# 목표  #수단  # 인과  # 수집 # 정제 # 변환 # 선택 # 구축 # 평가 # 활용"/>
          <p:cNvSpPr txBox="1"/>
          <p:nvPr/>
        </p:nvSpPr>
        <p:spPr>
          <a:xfrm>
            <a:off x="786658" y="12764882"/>
            <a:ext cx="21848791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66674">
              <a:lnSpc>
                <a:spcPct val="120000"/>
              </a:lnSpc>
              <a:defRPr cap="all" spc="85" sz="2134">
                <a:solidFill>
                  <a:schemeClr val="accent5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# 목표  #수단  # 인과  # 수집 # 정제 # 변환 # 선택 # 구축 # 평가 # 활용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목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목표</a:t>
            </a:r>
          </a:p>
        </p:txBody>
      </p:sp>
      <p:sp>
        <p:nvSpPr>
          <p:cNvPr id="200" name="이슈가 주가에 미치는 영향"/>
          <p:cNvSpPr txBox="1"/>
          <p:nvPr/>
        </p:nvSpPr>
        <p:spPr>
          <a:xfrm>
            <a:off x="7112793" y="6159499"/>
            <a:ext cx="1015841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이슈가 주가에 미치는 영향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이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이슈</a:t>
            </a:r>
          </a:p>
        </p:txBody>
      </p:sp>
      <p:pic>
        <p:nvPicPr>
          <p:cNvPr id="203" name="#목표_주가.png" descr="#목표_ᄌ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8515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#목표_코로나.png" descr="#목표_코로나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120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이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이슈</a:t>
            </a:r>
          </a:p>
        </p:txBody>
      </p:sp>
      <p:pic>
        <p:nvPicPr>
          <p:cNvPr id="207" name="#목표_주가.png" descr="#목표_ᄌ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8515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#목표_전쟁.png" descr="#목표_전재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3019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#전쟁_oil.png" descr="#전쟁_o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363" y="1535929"/>
            <a:ext cx="13855701" cy="571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#전쟁_produce.png" descr="#전쟁_produ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2467" y="6594719"/>
            <a:ext cx="138557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