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나눔스퀘어"/>
        <a:ea typeface="나눔스퀘어"/>
        <a:cs typeface="나눔스퀘어"/>
        <a:sym typeface="나눔스퀘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6">
              <a:hueOff val="-12834783"/>
              <a:satOff val="-58974"/>
              <a:lumOff val="7647"/>
            </a:schemeClr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6">
              <a:hueOff val="-12834783"/>
              <a:satOff val="-58974"/>
              <a:lumOff val="7647"/>
            </a:schemeClr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rgbClr val="D5E1DE"/>
          </a:solidFill>
        </a:fill>
      </a:tcStyle>
    </a:wholeTbl>
    <a:band2H>
      <a:tcTxStyle b="def" i="def"/>
      <a:tcStyle>
        <a:tcBdr/>
        <a:fill>
          <a:solidFill>
            <a:srgbClr val="EBF1EF"/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rgbClr val="F4F5F0"/>
          </a:solidFill>
        </a:fill>
      </a:tcStyle>
    </a:wholeTbl>
    <a:band2H>
      <a:tcTxStyle b="def" i="def"/>
      <a:tcStyle>
        <a:tcBdr/>
        <a:fill>
          <a:solidFill>
            <a:srgbClr val="F9FAF8"/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000000"/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rgbClr val="F3F7FC"/>
          </a:solidFill>
        </a:fill>
      </a:tcStyle>
    </a:wholeTbl>
    <a:band2H>
      <a:tcTxStyle b="def" i="def"/>
      <a:tcStyle>
        <a:tcBdr/>
        <a:fill>
          <a:solidFill>
            <a:srgbClr val="F9FBFD"/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chemeClr val="accent6">
          <a:hueOff val="-12834783"/>
          <a:satOff val="-58974"/>
          <a:lumOff val="7647"/>
        </a:schemeClr>
      </a:tcTxStyle>
      <a:tcStyle>
        <a:tcBdr>
          <a:lef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2834783"/>
                  <a:satOff val="-58974"/>
                  <a:lumOff val="7647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화살표 없애면 좋다</a:t>
            </a:r>
            <a:r>
              <a:t>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2" name="Shape 4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모형의 설정시</a:t>
            </a:r>
            <a:br>
              <a:rPr>
                <a:latin typeface="+mn-lt"/>
                <a:ea typeface="+mn-ea"/>
                <a:cs typeface="+mn-cs"/>
                <a:sym typeface="Helvetica"/>
              </a:rPr>
            </a:br>
            <a:r>
              <a:rPr>
                <a:latin typeface="+mn-lt"/>
                <a:ea typeface="+mn-ea"/>
                <a:cs typeface="+mn-cs"/>
                <a:sym typeface="Helvetica"/>
              </a:rPr>
              <a:t>표본기간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사용될 변수 및 변수의 순서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시차길이에 의해서 결과가 달라질</a:t>
            </a:r>
            <a:br>
              <a:rPr>
                <a:latin typeface="+mn-lt"/>
                <a:ea typeface="+mn-ea"/>
                <a:cs typeface="+mn-cs"/>
                <a:sym typeface="Helvetica"/>
              </a:rPr>
            </a:br>
            <a:r>
              <a:rPr>
                <a:latin typeface="+mn-lt"/>
                <a:ea typeface="+mn-ea"/>
                <a:cs typeface="+mn-cs"/>
                <a:sym typeface="Helvetica"/>
              </a:rPr>
              <a:t>수 있음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8" name="Shape 5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</a:t>
            </a:r>
            <a:r>
              <a:t> 은 충격에 대한 설명변수 중 </a:t>
            </a:r>
            <a:r>
              <a:t>VIX</a:t>
            </a:r>
            <a:r>
              <a:t>가 가장 의미있었다</a:t>
            </a:r>
            <a:r>
              <a:t>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화살표 없애면 좋다</a:t>
            </a:r>
            <a:r>
              <a:t>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화살표 없애면 좋다</a:t>
            </a:r>
            <a:r>
              <a:t>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1" name="Shape 3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경제적 충격 논문 </a:t>
            </a:r>
            <a:r>
              <a:t>: https://kiss-kstudy-com.proxy.cau.ac.kr/thesis/thesis-view.asp?key=3907197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6" name="Shape 3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스텝을 밟으면서 업데이트 한 이유가 </a:t>
            </a:r>
            <a:r>
              <a:t>, </a:t>
            </a:r>
            <a:r>
              <a:t>코로나 충격을 보려고 코로나 이전까지 아리마 모델 </a:t>
            </a:r>
            <a:r>
              <a:t>vs </a:t>
            </a:r>
            <a:r>
              <a:t>코로나 이후 스텝으로 따라가면서 예측 </a:t>
            </a:r>
          </a:p>
          <a:p>
            <a:pPr/>
            <a:r>
              <a:t>그 차이를 보려고 비교</a:t>
            </a:r>
            <a:r>
              <a:t>. 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4" name="Shape 4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모형의 설정시</a:t>
            </a:r>
            <a:br>
              <a:rPr>
                <a:latin typeface="+mn-lt"/>
                <a:ea typeface="+mn-ea"/>
                <a:cs typeface="+mn-cs"/>
                <a:sym typeface="Helvetica"/>
              </a:rPr>
            </a:br>
            <a:r>
              <a:rPr>
                <a:latin typeface="+mn-lt"/>
                <a:ea typeface="+mn-ea"/>
                <a:cs typeface="+mn-cs"/>
                <a:sym typeface="Helvetica"/>
              </a:rPr>
              <a:t>표본기간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사용될 변수 및 변수의 순서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시차길이에 의해서 결과가 달라질</a:t>
            </a:r>
            <a:br>
              <a:rPr>
                <a:latin typeface="+mn-lt"/>
                <a:ea typeface="+mn-ea"/>
                <a:cs typeface="+mn-cs"/>
                <a:sym typeface="Helvetica"/>
              </a:rPr>
            </a:br>
            <a:r>
              <a:rPr>
                <a:latin typeface="+mn-lt"/>
                <a:ea typeface="+mn-ea"/>
                <a:cs typeface="+mn-cs"/>
                <a:sym typeface="Helvetica"/>
              </a:rPr>
              <a:t>수 있음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5" name="Shape 4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모형의 설정시</a:t>
            </a:r>
            <a:br>
              <a:rPr>
                <a:latin typeface="+mn-lt"/>
                <a:ea typeface="+mn-ea"/>
                <a:cs typeface="+mn-cs"/>
                <a:sym typeface="Helvetica"/>
              </a:rPr>
            </a:br>
            <a:r>
              <a:rPr>
                <a:latin typeface="+mn-lt"/>
                <a:ea typeface="+mn-ea"/>
                <a:cs typeface="+mn-cs"/>
                <a:sym typeface="Helvetica"/>
              </a:rPr>
              <a:t>표본기간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사용될 변수 및 변수의 순서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시차길이에 의해서 결과가 달라질</a:t>
            </a:r>
            <a:br>
              <a:rPr>
                <a:latin typeface="+mn-lt"/>
                <a:ea typeface="+mn-ea"/>
                <a:cs typeface="+mn-cs"/>
                <a:sym typeface="Helvetica"/>
              </a:rPr>
            </a:br>
            <a:r>
              <a:rPr>
                <a:latin typeface="+mn-lt"/>
                <a:ea typeface="+mn-ea"/>
                <a:cs typeface="+mn-cs"/>
                <a:sym typeface="Helvetica"/>
              </a:rPr>
              <a:t>수 있음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6" name="Shape 4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모형의 설정시</a:t>
            </a:r>
            <a:br>
              <a:rPr>
                <a:latin typeface="+mn-lt"/>
                <a:ea typeface="+mn-ea"/>
                <a:cs typeface="+mn-cs"/>
                <a:sym typeface="Helvetica"/>
              </a:rPr>
            </a:br>
            <a:r>
              <a:rPr>
                <a:latin typeface="+mn-lt"/>
                <a:ea typeface="+mn-ea"/>
                <a:cs typeface="+mn-cs"/>
                <a:sym typeface="Helvetica"/>
              </a:rPr>
              <a:t>표본기간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사용될 변수 및 변수의 순서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시차길이에 의해서 결과가 달라질</a:t>
            </a:r>
            <a:br>
              <a:rPr>
                <a:latin typeface="+mn-lt"/>
                <a:ea typeface="+mn-ea"/>
                <a:cs typeface="+mn-cs"/>
                <a:sym typeface="Helvetica"/>
              </a:rPr>
            </a:br>
            <a:r>
              <a:rPr>
                <a:latin typeface="+mn-lt"/>
                <a:ea typeface="+mn-ea"/>
                <a:cs typeface="+mn-cs"/>
                <a:sym typeface="Helvetica"/>
              </a:rPr>
              <a:t>수 있음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9" name="Shape 4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모형의 설정시</a:t>
            </a:r>
            <a:br>
              <a:rPr>
                <a:latin typeface="+mn-lt"/>
                <a:ea typeface="+mn-ea"/>
                <a:cs typeface="+mn-cs"/>
                <a:sym typeface="Helvetica"/>
              </a:rPr>
            </a:br>
            <a:r>
              <a:rPr>
                <a:latin typeface="+mn-lt"/>
                <a:ea typeface="+mn-ea"/>
                <a:cs typeface="+mn-cs"/>
                <a:sym typeface="Helvetica"/>
              </a:rPr>
              <a:t>표본기간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사용될 변수 및 변수의 순서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시차길이에 의해서 결과가 달라질</a:t>
            </a:r>
            <a:br>
              <a:rPr>
                <a:latin typeface="+mn-lt"/>
                <a:ea typeface="+mn-ea"/>
                <a:cs typeface="+mn-cs"/>
                <a:sym typeface="Helvetica"/>
              </a:rPr>
            </a:br>
            <a:r>
              <a:rPr>
                <a:latin typeface="+mn-lt"/>
                <a:ea typeface="+mn-ea"/>
                <a:cs typeface="+mn-cs"/>
                <a:sym typeface="Helvetica"/>
              </a:rPr>
              <a:t>수 있음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9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96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7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9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106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7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8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6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5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IT 플랫폼 개요"/>
          <p:cNvSpPr txBox="1"/>
          <p:nvPr>
            <p:ph type="title" hasCustomPrompt="1"/>
          </p:nvPr>
        </p:nvSpPr>
        <p:spPr>
          <a:xfrm>
            <a:off x="426284" y="516735"/>
            <a:ext cx="1706643" cy="303204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IT 플랫폼 개요</a:t>
            </a:r>
          </a:p>
        </p:txBody>
      </p:sp>
      <p:sp>
        <p:nvSpPr>
          <p:cNvPr id="64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5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6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 0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DEDBDB">
            <a:alpha val="9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11181079" y="-28748"/>
            <a:ext cx="965201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F0000"/>
                </a:solidFill>
                <a:latin typeface="카페24 빛나는별"/>
                <a:ea typeface="카페24 빛나는별"/>
                <a:cs typeface="카페24 빛나는별"/>
                <a:sym typeface="카페24 빛나는별"/>
              </a:defRPr>
            </a:pPr>
            <a:r>
              <a:t>Ubion D</a:t>
            </a:r>
            <a:r>
              <a:rPr>
                <a:solidFill>
                  <a:srgbClr val="000000"/>
                </a:solidFill>
              </a:rPr>
              <a:t>ata </a:t>
            </a:r>
            <a:r>
              <a:t>A</a:t>
            </a:r>
            <a:r>
              <a:rPr>
                <a:solidFill>
                  <a:srgbClr val="000000"/>
                </a:solidFill>
              </a:rPr>
              <a:t>nalyst</a:t>
            </a:r>
            <a:endParaRPr>
              <a:solidFill>
                <a:srgbClr val="000000"/>
              </a:solidFill>
            </a:endParaRPr>
          </a:p>
          <a:p>
            <a:pPr>
              <a:defRPr>
                <a:latin typeface="카페24 빛나는별"/>
                <a:ea typeface="카페24 빛나는별"/>
                <a:cs typeface="카페24 빛나는별"/>
                <a:sym typeface="카페24 빛나는별"/>
              </a:defRPr>
            </a:pPr>
            <a:r>
              <a:t>배아프조</a:t>
            </a:r>
          </a:p>
        </p:txBody>
      </p:sp>
      <p:grpSp>
        <p:nvGrpSpPr>
          <p:cNvPr id="8" name="그래픽 9"/>
          <p:cNvGrpSpPr/>
          <p:nvPr/>
        </p:nvGrpSpPr>
        <p:grpSpPr>
          <a:xfrm>
            <a:off x="11827888" y="220534"/>
            <a:ext cx="162306" cy="262007"/>
            <a:chOff x="0" y="0"/>
            <a:chExt cx="162305" cy="262006"/>
          </a:xfrm>
        </p:grpSpPr>
        <p:sp>
          <p:nvSpPr>
            <p:cNvPr id="3" name="자유형: 도형 11"/>
            <p:cNvSpPr/>
            <p:nvPr/>
          </p:nvSpPr>
          <p:spPr>
            <a:xfrm>
              <a:off x="12240" y="8831"/>
              <a:ext cx="141447" cy="148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05" y="0"/>
                  </a:moveTo>
                  <a:cubicBezTo>
                    <a:pt x="17151" y="0"/>
                    <a:pt x="21600" y="4846"/>
                    <a:pt x="21600" y="10814"/>
                  </a:cubicBezTo>
                  <a:cubicBezTo>
                    <a:pt x="21600" y="16781"/>
                    <a:pt x="17151" y="21600"/>
                    <a:pt x="11005" y="21600"/>
                  </a:cubicBezTo>
                  <a:cubicBezTo>
                    <a:pt x="4860" y="21600"/>
                    <a:pt x="0" y="16505"/>
                    <a:pt x="0" y="10537"/>
                  </a:cubicBezTo>
                  <a:cubicBezTo>
                    <a:pt x="0" y="7463"/>
                    <a:pt x="972" y="4403"/>
                    <a:pt x="3054" y="2506"/>
                  </a:cubicBezTo>
                  <a:cubicBezTo>
                    <a:pt x="5023" y="706"/>
                    <a:pt x="8019" y="0"/>
                    <a:pt x="11005" y="0"/>
                  </a:cubicBezTo>
                  <a:close/>
                </a:path>
              </a:pathLst>
            </a:custGeom>
            <a:solidFill>
              <a:schemeClr val="accent6">
                <a:hueOff val="-12834783"/>
                <a:satOff val="-58974"/>
                <a:lumOff val="76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7" name="그래픽 9"/>
            <p:cNvGrpSpPr/>
            <p:nvPr/>
          </p:nvGrpSpPr>
          <p:grpSpPr>
            <a:xfrm>
              <a:off x="0" y="0"/>
              <a:ext cx="162306" cy="262007"/>
              <a:chOff x="0" y="0"/>
              <a:chExt cx="162305" cy="262006"/>
            </a:xfrm>
          </p:grpSpPr>
          <p:sp>
            <p:nvSpPr>
              <p:cNvPr id="4" name="자유형: 도형 13"/>
              <p:cNvSpPr/>
              <p:nvPr/>
            </p:nvSpPr>
            <p:spPr>
              <a:xfrm>
                <a:off x="-1" y="180638"/>
                <a:ext cx="156493" cy="81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531" fill="norm" stroke="1" extrusionOk="0">
                    <a:moveTo>
                      <a:pt x="1559" y="21531"/>
                    </a:moveTo>
                    <a:cubicBezTo>
                      <a:pt x="1216" y="21531"/>
                      <a:pt x="882" y="21304"/>
                      <a:pt x="601" y="20926"/>
                    </a:cubicBezTo>
                    <a:cubicBezTo>
                      <a:pt x="315" y="20548"/>
                      <a:pt x="115" y="19968"/>
                      <a:pt x="45" y="19313"/>
                    </a:cubicBezTo>
                    <a:cubicBezTo>
                      <a:pt x="-85" y="17901"/>
                      <a:pt x="88" y="16868"/>
                      <a:pt x="288" y="15633"/>
                    </a:cubicBezTo>
                    <a:cubicBezTo>
                      <a:pt x="794" y="12332"/>
                      <a:pt x="1119" y="9610"/>
                      <a:pt x="1467" y="6030"/>
                    </a:cubicBezTo>
                    <a:cubicBezTo>
                      <a:pt x="1504" y="5602"/>
                      <a:pt x="1525" y="5174"/>
                      <a:pt x="1533" y="4720"/>
                    </a:cubicBezTo>
                    <a:cubicBezTo>
                      <a:pt x="1571" y="4039"/>
                      <a:pt x="1528" y="3081"/>
                      <a:pt x="1770" y="2603"/>
                    </a:cubicBezTo>
                    <a:cubicBezTo>
                      <a:pt x="2241" y="2830"/>
                      <a:pt x="2558" y="3636"/>
                      <a:pt x="2734" y="4972"/>
                    </a:cubicBezTo>
                    <a:cubicBezTo>
                      <a:pt x="2852" y="6056"/>
                      <a:pt x="2905" y="7139"/>
                      <a:pt x="2890" y="8248"/>
                    </a:cubicBezTo>
                    <a:cubicBezTo>
                      <a:pt x="2888" y="8627"/>
                      <a:pt x="2890" y="8980"/>
                      <a:pt x="2892" y="9408"/>
                    </a:cubicBezTo>
                    <a:cubicBezTo>
                      <a:pt x="5070" y="10340"/>
                      <a:pt x="7497" y="11222"/>
                      <a:pt x="9907" y="10945"/>
                    </a:cubicBezTo>
                    <a:cubicBezTo>
                      <a:pt x="12586" y="10668"/>
                      <a:pt x="14975" y="8727"/>
                      <a:pt x="17542" y="7392"/>
                    </a:cubicBezTo>
                    <a:cubicBezTo>
                      <a:pt x="17286" y="4544"/>
                      <a:pt x="17314" y="2124"/>
                      <a:pt x="17625" y="208"/>
                    </a:cubicBezTo>
                    <a:cubicBezTo>
                      <a:pt x="17662" y="-69"/>
                      <a:pt x="17884" y="-69"/>
                      <a:pt x="17923" y="208"/>
                    </a:cubicBezTo>
                    <a:cubicBezTo>
                      <a:pt x="18049" y="990"/>
                      <a:pt x="18160" y="1746"/>
                      <a:pt x="18268" y="2502"/>
                    </a:cubicBezTo>
                    <a:cubicBezTo>
                      <a:pt x="18499" y="4317"/>
                      <a:pt x="18821" y="6081"/>
                      <a:pt x="19233" y="7770"/>
                    </a:cubicBezTo>
                    <a:cubicBezTo>
                      <a:pt x="19390" y="8097"/>
                      <a:pt x="19502" y="8475"/>
                      <a:pt x="19561" y="8929"/>
                    </a:cubicBezTo>
                    <a:cubicBezTo>
                      <a:pt x="20067" y="11122"/>
                      <a:pt x="21515" y="12508"/>
                      <a:pt x="21115" y="15255"/>
                    </a:cubicBezTo>
                    <a:cubicBezTo>
                      <a:pt x="21004" y="15986"/>
                      <a:pt x="20669" y="16490"/>
                      <a:pt x="20285" y="16490"/>
                    </a:cubicBezTo>
                    <a:cubicBezTo>
                      <a:pt x="20260" y="16490"/>
                      <a:pt x="20236" y="16490"/>
                      <a:pt x="20211" y="16490"/>
                    </a:cubicBezTo>
                    <a:cubicBezTo>
                      <a:pt x="19101" y="16465"/>
                      <a:pt x="18517" y="14247"/>
                      <a:pt x="18197" y="12457"/>
                    </a:cubicBezTo>
                    <a:cubicBezTo>
                      <a:pt x="13268" y="15734"/>
                      <a:pt x="7561" y="15961"/>
                      <a:pt x="2908" y="10996"/>
                    </a:cubicBezTo>
                    <a:cubicBezTo>
                      <a:pt x="2935" y="12508"/>
                      <a:pt x="2935" y="13970"/>
                      <a:pt x="3041" y="15457"/>
                    </a:cubicBezTo>
                    <a:cubicBezTo>
                      <a:pt x="3122" y="16465"/>
                      <a:pt x="3147" y="17498"/>
                      <a:pt x="3115" y="18506"/>
                    </a:cubicBezTo>
                    <a:cubicBezTo>
                      <a:pt x="3086" y="19237"/>
                      <a:pt x="2945" y="19918"/>
                      <a:pt x="2713" y="20497"/>
                    </a:cubicBezTo>
                    <a:cubicBezTo>
                      <a:pt x="2471" y="21052"/>
                      <a:pt x="2130" y="21405"/>
                      <a:pt x="1759" y="21506"/>
                    </a:cubicBezTo>
                    <a:cubicBezTo>
                      <a:pt x="1694" y="21531"/>
                      <a:pt x="1626" y="21531"/>
                      <a:pt x="1559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" name="자유형: 도형 14"/>
              <p:cNvSpPr/>
              <p:nvPr/>
            </p:nvSpPr>
            <p:spPr>
              <a:xfrm>
                <a:off x="1163" y="0"/>
                <a:ext cx="161143" cy="165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72" h="19715" fill="norm" stroke="1" extrusionOk="0">
                    <a:moveTo>
                      <a:pt x="7730" y="518"/>
                    </a:moveTo>
                    <a:cubicBezTo>
                      <a:pt x="3363" y="880"/>
                      <a:pt x="1377" y="4425"/>
                      <a:pt x="333" y="7869"/>
                    </a:cubicBezTo>
                    <a:cubicBezTo>
                      <a:pt x="-1406" y="14608"/>
                      <a:pt x="3903" y="19841"/>
                      <a:pt x="10863" y="19705"/>
                    </a:cubicBezTo>
                    <a:cubicBezTo>
                      <a:pt x="17141" y="19977"/>
                      <a:pt x="19965" y="14427"/>
                      <a:pt x="19966" y="9126"/>
                    </a:cubicBezTo>
                    <a:cubicBezTo>
                      <a:pt x="20194" y="3191"/>
                      <a:pt x="13598" y="-1623"/>
                      <a:pt x="7730" y="518"/>
                    </a:cubicBezTo>
                    <a:close/>
                    <a:moveTo>
                      <a:pt x="3688" y="14223"/>
                    </a:moveTo>
                    <a:cubicBezTo>
                      <a:pt x="1411" y="10700"/>
                      <a:pt x="2264" y="6498"/>
                      <a:pt x="4278" y="3485"/>
                    </a:cubicBezTo>
                    <a:cubicBezTo>
                      <a:pt x="4296" y="4063"/>
                      <a:pt x="5004" y="4391"/>
                      <a:pt x="5515" y="4142"/>
                    </a:cubicBezTo>
                    <a:cubicBezTo>
                      <a:pt x="5696" y="4063"/>
                      <a:pt x="5892" y="3995"/>
                      <a:pt x="6076" y="3938"/>
                    </a:cubicBezTo>
                    <a:cubicBezTo>
                      <a:pt x="6308" y="3859"/>
                      <a:pt x="6534" y="3768"/>
                      <a:pt x="6755" y="3678"/>
                    </a:cubicBezTo>
                    <a:cubicBezTo>
                      <a:pt x="7155" y="3485"/>
                      <a:pt x="7514" y="3236"/>
                      <a:pt x="7918" y="3043"/>
                    </a:cubicBezTo>
                    <a:cubicBezTo>
                      <a:pt x="10201" y="2013"/>
                      <a:pt x="13068" y="2251"/>
                      <a:pt x="15042" y="3803"/>
                    </a:cubicBezTo>
                    <a:cubicBezTo>
                      <a:pt x="18954" y="6815"/>
                      <a:pt x="17532" y="11686"/>
                      <a:pt x="16739" y="13645"/>
                    </a:cubicBezTo>
                    <a:cubicBezTo>
                      <a:pt x="14882" y="18958"/>
                      <a:pt x="6397" y="17689"/>
                      <a:pt x="3688" y="142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" name="자유형: 도형 15"/>
              <p:cNvSpPr/>
              <p:nvPr/>
            </p:nvSpPr>
            <p:spPr>
              <a:xfrm>
                <a:off x="71606" y="60838"/>
                <a:ext cx="29448" cy="48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41" h="21558" fill="norm" stroke="1" extrusionOk="0">
                    <a:moveTo>
                      <a:pt x="10494" y="21558"/>
                    </a:moveTo>
                    <a:cubicBezTo>
                      <a:pt x="7444" y="21558"/>
                      <a:pt x="4527" y="20547"/>
                      <a:pt x="3012" y="18863"/>
                    </a:cubicBezTo>
                    <a:lnTo>
                      <a:pt x="2966" y="18863"/>
                    </a:lnTo>
                    <a:cubicBezTo>
                      <a:pt x="581" y="15832"/>
                      <a:pt x="494" y="12842"/>
                      <a:pt x="115" y="9726"/>
                    </a:cubicBezTo>
                    <a:cubicBezTo>
                      <a:pt x="-143" y="7326"/>
                      <a:pt x="-170" y="4968"/>
                      <a:pt x="2308" y="2821"/>
                    </a:cubicBezTo>
                    <a:cubicBezTo>
                      <a:pt x="4142" y="1137"/>
                      <a:pt x="7159" y="84"/>
                      <a:pt x="10420" y="0"/>
                    </a:cubicBezTo>
                    <a:cubicBezTo>
                      <a:pt x="18740" y="84"/>
                      <a:pt x="21430" y="6021"/>
                      <a:pt x="20294" y="10358"/>
                    </a:cubicBezTo>
                    <a:cubicBezTo>
                      <a:pt x="20540" y="14695"/>
                      <a:pt x="19051" y="21600"/>
                      <a:pt x="10494" y="215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10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나눔스퀘어 ExtraBold"/>
          <a:ea typeface="나눔스퀘어 ExtraBold"/>
          <a:cs typeface="나눔스퀘어 ExtraBold"/>
          <a:sym typeface="나눔스퀘어 Extra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나눔스퀘어 ExtraBold"/>
          <a:ea typeface="나눔스퀘어 ExtraBold"/>
          <a:cs typeface="나눔스퀘어 ExtraBold"/>
          <a:sym typeface="나눔스퀘어 Extra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나눔스퀘어 ExtraBold"/>
          <a:ea typeface="나눔스퀘어 ExtraBold"/>
          <a:cs typeface="나눔스퀘어 ExtraBold"/>
          <a:sym typeface="나눔스퀘어 Extra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나눔스퀘어 ExtraBold"/>
          <a:ea typeface="나눔스퀘어 ExtraBold"/>
          <a:cs typeface="나눔스퀘어 ExtraBold"/>
          <a:sym typeface="나눔스퀘어 Extra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나눔스퀘어 ExtraBold"/>
          <a:ea typeface="나눔스퀘어 ExtraBold"/>
          <a:cs typeface="나눔스퀘어 ExtraBold"/>
          <a:sym typeface="나눔스퀘어 Extra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나눔스퀘어 ExtraBold"/>
          <a:ea typeface="나눔스퀘어 ExtraBold"/>
          <a:cs typeface="나눔스퀘어 ExtraBold"/>
          <a:sym typeface="나눔스퀘어 Extra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나눔스퀘어 ExtraBold"/>
          <a:ea typeface="나눔스퀘어 ExtraBold"/>
          <a:cs typeface="나눔스퀘어 ExtraBold"/>
          <a:sym typeface="나눔스퀘어 Extra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나눔스퀘어 ExtraBold"/>
          <a:ea typeface="나눔스퀘어 ExtraBold"/>
          <a:cs typeface="나눔스퀘어 ExtraBold"/>
          <a:sym typeface="나눔스퀘어 Extra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나눔스퀘어 ExtraBold"/>
          <a:ea typeface="나눔스퀘어 ExtraBold"/>
          <a:cs typeface="나눔스퀘어 ExtraBold"/>
          <a:sym typeface="나눔스퀘어 Extra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나눔스퀘어"/>
          <a:ea typeface="나눔스퀘어"/>
          <a:cs typeface="나눔스퀘어"/>
          <a:sym typeface="나눔스퀘어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1562" y="2151172"/>
            <a:ext cx="6727567" cy="400514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직사각형 4"/>
          <p:cNvSpPr/>
          <p:nvPr/>
        </p:nvSpPr>
        <p:spPr>
          <a:xfrm>
            <a:off x="-24801" y="-26140"/>
            <a:ext cx="12216802" cy="6884140"/>
          </a:xfrm>
          <a:prstGeom prst="rect">
            <a:avLst/>
          </a:prstGeom>
          <a:solidFill>
            <a:schemeClr val="accent2">
              <a:alpha val="86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119" name="제목 1"/>
          <p:cNvSpPr txBox="1"/>
          <p:nvPr>
            <p:ph type="ctrTitle"/>
          </p:nvPr>
        </p:nvSpPr>
        <p:spPr>
          <a:xfrm>
            <a:off x="632871" y="1379368"/>
            <a:ext cx="10080071" cy="942487"/>
          </a:xfrm>
          <a:prstGeom prst="rect">
            <a:avLst/>
          </a:prstGeom>
        </p:spPr>
        <p:txBody>
          <a:bodyPr/>
          <a:lstStyle/>
          <a:p>
            <a:pPr algn="l" defTabSz="420623">
              <a:defRPr b="1" sz="2760">
                <a:solidFill>
                  <a:schemeClr val="accent6">
                    <a:hueOff val="-12834783"/>
                    <a:satOff val="-58974"/>
                    <a:lumOff val="7647"/>
                    <a:alpha val="80000"/>
                  </a:schemeClr>
                </a:solidFill>
              </a:defRPr>
            </a:pPr>
            <a:r>
              <a:t>코로나 충격이</a:t>
            </a:r>
            <a:r>
              <a:t> </a:t>
            </a:r>
            <a:r>
              <a:t>코스피 </a:t>
            </a:r>
            <a:r>
              <a:t>200</a:t>
            </a:r>
            <a:r>
              <a:t>에 </a:t>
            </a:r>
            <a:br/>
            <a:r>
              <a:t>미치는 영향</a:t>
            </a:r>
          </a:p>
        </p:txBody>
      </p:sp>
      <p:sp>
        <p:nvSpPr>
          <p:cNvPr id="120" name="부제목 2"/>
          <p:cNvSpPr txBox="1"/>
          <p:nvPr>
            <p:ph type="subTitle" sz="quarter" idx="1"/>
          </p:nvPr>
        </p:nvSpPr>
        <p:spPr>
          <a:xfrm>
            <a:off x="445828" y="5797437"/>
            <a:ext cx="4572780" cy="871582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72000"/>
              </a:lnSpc>
              <a:defRPr b="1" sz="2200">
                <a:solidFill>
                  <a:schemeClr val="accent6">
                    <a:hueOff val="-12834783"/>
                    <a:satOff val="-58974"/>
                    <a:lumOff val="7647"/>
                    <a:alpha val="80000"/>
                  </a:schemeClr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5</a:t>
            </a:r>
            <a:r>
              <a:t>조 </a:t>
            </a:r>
            <a:r>
              <a:t>: </a:t>
            </a:r>
            <a:r>
              <a:t>배아프조 </a:t>
            </a:r>
          </a:p>
          <a:p>
            <a:pPr algn="l">
              <a:lnSpc>
                <a:spcPct val="72000"/>
              </a:lnSpc>
              <a:defRPr b="1" sz="2200">
                <a:solidFill>
                  <a:schemeClr val="accent6">
                    <a:hueOff val="-12834783"/>
                    <a:satOff val="-58974"/>
                    <a:lumOff val="7647"/>
                    <a:alpha val="80000"/>
                  </a:schemeClr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이지현 전유석 김정훈 황윤재 이명희</a:t>
            </a:r>
          </a:p>
        </p:txBody>
      </p:sp>
      <p:sp>
        <p:nvSpPr>
          <p:cNvPr id="121" name="부제목 2"/>
          <p:cNvSpPr txBox="1"/>
          <p:nvPr/>
        </p:nvSpPr>
        <p:spPr>
          <a:xfrm>
            <a:off x="678591" y="2279024"/>
            <a:ext cx="6235294" cy="60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05255">
              <a:lnSpc>
                <a:spcPct val="90000"/>
              </a:lnSpc>
              <a:spcBef>
                <a:spcPts val="900"/>
              </a:spcBef>
              <a:defRPr sz="2772">
                <a:solidFill>
                  <a:srgbClr val="3A3838">
                    <a:alpha val="80000"/>
                  </a:srgbClr>
                </a:solidFill>
              </a:defRPr>
            </a:lvl1pPr>
          </a:lstStyle>
          <a:p>
            <a:pPr/>
            <a:r>
              <a:t>Impact of Corona Shock on KOSPI 200</a:t>
            </a:r>
          </a:p>
        </p:txBody>
      </p:sp>
      <p:sp>
        <p:nvSpPr>
          <p:cNvPr id="122" name="TextBox 11"/>
          <p:cNvSpPr txBox="1"/>
          <p:nvPr/>
        </p:nvSpPr>
        <p:spPr>
          <a:xfrm>
            <a:off x="491549" y="5415269"/>
            <a:ext cx="99400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lvl1pPr>
          </a:lstStyle>
          <a:p>
            <a:pPr/>
            <a:r>
              <a:t>2022.05.04</a:t>
            </a:r>
          </a:p>
        </p:txBody>
      </p:sp>
      <p:sp>
        <p:nvSpPr>
          <p:cNvPr id="123" name="슬라이드 번호 개체 틀 3"/>
          <p:cNvSpPr txBox="1"/>
          <p:nvPr>
            <p:ph type="sldNum" sz="quarter" idx="2"/>
          </p:nvPr>
        </p:nvSpPr>
        <p:spPr>
          <a:xfrm>
            <a:off x="8515381" y="5105855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슬라이드 번호 개체 틀 1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1. </a:t>
            </a:r>
            <a:r>
              <a:t>배경소개 </a:t>
            </a:r>
            <a:r>
              <a:t>: </a:t>
            </a:r>
            <a:r>
              <a:t>팀소개 </a:t>
            </a:r>
          </a:p>
        </p:txBody>
      </p:sp>
      <p:sp>
        <p:nvSpPr>
          <p:cNvPr id="236" name="직선 연결선 19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직사각형 20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38" name="제목 1"/>
          <p:cNvSpPr txBox="1"/>
          <p:nvPr>
            <p:ph type="title"/>
          </p:nvPr>
        </p:nvSpPr>
        <p:spPr>
          <a:xfrm>
            <a:off x="368965" y="217782"/>
            <a:ext cx="10515601" cy="1526883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br/>
            <a:r>
              <a:t>3</a:t>
            </a:r>
            <a:r>
              <a:t>대 금융 분석 이론</a:t>
            </a:r>
            <a:br/>
            <a:r>
              <a:rPr sz="1800"/>
              <a:t>기본적 분석</a:t>
            </a:r>
            <a:r>
              <a:rPr sz="1800"/>
              <a:t>/ </a:t>
            </a:r>
            <a:r>
              <a:rPr sz="1800"/>
              <a:t>기술적 분석</a:t>
            </a:r>
          </a:p>
        </p:txBody>
      </p:sp>
      <p:sp>
        <p:nvSpPr>
          <p:cNvPr id="239" name="TextBox 25"/>
          <p:cNvSpPr txBox="1"/>
          <p:nvPr/>
        </p:nvSpPr>
        <p:spPr>
          <a:xfrm>
            <a:off x="2857125" y="3411070"/>
            <a:ext cx="6477750" cy="736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solidFill>
                  <a:srgbClr val="FF0000"/>
                </a:solidFill>
              </a:defRPr>
            </a:pPr>
            <a:r>
              <a:t>주가의 변동 </a:t>
            </a:r>
            <a:r>
              <a:rPr>
                <a:solidFill>
                  <a:srgbClr val="000000"/>
                </a:solidFill>
              </a:rPr>
              <a:t>: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충격으로 이탈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00"/>
                </a:solidFill>
              </a:rPr>
              <a:t>조정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00"/>
                </a:solidFill>
              </a:rPr>
              <a:t>소멸되어가는 과정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Box 2"/>
          <p:cNvSpPr txBox="1"/>
          <p:nvPr/>
        </p:nvSpPr>
        <p:spPr>
          <a:xfrm>
            <a:off x="7031065" y="3243394"/>
            <a:ext cx="4302799" cy="60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변수 설정</a:t>
            </a:r>
          </a:p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원유</a:t>
            </a:r>
            <a:r>
              <a:t>, </a:t>
            </a:r>
            <a:r>
              <a:t>금</a:t>
            </a:r>
            <a:r>
              <a:t>, </a:t>
            </a:r>
            <a:r>
              <a:t>환율</a:t>
            </a:r>
            <a:r>
              <a:t>, </a:t>
            </a:r>
            <a:r>
              <a:t>돼지고기</a:t>
            </a:r>
            <a:r>
              <a:t>, </a:t>
            </a:r>
            <a:r>
              <a:t>방산</a:t>
            </a:r>
            <a:r>
              <a:t>ETF  ➔</a:t>
            </a:r>
            <a:r>
              <a:t>농산물</a:t>
            </a:r>
            <a:r>
              <a:t>ETF</a:t>
            </a:r>
          </a:p>
        </p:txBody>
      </p:sp>
      <p:sp>
        <p:nvSpPr>
          <p:cNvPr id="244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1. </a:t>
            </a:r>
            <a:r>
              <a:t>배경소개 </a:t>
            </a:r>
          </a:p>
        </p:txBody>
      </p:sp>
      <p:sp>
        <p:nvSpPr>
          <p:cNvPr id="245" name="직선 연결선 6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타원 9"/>
          <p:cNvSpPr/>
          <p:nvPr/>
        </p:nvSpPr>
        <p:spPr>
          <a:xfrm>
            <a:off x="7038275" y="3338571"/>
            <a:ext cx="152401" cy="152891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47" name="슬라이드 번호 개체 틀 1"/>
          <p:cNvSpPr txBox="1"/>
          <p:nvPr>
            <p:ph type="sldNum" sz="quarter" idx="2"/>
          </p:nvPr>
        </p:nvSpPr>
        <p:spPr>
          <a:xfrm>
            <a:off x="11091381" y="6404292"/>
            <a:ext cx="26242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8" name="그림 14" descr="그림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893" y="3910324"/>
            <a:ext cx="4572397" cy="1066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179" y="2277581"/>
            <a:ext cx="6293609" cy="1632743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직사각형 1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51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이전 분석</a:t>
            </a:r>
            <a:br/>
            <a:r>
              <a:rPr sz="1900"/>
              <a:t>이전 분석 실패사유 </a:t>
            </a:r>
          </a:p>
        </p:txBody>
      </p:sp>
      <p:sp>
        <p:nvSpPr>
          <p:cNvPr id="252" name="TextBox 24"/>
          <p:cNvSpPr txBox="1"/>
          <p:nvPr/>
        </p:nvSpPr>
        <p:spPr>
          <a:xfrm>
            <a:off x="403161" y="6408106"/>
            <a:ext cx="2605350" cy="266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/>
            </a:pPr>
            <a:r>
              <a:t>* </a:t>
            </a:r>
            <a:r>
              <a:t>김지섭 기자</a:t>
            </a:r>
            <a:r>
              <a:t>, </a:t>
            </a:r>
            <a:r>
              <a:t>조선일보 </a:t>
            </a:r>
            <a:r>
              <a:t>, 2022.04.21 20:00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"/>
          <p:cNvSpPr txBox="1"/>
          <p:nvPr/>
        </p:nvSpPr>
        <p:spPr>
          <a:xfrm>
            <a:off x="4399886" y="2960554"/>
            <a:ext cx="4302799" cy="1610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회귀 분석 결과</a:t>
            </a:r>
          </a:p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MSE 20</a:t>
            </a:r>
            <a:r>
              <a:t>만</a:t>
            </a:r>
            <a:r>
              <a:t>, R2 </a:t>
            </a:r>
            <a:r>
              <a:t>마이너스</a:t>
            </a:r>
          </a:p>
          <a:p>
            <a:pPr marL="285750" indent="-285750">
              <a:buSzPct val="100000"/>
              <a:buFont typeface="Arial"/>
              <a:buChar char="•"/>
              <a:defRPr sz="1600"/>
            </a:pPr>
          </a:p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실패 이유 </a:t>
            </a:r>
          </a:p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이슈에 대한 변수의 설명력 부족 </a:t>
            </a:r>
          </a:p>
          <a:p>
            <a:pPr marL="285750" indent="-285750">
              <a:buSzPct val="100000"/>
              <a:buFont typeface="Arial"/>
              <a:buChar char="•"/>
              <a:defRPr sz="1600"/>
            </a:pPr>
            <a:r>
              <a:t>짧은 기간 데이터 부족 </a:t>
            </a:r>
          </a:p>
        </p:txBody>
      </p:sp>
      <p:sp>
        <p:nvSpPr>
          <p:cNvPr id="255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1. </a:t>
            </a:r>
            <a:r>
              <a:t>배경소개 </a:t>
            </a:r>
          </a:p>
        </p:txBody>
      </p:sp>
      <p:sp>
        <p:nvSpPr>
          <p:cNvPr id="256" name="직선 연결선 6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타원 10"/>
          <p:cNvSpPr/>
          <p:nvPr/>
        </p:nvSpPr>
        <p:spPr>
          <a:xfrm>
            <a:off x="4427415" y="3060283"/>
            <a:ext cx="152401" cy="152891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58" name="타원 11"/>
          <p:cNvSpPr/>
          <p:nvPr/>
        </p:nvSpPr>
        <p:spPr>
          <a:xfrm>
            <a:off x="4427415" y="3824757"/>
            <a:ext cx="152401" cy="152891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59" name="슬라이드 번호 개체 틀 1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" name="직사각형 1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61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이전 분석</a:t>
            </a:r>
            <a:br/>
            <a:r>
              <a:rPr sz="1900"/>
              <a:t>이전 분석 실패사유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직사각형 21"/>
          <p:cNvSpPr/>
          <p:nvPr/>
        </p:nvSpPr>
        <p:spPr>
          <a:xfrm>
            <a:off x="6599614" y="1799774"/>
            <a:ext cx="4224035" cy="4146021"/>
          </a:xfrm>
          <a:prstGeom prst="rect">
            <a:avLst/>
          </a:prstGeom>
          <a:solidFill>
            <a:schemeClr val="accent2">
              <a:alpha val="27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64" name="직사각형 20"/>
          <p:cNvSpPr/>
          <p:nvPr/>
        </p:nvSpPr>
        <p:spPr>
          <a:xfrm>
            <a:off x="1781646" y="1831420"/>
            <a:ext cx="3784549" cy="3348027"/>
          </a:xfrm>
          <a:prstGeom prst="rect">
            <a:avLst/>
          </a:prstGeom>
          <a:solidFill>
            <a:schemeClr val="accent5">
              <a:alpha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65" name="타원 17"/>
          <p:cNvSpPr/>
          <p:nvPr/>
        </p:nvSpPr>
        <p:spPr>
          <a:xfrm>
            <a:off x="2833984" y="2600108"/>
            <a:ext cx="1754709" cy="1653011"/>
          </a:xfrm>
          <a:prstGeom prst="ellipse">
            <a:avLst/>
          </a:prstGeom>
          <a:solidFill>
            <a:srgbClr val="C0BFBB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66" name="타원 18"/>
          <p:cNvSpPr/>
          <p:nvPr/>
        </p:nvSpPr>
        <p:spPr>
          <a:xfrm>
            <a:off x="7758021" y="2407783"/>
            <a:ext cx="2289369" cy="2275830"/>
          </a:xfrm>
          <a:prstGeom prst="ellipse">
            <a:avLst/>
          </a:prstGeom>
          <a:solidFill>
            <a:schemeClr val="accent2">
              <a:alpha val="3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67" name="TextBox 6"/>
          <p:cNvSpPr txBox="1"/>
          <p:nvPr/>
        </p:nvSpPr>
        <p:spPr>
          <a:xfrm>
            <a:off x="1645042" y="5311431"/>
            <a:ext cx="4132594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우크라이나</a:t>
            </a:r>
            <a:r>
              <a:t> vs.</a:t>
            </a:r>
            <a:r>
              <a:t>러시아 전쟁 시기보다 많은 시계열 데이터를 보유할 것 </a:t>
            </a:r>
          </a:p>
        </p:txBody>
      </p:sp>
      <p:sp>
        <p:nvSpPr>
          <p:cNvPr id="268" name="TextBox 9"/>
          <p:cNvSpPr txBox="1"/>
          <p:nvPr/>
        </p:nvSpPr>
        <p:spPr>
          <a:xfrm>
            <a:off x="6645333" y="5299462"/>
            <a:ext cx="4155818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상관관계 혹은 인과관계를 납득시킬 수 있는 변수가 있는 주제일 것 </a:t>
            </a:r>
          </a:p>
        </p:txBody>
      </p:sp>
      <p:sp>
        <p:nvSpPr>
          <p:cNvPr id="269" name="슬라이드 번호 개체 틀 1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직선 연결선 23"/>
          <p:cNvSpPr/>
          <p:nvPr/>
        </p:nvSpPr>
        <p:spPr>
          <a:xfrm flipV="1">
            <a:off x="2255519" y="6310919"/>
            <a:ext cx="9936482" cy="45432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1. </a:t>
            </a:r>
            <a:r>
              <a:t>분석배경 </a:t>
            </a:r>
          </a:p>
        </p:txBody>
      </p:sp>
      <p:sp>
        <p:nvSpPr>
          <p:cNvPr id="272" name="직선 연결선 15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제목 1"/>
          <p:cNvSpPr txBox="1"/>
          <p:nvPr>
            <p:ph type="title"/>
          </p:nvPr>
        </p:nvSpPr>
        <p:spPr>
          <a:xfrm>
            <a:off x="368965" y="217782"/>
            <a:ext cx="10515601" cy="1526883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br/>
            <a:r>
              <a:t>코로나 충격이 코스피 </a:t>
            </a:r>
            <a:r>
              <a:t>200</a:t>
            </a:r>
            <a:r>
              <a:t>에 미치는 영향 </a:t>
            </a:r>
            <a:br/>
            <a:r>
              <a:rPr sz="1800"/>
              <a:t>주제 재선정 </a:t>
            </a:r>
          </a:p>
        </p:txBody>
      </p:sp>
      <p:sp>
        <p:nvSpPr>
          <p:cNvPr id="274" name="직사각형 24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pic>
        <p:nvPicPr>
          <p:cNvPr id="275" name="그래픽 4" descr="그래픽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1849" y="2221229"/>
            <a:ext cx="2415541" cy="2415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그래픽 10" descr="그래픽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2141" y="1884390"/>
            <a:ext cx="2983557" cy="2983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그룹 5"/>
          <p:cNvGrpSpPr/>
          <p:nvPr/>
        </p:nvGrpSpPr>
        <p:grpSpPr>
          <a:xfrm>
            <a:off x="573488" y="2211261"/>
            <a:ext cx="9836925" cy="2095038"/>
            <a:chOff x="0" y="0"/>
            <a:chExt cx="9836923" cy="2095036"/>
          </a:xfrm>
        </p:grpSpPr>
        <p:grpSp>
          <p:nvGrpSpPr>
            <p:cNvPr id="280" name="그룹 1"/>
            <p:cNvGrpSpPr/>
            <p:nvPr/>
          </p:nvGrpSpPr>
          <p:grpSpPr>
            <a:xfrm>
              <a:off x="30295" y="1330496"/>
              <a:ext cx="4261318" cy="764541"/>
              <a:chOff x="0" y="0"/>
              <a:chExt cx="4261317" cy="764540"/>
            </a:xfrm>
          </p:grpSpPr>
          <p:sp>
            <p:nvSpPr>
              <p:cNvPr id="278" name="TextBox 17"/>
              <p:cNvSpPr txBox="1"/>
              <p:nvPr/>
            </p:nvSpPr>
            <p:spPr>
              <a:xfrm>
                <a:off x="0" y="0"/>
                <a:ext cx="3500969" cy="764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pc="-150" sz="4400">
                    <a:solidFill>
                      <a:schemeClr val="accent6">
                        <a:hueOff val="-12834783"/>
                        <a:satOff val="-58974"/>
                        <a:lumOff val="7647"/>
                        <a:alpha val="70000"/>
                      </a:schemeClr>
                    </a:solidFill>
                    <a:latin typeface="나눔스퀘어 ExtraBold"/>
                    <a:ea typeface="나눔스퀘어 ExtraBold"/>
                    <a:cs typeface="나눔스퀘어 ExtraBold"/>
                    <a:sym typeface="나눔스퀘어 ExtraBold"/>
                  </a:defRPr>
                </a:lvl1pPr>
              </a:lstStyle>
              <a:p>
                <a:pPr/>
                <a:r>
                  <a:t>Data Analysis</a:t>
                </a:r>
              </a:p>
            </p:txBody>
          </p:sp>
          <p:sp>
            <p:nvSpPr>
              <p:cNvPr id="279" name="TextBox 20"/>
              <p:cNvSpPr txBox="1"/>
              <p:nvPr/>
            </p:nvSpPr>
            <p:spPr>
              <a:xfrm>
                <a:off x="760349" y="0"/>
                <a:ext cx="3500969" cy="764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pc="-150" sz="4400">
                    <a:solidFill>
                      <a:srgbClr val="CCCCCC">
                        <a:alpha val="10000"/>
                      </a:srgbClr>
                    </a:solidFill>
                    <a:latin typeface="나눔스퀘어 ExtraBold"/>
                    <a:ea typeface="나눔스퀘어 ExtraBold"/>
                    <a:cs typeface="나눔스퀘어 ExtraBold"/>
                    <a:sym typeface="나눔스퀘어 ExtraBold"/>
                  </a:defRPr>
                </a:lvl1pPr>
              </a:lstStyle>
              <a:p>
                <a:pPr/>
                <a:r>
                  <a:t>Data Analysis</a:t>
                </a:r>
              </a:p>
            </p:txBody>
          </p:sp>
        </p:grpSp>
        <p:sp>
          <p:nvSpPr>
            <p:cNvPr id="281" name="TextBox 10"/>
            <p:cNvSpPr txBox="1"/>
            <p:nvPr/>
          </p:nvSpPr>
          <p:spPr>
            <a:xfrm>
              <a:off x="0" y="0"/>
              <a:ext cx="9836924" cy="1381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pc="-150" sz="8000">
                  <a:solidFill>
                    <a:srgbClr val="8ECDCD">
                      <a:alpha val="70000"/>
                    </a:srgbClr>
                  </a:solidFill>
                  <a:latin typeface="나눔스퀘어 ExtraBold"/>
                  <a:ea typeface="나눔스퀘어 ExtraBold"/>
                  <a:cs typeface="나눔스퀘어 ExtraBold"/>
                  <a:sym typeface="나눔스퀘어 ExtraBold"/>
                </a:defRPr>
              </a:pPr>
              <a:r>
                <a:t>2. ARIMA &amp; VAR </a:t>
              </a:r>
              <a:r>
                <a:rPr>
                  <a:latin typeface="THE명품고딕L"/>
                  <a:ea typeface="THE명품고딕L"/>
                  <a:cs typeface="THE명품고딕L"/>
                  <a:sym typeface="THE명품고딕L"/>
                </a:rPr>
                <a:t>분석 </a:t>
              </a:r>
            </a:p>
          </p:txBody>
        </p:sp>
        <p:sp>
          <p:nvSpPr>
            <p:cNvPr id="282" name="직선 연결선 4"/>
            <p:cNvSpPr/>
            <p:nvPr/>
          </p:nvSpPr>
          <p:spPr>
            <a:xfrm>
              <a:off x="61511" y="1217973"/>
              <a:ext cx="5080001" cy="1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4" name="슬라이드 번호 개체 틀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그룹 5"/>
          <p:cNvGrpSpPr/>
          <p:nvPr/>
        </p:nvGrpSpPr>
        <p:grpSpPr>
          <a:xfrm>
            <a:off x="7139968" y="1844580"/>
            <a:ext cx="4499686" cy="3597693"/>
            <a:chOff x="0" y="0"/>
            <a:chExt cx="4499685" cy="3597692"/>
          </a:xfrm>
        </p:grpSpPr>
        <p:sp>
          <p:nvSpPr>
            <p:cNvPr id="286" name="TextBox 4"/>
            <p:cNvSpPr txBox="1"/>
            <p:nvPr/>
          </p:nvSpPr>
          <p:spPr>
            <a:xfrm>
              <a:off x="0" y="0"/>
              <a:ext cx="4499686" cy="35976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ARIMA(Auto-regressive Integrated Moving Average</a:t>
              </a:r>
              <a:r>
                <a:rPr>
                  <a:solidFill>
                    <a:srgbClr val="A1A099"/>
                  </a:solidFill>
                </a:rPr>
                <a:t>) </a:t>
              </a:r>
              <a:r>
                <a:rPr>
                  <a:solidFill>
                    <a:srgbClr val="A1A099"/>
                  </a:solidFill>
                </a:rPr>
                <a:t>모형은 시계열 데이터 기반 분석 기법으로</a:t>
              </a:r>
              <a:r>
                <a:t> 과거지식이나 경험을 바탕으로 한 행동에 따라 경제가 움직이고 있음을 기초로 하는 모델 </a:t>
              </a:r>
              <a:r>
                <a:t>*</a:t>
              </a: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</a:p>
            <a:p>
              <a:pPr marL="285750" indent="-285750">
                <a:buSzPct val="100000"/>
                <a:buFont typeface="Arial"/>
                <a:buChar char="•"/>
                <a:defRPr sz="1600">
                  <a:solidFill>
                    <a:srgbClr val="BCB8B6"/>
                  </a:solidFill>
                </a:defRPr>
              </a:pPr>
              <a:r>
                <a:t>2010</a:t>
              </a:r>
              <a:r>
                <a:t>년 </a:t>
              </a:r>
              <a:r>
                <a:t>1</a:t>
              </a:r>
              <a:r>
                <a:t>월부터 </a:t>
              </a:r>
              <a:r>
                <a:t>2019</a:t>
              </a:r>
              <a:r>
                <a:t>년 </a:t>
              </a:r>
              <a:r>
                <a:t>12</a:t>
              </a:r>
              <a:r>
                <a:t>월까지 동행종합지수로 추정한 </a:t>
              </a:r>
              <a:r>
                <a:rPr>
                  <a:solidFill>
                    <a:srgbClr val="000000"/>
                  </a:solidFill>
                </a:rPr>
                <a:t>ARIMA</a:t>
              </a:r>
              <a:r>
                <a:rPr>
                  <a:solidFill>
                    <a:srgbClr val="000000"/>
                  </a:solidFill>
                </a:rPr>
                <a:t>모형을 이용하여 코로나</a:t>
              </a:r>
              <a:r>
                <a:rPr>
                  <a:solidFill>
                    <a:srgbClr val="000000"/>
                  </a:solidFill>
                </a:rPr>
                <a:t>19</a:t>
              </a:r>
              <a:r>
                <a:rPr>
                  <a:solidFill>
                    <a:srgbClr val="000000"/>
                  </a:solidFill>
                </a:rPr>
                <a:t>가 발생하지 않았을 경우를 가정한 기존 성장경로를 예측한 사례 </a:t>
              </a:r>
              <a:r>
                <a:rPr>
                  <a:solidFill>
                    <a:srgbClr val="000000"/>
                  </a:solidFill>
                </a:rPr>
                <a:t>**</a:t>
              </a:r>
              <a:endParaRPr>
                <a:solidFill>
                  <a:srgbClr val="000000"/>
                </a:solidFill>
              </a:endParaRP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</a:p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 앞선 전쟁 충격에 대한 설명 변수보다 더  좋은 결과를 기대 </a:t>
              </a:r>
            </a:p>
          </p:txBody>
        </p:sp>
        <p:sp>
          <p:nvSpPr>
            <p:cNvPr id="287" name="타원 12"/>
            <p:cNvSpPr/>
            <p:nvPr/>
          </p:nvSpPr>
          <p:spPr>
            <a:xfrm>
              <a:off x="5779" y="1612462"/>
              <a:ext cx="111173" cy="101601"/>
            </a:xfrm>
            <a:prstGeom prst="ellipse">
              <a:avLst/>
            </a:prstGeom>
            <a:solidFill>
              <a:srgbClr val="FBFBFB"/>
            </a:solidFill>
            <a:ln w="508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</a:p>
          </p:txBody>
        </p:sp>
        <p:sp>
          <p:nvSpPr>
            <p:cNvPr id="288" name="타원 14"/>
            <p:cNvSpPr/>
            <p:nvPr/>
          </p:nvSpPr>
          <p:spPr>
            <a:xfrm>
              <a:off x="5779" y="128026"/>
              <a:ext cx="111173" cy="101601"/>
            </a:xfrm>
            <a:prstGeom prst="ellipse">
              <a:avLst/>
            </a:prstGeom>
            <a:solidFill>
              <a:srgbClr val="FBFBFB"/>
            </a:solidFill>
            <a:ln w="508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</a:p>
          </p:txBody>
        </p:sp>
        <p:sp>
          <p:nvSpPr>
            <p:cNvPr id="289" name="타원 28"/>
            <p:cNvSpPr/>
            <p:nvPr/>
          </p:nvSpPr>
          <p:spPr>
            <a:xfrm>
              <a:off x="5779" y="3049026"/>
              <a:ext cx="111173" cy="101601"/>
            </a:xfrm>
            <a:prstGeom prst="ellipse">
              <a:avLst/>
            </a:prstGeom>
            <a:solidFill>
              <a:srgbClr val="FBFBFB"/>
            </a:solidFill>
            <a:ln w="508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</a:p>
          </p:txBody>
        </p:sp>
      </p:grpSp>
      <p:sp>
        <p:nvSpPr>
          <p:cNvPr id="291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ARIMA </a:t>
            </a:r>
          </a:p>
        </p:txBody>
      </p:sp>
      <p:sp>
        <p:nvSpPr>
          <p:cNvPr id="292" name="직선 연결선 17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제목 1"/>
          <p:cNvSpPr txBox="1"/>
          <p:nvPr>
            <p:ph type="title"/>
          </p:nvPr>
        </p:nvSpPr>
        <p:spPr>
          <a:xfrm>
            <a:off x="368965" y="217782"/>
            <a:ext cx="10515601" cy="1526883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br/>
            <a:r>
              <a:t>ARIMA </a:t>
            </a:r>
            <a:r>
              <a:t>모델 선정 </a:t>
            </a:r>
            <a:br/>
            <a:r>
              <a:rPr sz="1800"/>
              <a:t>자귀회귀 시계열 분석  </a:t>
            </a:r>
          </a:p>
        </p:txBody>
      </p:sp>
      <p:sp>
        <p:nvSpPr>
          <p:cNvPr id="294" name="직사각형 20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95" name="TextBox 21"/>
          <p:cNvSpPr txBox="1"/>
          <p:nvPr/>
        </p:nvSpPr>
        <p:spPr>
          <a:xfrm>
            <a:off x="552346" y="1844580"/>
            <a:ext cx="6070825" cy="1835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Xt−</a:t>
            </a:r>
            <a:r>
              <a:t>ϕ1</a:t>
            </a:r>
            <a:r>
              <a:t>Xt−1−⋯−</a:t>
            </a:r>
            <a:r>
              <a:t>ϕ</a:t>
            </a:r>
            <a:r>
              <a:t>pXt−p = Zt+</a:t>
            </a:r>
            <a:r>
              <a:t>θ1</a:t>
            </a:r>
            <a:r>
              <a:t>Zt−1+⋯+</a:t>
            </a:r>
            <a:r>
              <a:t>θ</a:t>
            </a:r>
            <a:r>
              <a:t>qZt−q, </a:t>
            </a:r>
          </a:p>
          <a:p>
            <a:pPr>
              <a:defRPr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t> t = 0,±1,±2,⋯</a:t>
            </a:r>
          </a:p>
          <a:p>
            <a:pPr>
              <a:defRPr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  <a:p>
            <a:pPr marL="285750" indent="-285750">
              <a:buSzPct val="100000"/>
              <a:buChar char="-"/>
              <a:defRPr sz="1100">
                <a:solidFill>
                  <a:srgbClr val="333333"/>
                </a:solidFill>
                <a:latin typeface="MJXc-TeX-math-I"/>
                <a:ea typeface="MJXc-TeX-math-I"/>
                <a:cs typeface="MJXc-TeX-math-I"/>
                <a:sym typeface="MJXc-TeX-math-I"/>
              </a:defRPr>
            </a:pPr>
            <a:r>
              <a:t>Xt</a:t>
            </a:r>
            <a:r>
              <a:rPr>
                <a:latin typeface="NanumSquareRoundR"/>
                <a:ea typeface="NanumSquareRoundR"/>
                <a:cs typeface="NanumSquareRoundR"/>
                <a:sym typeface="NanumSquareRoundR"/>
              </a:rPr>
              <a:t> </a:t>
            </a:r>
            <a:r>
              <a:rPr>
                <a:latin typeface="NanumSquareRoundR"/>
                <a:ea typeface="NanumSquareRoundR"/>
                <a:cs typeface="NanumSquareRoundR"/>
                <a:sym typeface="NanumSquareRoundR"/>
              </a:rPr>
              <a:t>:</a:t>
            </a:r>
            <a:r>
              <a:rPr>
                <a:latin typeface="NanumSquareRoundR"/>
                <a:ea typeface="NanumSquareRoundR"/>
                <a:cs typeface="NanumSquareRoundR"/>
                <a:sym typeface="NanumSquareRoundR"/>
              </a:rPr>
              <a:t> </a:t>
            </a:r>
            <a:r>
              <a:rPr>
                <a:latin typeface="NanumSquareRoundR"/>
                <a:ea typeface="NanumSquareRoundR"/>
                <a:cs typeface="NanumSquareRoundR"/>
                <a:sym typeface="NanumSquareRoundR"/>
              </a:rPr>
              <a:t>ARIMA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를 통해 예측하고자 하는 데이터</a:t>
            </a:r>
            <a:b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</a:br>
            <a:endParaRPr>
              <a:latin typeface="NanumSquareRoundR"/>
              <a:ea typeface="NanumSquareRoundR"/>
              <a:cs typeface="NanumSquareRoundR"/>
              <a:sym typeface="NanumSquareRoundR"/>
            </a:endParaRPr>
          </a:p>
          <a:p>
            <a:pPr marL="285750" indent="-285750">
              <a:buSzPct val="100000"/>
              <a:buChar char="-"/>
              <a:defRPr sz="1100">
                <a:solidFill>
                  <a:srgbClr val="333333"/>
                </a:solidFill>
                <a:latin typeface="MJXc-TeX-math-I"/>
                <a:ea typeface="MJXc-TeX-math-I"/>
                <a:cs typeface="MJXc-TeX-math-I"/>
                <a:sym typeface="MJXc-TeX-math-I"/>
              </a:defRPr>
            </a:pPr>
            <a:r>
              <a:t>Zt</a:t>
            </a:r>
            <a:r>
              <a:rPr>
                <a:latin typeface="NanumSquareRoundR"/>
                <a:ea typeface="NanumSquareRoundR"/>
                <a:cs typeface="NanumSquareRoundR"/>
                <a:sym typeface="NanumSquareRoundR"/>
              </a:rPr>
              <a:t>:</a:t>
            </a:r>
            <a:r>
              <a:rPr>
                <a:latin typeface="NanumSquareRoundR"/>
                <a:ea typeface="NanumSquareRoundR"/>
                <a:cs typeface="NanumSquareRoundR"/>
                <a:sym typeface="NanumSquareRoundR"/>
              </a:rPr>
              <a:t>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백색잡음</a:t>
            </a:r>
            <a:r>
              <a:rPr>
                <a:latin typeface="NanumSquareRoundR"/>
                <a:ea typeface="NanumSquareRoundR"/>
                <a:cs typeface="NanumSquareRoundR"/>
                <a:sym typeface="NanumSquareRoundR"/>
              </a:rPr>
              <a:t>(White Noise),</a:t>
            </a:r>
            <a:r>
              <a:rPr>
                <a:latin typeface="NanumSquareRoundR"/>
                <a:ea typeface="NanumSquareRoundR"/>
                <a:cs typeface="NanumSquareRoundR"/>
                <a:sym typeface="NanumSquareRoundR"/>
              </a:rPr>
              <a:t> </a:t>
            </a:r>
            <a:br>
              <a:rPr>
                <a:latin typeface="NanumSquareRoundR"/>
                <a:ea typeface="NanumSquareRoundR"/>
                <a:cs typeface="NanumSquareRoundR"/>
                <a:sym typeface="NanumSquareRoundR"/>
              </a:rPr>
            </a:b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독립적이고 동일하게 분산된 </a:t>
            </a:r>
            <a:r>
              <a:rPr>
                <a:latin typeface="NanumSquareRoundR"/>
                <a:ea typeface="NanumSquareRoundR"/>
                <a:cs typeface="NanumSquareRoundR"/>
                <a:sym typeface="NanumSquareRoundR"/>
              </a:rPr>
              <a:t>(IID)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확률 변수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6" name="TextBox 22"/>
          <p:cNvSpPr txBox="1"/>
          <p:nvPr/>
        </p:nvSpPr>
        <p:spPr>
          <a:xfrm>
            <a:off x="530430" y="5616523"/>
            <a:ext cx="2180757" cy="266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/>
            </a:pPr>
            <a:r>
              <a:t>* </a:t>
            </a:r>
            <a:r>
              <a:t>산업수학혁신센터 </a:t>
            </a:r>
            <a:r>
              <a:t>, icim.nims.re.kr</a:t>
            </a:r>
          </a:p>
        </p:txBody>
      </p:sp>
      <p:sp>
        <p:nvSpPr>
          <p:cNvPr id="297" name="TextBox 24"/>
          <p:cNvSpPr txBox="1"/>
          <p:nvPr/>
        </p:nvSpPr>
        <p:spPr>
          <a:xfrm>
            <a:off x="530430" y="5935836"/>
            <a:ext cx="7477671" cy="431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/>
            </a:pPr>
            <a:r>
              <a:t>* *</a:t>
            </a:r>
            <a:r>
              <a:t>박성우</a:t>
            </a:r>
            <a:r>
              <a:t>. (2021). </a:t>
            </a:r>
            <a:r>
              <a:t>경제적 충격에 따른 지역경제 회복력 연구 </a:t>
            </a:r>
            <a:r>
              <a:t>- </a:t>
            </a:r>
            <a:r>
              <a:t>글로벌 금융위기 및 코로나</a:t>
            </a:r>
            <a:r>
              <a:t>19</a:t>
            </a:r>
            <a:r>
              <a:t>를 중심으로 </a:t>
            </a:r>
            <a:r>
              <a:t>-. </a:t>
            </a:r>
            <a:r>
              <a:t>지역개발연구</a:t>
            </a:r>
            <a:r>
              <a:t>, 53(2), 1-25.</a:t>
            </a:r>
          </a:p>
        </p:txBody>
      </p:sp>
      <p:pic>
        <p:nvPicPr>
          <p:cNvPr id="298" name="그림 25" descr="그림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13388" y="3231883"/>
            <a:ext cx="3355111" cy="2703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그림 27" descr="그림 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3388" y="2666114"/>
            <a:ext cx="3102473" cy="574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직선 연결선 23"/>
          <p:cNvSpPr/>
          <p:nvPr/>
        </p:nvSpPr>
        <p:spPr>
          <a:xfrm>
            <a:off x="10678159" y="6332220"/>
            <a:ext cx="1513841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ARIMA </a:t>
            </a:r>
          </a:p>
        </p:txBody>
      </p:sp>
      <p:sp>
        <p:nvSpPr>
          <p:cNvPr id="306" name="직선 연결선 27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ARIMA </a:t>
            </a:r>
            <a:r>
              <a:t>모델 변수 선정 </a:t>
            </a:r>
            <a:br/>
            <a:r>
              <a:rPr sz="1900"/>
              <a:t>코스피 </a:t>
            </a:r>
            <a:r>
              <a:rPr sz="1900"/>
              <a:t>200 </a:t>
            </a:r>
            <a:r>
              <a:rPr sz="1900"/>
              <a:t>지수</a:t>
            </a:r>
            <a:r>
              <a:rPr sz="1900"/>
              <a:t> </a:t>
            </a:r>
          </a:p>
        </p:txBody>
      </p:sp>
      <p:sp>
        <p:nvSpPr>
          <p:cNvPr id="308" name="직사각형 2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grpSp>
        <p:nvGrpSpPr>
          <p:cNvPr id="311" name="그룹 33"/>
          <p:cNvGrpSpPr/>
          <p:nvPr/>
        </p:nvGrpSpPr>
        <p:grpSpPr>
          <a:xfrm>
            <a:off x="4324917" y="4960422"/>
            <a:ext cx="2916311" cy="843797"/>
            <a:chOff x="0" y="0"/>
            <a:chExt cx="2916310" cy="843796"/>
          </a:xfrm>
        </p:grpSpPr>
        <p:sp>
          <p:nvSpPr>
            <p:cNvPr id="309" name="TextBox 34"/>
            <p:cNvSpPr txBox="1"/>
            <p:nvPr/>
          </p:nvSpPr>
          <p:spPr>
            <a:xfrm>
              <a:off x="0" y="0"/>
              <a:ext cx="2916311" cy="8437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285750" indent="-285750">
                <a:buSzPct val="100000"/>
                <a:buFont typeface="Arial"/>
                <a:buChar char="•"/>
                <a:defRPr sz="1600"/>
              </a:pPr>
              <a:r>
                <a:t>시장 대표 지수</a:t>
              </a:r>
              <a:r>
                <a:t>, KOSPI</a:t>
              </a:r>
              <a:r>
                <a:t>에 비해 시장 왜곡 해석가능성 낮음</a:t>
              </a:r>
            </a:p>
          </p:txBody>
        </p:sp>
        <p:sp>
          <p:nvSpPr>
            <p:cNvPr id="310" name="타원 36"/>
            <p:cNvSpPr/>
            <p:nvPr/>
          </p:nvSpPr>
          <p:spPr>
            <a:xfrm>
              <a:off x="36743" y="116459"/>
              <a:ext cx="100307" cy="93917"/>
            </a:xfrm>
            <a:prstGeom prst="ellipse">
              <a:avLst/>
            </a:prstGeom>
            <a:solidFill>
              <a:srgbClr val="FBFBFB"/>
            </a:solidFill>
            <a:ln w="508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</a:p>
          </p:txBody>
        </p:sp>
      </p:grpSp>
      <p:sp>
        <p:nvSpPr>
          <p:cNvPr id="312" name="TextBox 25"/>
          <p:cNvSpPr txBox="1"/>
          <p:nvPr/>
        </p:nvSpPr>
        <p:spPr>
          <a:xfrm>
            <a:off x="2544198" y="3159241"/>
            <a:ext cx="6477750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5000"/>
            </a:lvl1pPr>
          </a:lstStyle>
          <a:p>
            <a:pPr>
              <a:defRPr>
                <a:solidFill>
                  <a:srgbClr val="FF0000"/>
                </a:solidFill>
              </a:defRPr>
            </a:pPr>
            <a:r>
              <a:rPr>
                <a:solidFill>
                  <a:srgbClr val="000000"/>
                </a:solidFill>
              </a:rPr>
              <a:t>KOSPI 200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직사각형 22"/>
          <p:cNvSpPr txBox="1"/>
          <p:nvPr/>
        </p:nvSpPr>
        <p:spPr>
          <a:xfrm>
            <a:off x="352544" y="6501717"/>
            <a:ext cx="139269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나눔스퀘어"/>
                <a:ea typeface="나눔스퀘어"/>
                <a:cs typeface="나눔스퀘어"/>
                <a:sym typeface="나눔스퀘어"/>
              </a:rPr>
              <a:t>출처</a:t>
            </a:r>
            <a:r>
              <a:t>: Investing.com</a:t>
            </a:r>
          </a:p>
        </p:txBody>
      </p:sp>
      <p:sp>
        <p:nvSpPr>
          <p:cNvPr id="315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직선 연결선 23"/>
          <p:cNvSpPr/>
          <p:nvPr/>
        </p:nvSpPr>
        <p:spPr>
          <a:xfrm>
            <a:off x="10678159" y="6332220"/>
            <a:ext cx="1513841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ARIMA </a:t>
            </a:r>
          </a:p>
        </p:txBody>
      </p:sp>
      <p:sp>
        <p:nvSpPr>
          <p:cNvPr id="318" name="직선 연결선 27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ARIMA </a:t>
            </a:r>
            <a:r>
              <a:t>모델 기간 선정 </a:t>
            </a:r>
            <a:br/>
            <a:r>
              <a:rPr sz="1900"/>
              <a:t>코스피 </a:t>
            </a:r>
            <a:r>
              <a:rPr sz="1900"/>
              <a:t>200 </a:t>
            </a:r>
            <a:r>
              <a:rPr sz="1900"/>
              <a:t>지수</a:t>
            </a:r>
            <a:r>
              <a:rPr sz="1900"/>
              <a:t> </a:t>
            </a:r>
          </a:p>
        </p:txBody>
      </p:sp>
      <p:sp>
        <p:nvSpPr>
          <p:cNvPr id="320" name="직사각형 2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321" name="Rectangle 1"/>
          <p:cNvSpPr txBox="1"/>
          <p:nvPr/>
        </p:nvSpPr>
        <p:spPr>
          <a:xfrm>
            <a:off x="2801622" y="4719052"/>
            <a:ext cx="127001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br/>
          </a:p>
        </p:txBody>
      </p:sp>
      <p:pic>
        <p:nvPicPr>
          <p:cNvPr id="322" name="ALL_code.png" descr="ALL_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597" y="5297616"/>
            <a:ext cx="5112842" cy="852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ALL.png" descr="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087" y="2045467"/>
            <a:ext cx="10218981" cy="30842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24" name="표 11"/>
          <p:cNvGraphicFramePr/>
          <p:nvPr/>
        </p:nvGraphicFramePr>
        <p:xfrm>
          <a:off x="7652839" y="4273660"/>
          <a:ext cx="4187137" cy="18508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89449"/>
                <a:gridCol w="2484986"/>
              </a:tblGrid>
              <a:tr h="311707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단기 훈련</a:t>
                      </a:r>
                    </a:p>
                  </a:txBody>
                  <a:tcPr marL="8088" marR="8088" marT="8088" marB="8088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2020/01/19 ~ 2020/02/17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1707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중기 훈련</a:t>
                      </a:r>
                    </a:p>
                  </a:txBody>
                  <a:tcPr marL="8088" marR="8088" marT="8088" marB="8088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2020/01/01 ~ 2020/02/17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1707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장기 훈련</a:t>
                      </a:r>
                    </a:p>
                  </a:txBody>
                  <a:tcPr marL="8088" marR="8088" marT="8088" marB="8088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2019/01/01 ~ 2020/02/17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1707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단기 예측</a:t>
                      </a:r>
                    </a:p>
                  </a:txBody>
                  <a:tcPr marL="8088" marR="8088" marT="8088" marB="8088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2020/02/18 ~ 2020/03/19</a:t>
                      </a:r>
                    </a:p>
                  </a:txBody>
                  <a:tcPr marL="8088" marR="8088" marT="8088" marB="8088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1707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중기 예측</a:t>
                      </a:r>
                    </a:p>
                  </a:txBody>
                  <a:tcPr marL="8088" marR="8088" marT="8088" marB="8088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2020/02/18 ~ 2020/07/31</a:t>
                      </a:r>
                    </a:p>
                  </a:txBody>
                  <a:tcPr marL="8088" marR="8088" marT="8088" marB="8088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1707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장기 예측</a:t>
                      </a:r>
                    </a:p>
                  </a:txBody>
                  <a:tcPr marL="8088" marR="8088" marT="8088" marB="8088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2020/02/18 ~ 2022/04/30</a:t>
                      </a:r>
                    </a:p>
                  </a:txBody>
                  <a:tcPr marL="8088" marR="8088" marT="8088" marB="8088" anchor="ctr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직선 연결선 23"/>
          <p:cNvSpPr/>
          <p:nvPr/>
        </p:nvSpPr>
        <p:spPr>
          <a:xfrm>
            <a:off x="10678159" y="6332220"/>
            <a:ext cx="1513841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ARIMA </a:t>
            </a:r>
          </a:p>
        </p:txBody>
      </p:sp>
      <p:sp>
        <p:nvSpPr>
          <p:cNvPr id="329" name="직선 연결선 27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ARIMA </a:t>
            </a:r>
            <a:r>
              <a:t>모델 훈련 검정</a:t>
            </a:r>
            <a:br/>
            <a:r>
              <a:rPr sz="1900"/>
              <a:t>코스피 </a:t>
            </a:r>
            <a:r>
              <a:rPr sz="1900"/>
              <a:t>200 </a:t>
            </a:r>
            <a:r>
              <a:rPr sz="1900"/>
              <a:t>지수</a:t>
            </a:r>
            <a:r>
              <a:rPr sz="1900"/>
              <a:t> </a:t>
            </a:r>
          </a:p>
        </p:txBody>
      </p:sp>
      <p:sp>
        <p:nvSpPr>
          <p:cNvPr id="331" name="직사각형 2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332" name="Rectangle 1"/>
          <p:cNvSpPr txBox="1"/>
          <p:nvPr/>
        </p:nvSpPr>
        <p:spPr>
          <a:xfrm>
            <a:off x="2801622" y="4719052"/>
            <a:ext cx="127001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br/>
          </a:p>
        </p:txBody>
      </p:sp>
      <p:pic>
        <p:nvPicPr>
          <p:cNvPr id="33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056" y="3013392"/>
            <a:ext cx="3208504" cy="1803387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TextBox 19"/>
          <p:cNvSpPr txBox="1"/>
          <p:nvPr/>
        </p:nvSpPr>
        <p:spPr>
          <a:xfrm>
            <a:off x="2009141" y="2403235"/>
            <a:ext cx="17119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lvl1pPr>
          </a:lstStyle>
          <a:p>
            <a:pPr/>
            <a:r>
              <a:t>단기</a:t>
            </a:r>
          </a:p>
        </p:txBody>
      </p:sp>
      <p:pic>
        <p:nvPicPr>
          <p:cNvPr id="335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1663" y="3013392"/>
            <a:ext cx="3291829" cy="183915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TextBox 21"/>
          <p:cNvSpPr txBox="1"/>
          <p:nvPr/>
        </p:nvSpPr>
        <p:spPr>
          <a:xfrm>
            <a:off x="5821989" y="2403235"/>
            <a:ext cx="17119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lvl1pPr>
          </a:lstStyle>
          <a:p>
            <a:pPr/>
            <a:r>
              <a:t>중기</a:t>
            </a:r>
          </a:p>
        </p:txBody>
      </p:sp>
      <p:pic>
        <p:nvPicPr>
          <p:cNvPr id="337" name="그림 7" descr="그림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89851" y="3013392"/>
            <a:ext cx="3291829" cy="1733277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TextBox 21"/>
          <p:cNvSpPr txBox="1"/>
          <p:nvPr/>
        </p:nvSpPr>
        <p:spPr>
          <a:xfrm>
            <a:off x="9394163" y="2403235"/>
            <a:ext cx="17119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lvl1pPr>
          </a:lstStyle>
          <a:p>
            <a:pPr/>
            <a:r>
              <a:t>장기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직선 연결선 23"/>
          <p:cNvSpPr/>
          <p:nvPr/>
        </p:nvSpPr>
        <p:spPr>
          <a:xfrm>
            <a:off x="10678159" y="6332220"/>
            <a:ext cx="1513841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ARIMA </a:t>
            </a:r>
          </a:p>
        </p:txBody>
      </p:sp>
      <p:sp>
        <p:nvSpPr>
          <p:cNvPr id="343" name="직선 연결선 27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4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ARIMA </a:t>
            </a:r>
            <a:r>
              <a:t>모델 훈련 검정</a:t>
            </a:r>
            <a:br/>
            <a:r>
              <a:rPr sz="1900"/>
              <a:t>코스피 </a:t>
            </a:r>
            <a:r>
              <a:rPr sz="1900"/>
              <a:t>200 </a:t>
            </a:r>
            <a:r>
              <a:rPr sz="1900"/>
              <a:t>지수</a:t>
            </a:r>
            <a:r>
              <a:rPr sz="1900"/>
              <a:t> </a:t>
            </a:r>
          </a:p>
        </p:txBody>
      </p:sp>
      <p:sp>
        <p:nvSpPr>
          <p:cNvPr id="345" name="직사각형 2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pic>
        <p:nvPicPr>
          <p:cNvPr id="346" name="그림 18" descr="그림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664" y="1875290"/>
            <a:ext cx="4816916" cy="467213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47" name="표 35"/>
          <p:cNvGraphicFramePr/>
          <p:nvPr/>
        </p:nvGraphicFramePr>
        <p:xfrm>
          <a:off x="5956783" y="2205368"/>
          <a:ext cx="5565571" cy="6400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855190"/>
                <a:gridCol w="1855190"/>
                <a:gridCol w="1855190"/>
              </a:tblGrid>
              <a:tr h="160020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귀무가설</a:t>
                      </a: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독립성검정</a:t>
                      </a: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Prob(Q)</a:t>
                      </a: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자기상관성 없다</a:t>
                      </a: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정규성검정</a:t>
                      </a: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Prob(JB)</a:t>
                      </a: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정규분포를 따른다</a:t>
                      </a: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분산성검정</a:t>
                      </a: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Prob(H)</a:t>
                      </a: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분산이 일정하다</a:t>
                      </a:r>
                    </a:p>
                  </a:txBody>
                  <a:tcPr marL="15240" marR="15240" marT="15240" marB="15240" anchor="b" anchorCtr="0" horzOverflow="overflow">
                    <a:lnL w="63500">
                      <a:solidFill>
                        <a:schemeClr val="accent3"/>
                      </a:solidFill>
                      <a:miter lim="400000"/>
                    </a:lnL>
                    <a:lnR w="63500">
                      <a:solidFill>
                        <a:schemeClr val="accent3"/>
                      </a:solidFill>
                      <a:miter lim="400000"/>
                    </a:lnR>
                    <a:lnT w="63500">
                      <a:solidFill>
                        <a:schemeClr val="accent3"/>
                      </a:solidFill>
                      <a:miter lim="400000"/>
                    </a:lnT>
                    <a:lnB w="635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표 12"/>
          <p:cNvGraphicFramePr/>
          <p:nvPr/>
        </p:nvGraphicFramePr>
        <p:xfrm>
          <a:off x="5893765" y="4115165"/>
          <a:ext cx="5699226" cy="17216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{33BA23B1-9221-436E-865A-0063620EA4FD}</a:tableStyleId>
              </a:tblPr>
              <a:tblGrid>
                <a:gridCol w="948600"/>
                <a:gridCol w="1006069"/>
                <a:gridCol w="891132"/>
                <a:gridCol w="948600"/>
                <a:gridCol w="948600"/>
                <a:gridCol w="948600"/>
              </a:tblGrid>
              <a:tr h="279399">
                <a:tc>
                  <a:txBody>
                    <a:bodyPr/>
                    <a:lstStyle/>
                    <a:p>
                      <a:pPr algn="ctr"/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Prob(Q)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Prob(JB)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Prob(H)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48234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단기훈련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ARIMA(2,3,1)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0.81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0.88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0.02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분산성 미충족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중기훈련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ARIMA(2,3,1)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0.76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0.93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0.41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채택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48234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장기훈련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ARIMA(0,1,0)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0.48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0.39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정규성 미충족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21"/>
          <p:cNvSpPr/>
          <p:nvPr/>
        </p:nvSpPr>
        <p:spPr>
          <a:xfrm>
            <a:off x="-1" y="0"/>
            <a:ext cx="12237084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126" name="직선 연결선 22"/>
          <p:cNvSpPr/>
          <p:nvPr/>
        </p:nvSpPr>
        <p:spPr>
          <a:xfrm>
            <a:off x="139700" y="491295"/>
            <a:ext cx="1993900" cy="1"/>
          </a:xfrm>
          <a:prstGeom prst="line">
            <a:avLst/>
          </a:prstGeom>
          <a:ln w="6350">
            <a:solidFill>
              <a:schemeClr val="accent6">
                <a:hueOff val="-12834783"/>
                <a:satOff val="-58974"/>
                <a:lumOff val="7647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TextBox 27"/>
          <p:cNvSpPr txBox="1"/>
          <p:nvPr/>
        </p:nvSpPr>
        <p:spPr>
          <a:xfrm>
            <a:off x="932393" y="588588"/>
            <a:ext cx="13614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132" name="그룹 4"/>
          <p:cNvGrpSpPr/>
          <p:nvPr/>
        </p:nvGrpSpPr>
        <p:grpSpPr>
          <a:xfrm>
            <a:off x="919559" y="2244552"/>
            <a:ext cx="4465215" cy="1314464"/>
            <a:chOff x="0" y="0"/>
            <a:chExt cx="4465213" cy="1314462"/>
          </a:xfrm>
        </p:grpSpPr>
        <p:sp>
          <p:nvSpPr>
            <p:cNvPr id="128" name="TextBox 8"/>
            <p:cNvSpPr txBox="1"/>
            <p:nvPr/>
          </p:nvSpPr>
          <p:spPr>
            <a:xfrm>
              <a:off x="469917" y="0"/>
              <a:ext cx="48555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lvl1pPr>
            </a:lstStyle>
            <a:p>
              <a:pPr/>
              <a:r>
                <a:t>001</a:t>
              </a:r>
            </a:p>
          </p:txBody>
        </p:sp>
        <p:sp>
          <p:nvSpPr>
            <p:cNvPr id="129" name="TextBox 12"/>
            <p:cNvSpPr txBox="1"/>
            <p:nvPr/>
          </p:nvSpPr>
          <p:spPr>
            <a:xfrm>
              <a:off x="1015259" y="0"/>
              <a:ext cx="818897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pc="-15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</a:lstStyle>
            <a:p>
              <a:pPr/>
              <a:r>
                <a:t>배경소개</a:t>
              </a:r>
            </a:p>
          </p:txBody>
        </p:sp>
        <p:sp>
          <p:nvSpPr>
            <p:cNvPr id="130" name="TextBox 16"/>
            <p:cNvSpPr txBox="1"/>
            <p:nvPr/>
          </p:nvSpPr>
          <p:spPr>
            <a:xfrm>
              <a:off x="1015260" y="400963"/>
              <a:ext cx="3449954" cy="913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팀소개 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분석 과제  배경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이전  실패  이유 분석 </a:t>
              </a:r>
            </a:p>
          </p:txBody>
        </p:sp>
        <p:sp>
          <p:nvSpPr>
            <p:cNvPr id="131" name="순서도: 병합 1"/>
            <p:cNvSpPr/>
            <p:nvPr/>
          </p:nvSpPr>
          <p:spPr>
            <a:xfrm rot="5141693">
              <a:off x="2076" y="78183"/>
              <a:ext cx="298901" cy="281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016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</a:p>
          </p:txBody>
        </p:sp>
      </p:grpSp>
      <p:sp>
        <p:nvSpPr>
          <p:cNvPr id="133" name="슬라이드 번호 개체 틀 2"/>
          <p:cNvSpPr txBox="1"/>
          <p:nvPr>
            <p:ph type="sldNum" sz="quarter" idx="2"/>
          </p:nvPr>
        </p:nvSpPr>
        <p:spPr>
          <a:xfrm>
            <a:off x="11014431" y="6404292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8" name="그룹 3"/>
          <p:cNvGrpSpPr/>
          <p:nvPr/>
        </p:nvGrpSpPr>
        <p:grpSpPr>
          <a:xfrm>
            <a:off x="4552354" y="2244552"/>
            <a:ext cx="4493324" cy="2654863"/>
            <a:chOff x="0" y="0"/>
            <a:chExt cx="4493323" cy="2654861"/>
          </a:xfrm>
        </p:grpSpPr>
        <p:sp>
          <p:nvSpPr>
            <p:cNvPr id="134" name="TextBox 9"/>
            <p:cNvSpPr txBox="1"/>
            <p:nvPr/>
          </p:nvSpPr>
          <p:spPr>
            <a:xfrm>
              <a:off x="469916" y="0"/>
              <a:ext cx="48555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lvl1pPr>
            </a:lstStyle>
            <a:p>
              <a:pPr/>
              <a:r>
                <a:t>002</a:t>
              </a:r>
            </a:p>
          </p:txBody>
        </p:sp>
        <p:sp>
          <p:nvSpPr>
            <p:cNvPr id="135" name="TextBox 13"/>
            <p:cNvSpPr txBox="1"/>
            <p:nvPr/>
          </p:nvSpPr>
          <p:spPr>
            <a:xfrm>
              <a:off x="1015258" y="0"/>
              <a:ext cx="997586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pc="-15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</a:lstStyle>
            <a:p>
              <a:pPr/>
              <a:r>
                <a:t>데이터분석</a:t>
              </a:r>
            </a:p>
          </p:txBody>
        </p:sp>
        <p:sp>
          <p:nvSpPr>
            <p:cNvPr id="136" name="순서도: 병합 35"/>
            <p:cNvSpPr/>
            <p:nvPr/>
          </p:nvSpPr>
          <p:spPr>
            <a:xfrm rot="5141693">
              <a:off x="2076" y="69035"/>
              <a:ext cx="298901" cy="28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016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</a:p>
          </p:txBody>
        </p:sp>
        <p:sp>
          <p:nvSpPr>
            <p:cNvPr id="137" name="TextBox 46"/>
            <p:cNvSpPr txBox="1"/>
            <p:nvPr/>
          </p:nvSpPr>
          <p:spPr>
            <a:xfrm>
              <a:off x="1043369" y="366646"/>
              <a:ext cx="3449955" cy="2288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ARIMA </a:t>
              </a:r>
            </a:p>
            <a:p>
              <a:pPr lvl="1" marL="6381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기대</a:t>
              </a:r>
            </a:p>
            <a:p>
              <a:pPr lvl="1" marL="6381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적용과정</a:t>
              </a:r>
            </a:p>
            <a:p>
              <a:pPr lvl="1" marL="6381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결과분석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VAR</a:t>
              </a:r>
            </a:p>
            <a:p>
              <a:pPr lvl="1" marL="6381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기대 </a:t>
              </a:r>
            </a:p>
            <a:p>
              <a:pPr lvl="1" marL="6381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적용과정</a:t>
              </a:r>
            </a:p>
            <a:p>
              <a:pPr lvl="1" marL="6381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결과분석</a:t>
              </a:r>
            </a:p>
          </p:txBody>
        </p:sp>
      </p:grpSp>
      <p:grpSp>
        <p:nvGrpSpPr>
          <p:cNvPr id="143" name="그룹 5"/>
          <p:cNvGrpSpPr/>
          <p:nvPr/>
        </p:nvGrpSpPr>
        <p:grpSpPr>
          <a:xfrm>
            <a:off x="8355433" y="2245529"/>
            <a:ext cx="4501452" cy="1282831"/>
            <a:chOff x="0" y="0"/>
            <a:chExt cx="4501450" cy="1282830"/>
          </a:xfrm>
        </p:grpSpPr>
        <p:sp>
          <p:nvSpPr>
            <p:cNvPr id="139" name="TextBox 31"/>
            <p:cNvSpPr txBox="1"/>
            <p:nvPr/>
          </p:nvSpPr>
          <p:spPr>
            <a:xfrm>
              <a:off x="479468" y="0"/>
              <a:ext cx="48555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lvl1pPr>
            </a:lstStyle>
            <a:p>
              <a:pPr/>
              <a:r>
                <a:t>003</a:t>
              </a:r>
            </a:p>
          </p:txBody>
        </p:sp>
        <p:sp>
          <p:nvSpPr>
            <p:cNvPr id="140" name="TextBox 32"/>
            <p:cNvSpPr txBox="1"/>
            <p:nvPr/>
          </p:nvSpPr>
          <p:spPr>
            <a:xfrm>
              <a:off x="1106286" y="0"/>
              <a:ext cx="461519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pc="-15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defRPr>
              </a:lvl1pPr>
            </a:lstStyle>
            <a:p>
              <a:pPr/>
              <a:r>
                <a:t>결론</a:t>
              </a:r>
            </a:p>
          </p:txBody>
        </p:sp>
        <p:sp>
          <p:nvSpPr>
            <p:cNvPr id="141" name="순서도: 병합 38"/>
            <p:cNvSpPr/>
            <p:nvPr/>
          </p:nvSpPr>
          <p:spPr>
            <a:xfrm rot="5141693">
              <a:off x="2076" y="59767"/>
              <a:ext cx="298901" cy="281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10800" y="21600"/>
                  </a:lnTo>
                  <a:close/>
                </a:path>
              </a:pathLst>
            </a:custGeom>
            <a:noFill/>
            <a:ln w="1016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</a:p>
          </p:txBody>
        </p:sp>
        <p:sp>
          <p:nvSpPr>
            <p:cNvPr id="142" name="TextBox 48"/>
            <p:cNvSpPr txBox="1"/>
            <p:nvPr/>
          </p:nvSpPr>
          <p:spPr>
            <a:xfrm>
              <a:off x="1051497" y="369331"/>
              <a:ext cx="3449954" cy="913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분석</a:t>
              </a:r>
              <a:r>
                <a:t> </a:t>
              </a:r>
              <a:r>
                <a:t>한계점</a:t>
              </a:r>
              <a:r>
                <a:t> 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최종 프로젝트 평가 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pc="-150" sz="1400"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  <a:r>
                <a:t> 추후 연구 과제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1" name="직선 연결선 23"/>
          <p:cNvSpPr/>
          <p:nvPr/>
        </p:nvSpPr>
        <p:spPr>
          <a:xfrm>
            <a:off x="10678159" y="6332220"/>
            <a:ext cx="1513841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ARIMA </a:t>
            </a:r>
          </a:p>
        </p:txBody>
      </p:sp>
      <p:sp>
        <p:nvSpPr>
          <p:cNvPr id="353" name="직선 연결선 27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ARIMA </a:t>
            </a:r>
            <a:r>
              <a:t>모델 예측 결과</a:t>
            </a:r>
            <a:br/>
            <a:r>
              <a:rPr sz="1900"/>
              <a:t>코스피 </a:t>
            </a:r>
            <a:r>
              <a:rPr sz="1900"/>
              <a:t>200 </a:t>
            </a:r>
            <a:r>
              <a:rPr sz="1900"/>
              <a:t>지수</a:t>
            </a:r>
            <a:r>
              <a:rPr sz="1900"/>
              <a:t> </a:t>
            </a:r>
          </a:p>
        </p:txBody>
      </p:sp>
      <p:sp>
        <p:nvSpPr>
          <p:cNvPr id="355" name="직사각형 2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pic>
        <p:nvPicPr>
          <p:cNvPr id="356" name="pred.png" descr="p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124" y="2316934"/>
            <a:ext cx="11887752" cy="3126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ARIMA </a:t>
            </a:r>
          </a:p>
        </p:txBody>
      </p:sp>
      <p:sp>
        <p:nvSpPr>
          <p:cNvPr id="360" name="직선 연결선 27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ARIMA </a:t>
            </a:r>
            <a:r>
              <a:t>모델 기간 선정</a:t>
            </a:r>
            <a:br/>
            <a:r>
              <a:rPr sz="1900"/>
              <a:t>코스피 </a:t>
            </a:r>
            <a:r>
              <a:rPr sz="1900"/>
              <a:t>200 </a:t>
            </a:r>
            <a:r>
              <a:rPr sz="1900"/>
              <a:t>지수</a:t>
            </a:r>
            <a:r>
              <a:rPr sz="1900"/>
              <a:t> </a:t>
            </a:r>
          </a:p>
        </p:txBody>
      </p:sp>
      <p:sp>
        <p:nvSpPr>
          <p:cNvPr id="362" name="직사각형 2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graphicFrame>
        <p:nvGraphicFramePr>
          <p:cNvPr id="363" name="표 1"/>
          <p:cNvGraphicFramePr/>
          <p:nvPr/>
        </p:nvGraphicFramePr>
        <p:xfrm>
          <a:off x="627416" y="2945637"/>
          <a:ext cx="5421916" cy="21798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53573"/>
                <a:gridCol w="1353573"/>
                <a:gridCol w="1353573"/>
                <a:gridCol w="1353573"/>
              </a:tblGrid>
              <a:tr h="543051">
                <a:tc>
                  <a:txBody>
                    <a:bodyPr/>
                    <a:lstStyle/>
                    <a:p>
                      <a:pPr algn="ctr">
                        <a:defRPr sz="2000"/>
                      </a:pP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단기예측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중기예측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장기예측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54305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단기훈련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A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B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C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54305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중기훈련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D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E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F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54305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장기훈련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G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H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/>
                        <a:t>I</a:t>
                      </a:r>
                    </a:p>
                  </a:txBody>
                  <a:tcPr marL="15240" marR="15240" marT="15240" marB="1524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표"/>
          <p:cNvGraphicFramePr/>
          <p:nvPr/>
        </p:nvGraphicFramePr>
        <p:xfrm>
          <a:off x="7125188" y="2092937"/>
          <a:ext cx="4045697" cy="384536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{CF821DB8-F4EB-4A41-A1BA-3FCAFE7338EE}</a:tableStyleId>
              </a:tblPr>
              <a:tblGrid>
                <a:gridCol w="287045"/>
                <a:gridCol w="1033365"/>
                <a:gridCol w="1162536"/>
                <a:gridCol w="1019013"/>
                <a:gridCol w="531035"/>
              </a:tblGrid>
              <a:tr h="3944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Prob(Q)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Prob(JB)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Prob(H)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39447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0.81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0.76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0.32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채택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9CB9E1"/>
                    </a:solidFill>
                  </a:tcPr>
                </a:tc>
              </a:tr>
              <a:tr h="38608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0.67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기각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38608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0.16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기각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38608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0.68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0.81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0.02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기각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38608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E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0.6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0.97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A1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기각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38608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0.14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기각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38608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G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기각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38608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H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0.25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기각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  <a:tr h="38608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I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0.46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  <a:solidFill>
                      <a:srgbClr val="E1B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0.19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기각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9" name="직선 연결선 23"/>
          <p:cNvSpPr/>
          <p:nvPr/>
        </p:nvSpPr>
        <p:spPr>
          <a:xfrm>
            <a:off x="10678159" y="6332220"/>
            <a:ext cx="1513841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ARIMA </a:t>
            </a:r>
          </a:p>
        </p:txBody>
      </p:sp>
      <p:sp>
        <p:nvSpPr>
          <p:cNvPr id="371" name="직선 연결선 27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ARIMA </a:t>
            </a:r>
            <a:r>
              <a:t>모델 예측 결과</a:t>
            </a:r>
            <a:br/>
            <a:r>
              <a:rPr sz="1900"/>
              <a:t>코스피 </a:t>
            </a:r>
            <a:r>
              <a:rPr sz="1900"/>
              <a:t>200 </a:t>
            </a:r>
            <a:r>
              <a:rPr sz="1900"/>
              <a:t>지수</a:t>
            </a:r>
            <a:r>
              <a:rPr sz="1900"/>
              <a:t> </a:t>
            </a:r>
          </a:p>
        </p:txBody>
      </p:sp>
      <p:sp>
        <p:nvSpPr>
          <p:cNvPr id="373" name="직사각형 2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pic>
        <p:nvPicPr>
          <p:cNvPr id="374" name="pred_step.png" descr="pred_ste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807" y="2314296"/>
            <a:ext cx="8893541" cy="3557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7" name="직선 연결선 23"/>
          <p:cNvSpPr/>
          <p:nvPr/>
        </p:nvSpPr>
        <p:spPr>
          <a:xfrm>
            <a:off x="10678159" y="6332220"/>
            <a:ext cx="1513841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ARIMA </a:t>
            </a:r>
          </a:p>
        </p:txBody>
      </p:sp>
      <p:sp>
        <p:nvSpPr>
          <p:cNvPr id="379" name="직선 연결선 27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ARIMA </a:t>
            </a:r>
            <a:r>
              <a:t>모델 예측 결과</a:t>
            </a:r>
            <a:br/>
            <a:r>
              <a:rPr sz="1900"/>
              <a:t>코스피 </a:t>
            </a:r>
            <a:r>
              <a:rPr sz="1900"/>
              <a:t>200 </a:t>
            </a:r>
            <a:r>
              <a:rPr sz="1900"/>
              <a:t>지수</a:t>
            </a:r>
            <a:r>
              <a:rPr sz="1900"/>
              <a:t> </a:t>
            </a:r>
          </a:p>
        </p:txBody>
      </p:sp>
      <p:sp>
        <p:nvSpPr>
          <p:cNvPr id="381" name="직사각형 2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pic>
        <p:nvPicPr>
          <p:cNvPr id="382" name="pred_step2.png" descr="pred_step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9183" y="2243541"/>
            <a:ext cx="8893634" cy="3557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5" name="직선 연결선 23"/>
          <p:cNvSpPr/>
          <p:nvPr/>
        </p:nvSpPr>
        <p:spPr>
          <a:xfrm>
            <a:off x="10678159" y="6332220"/>
            <a:ext cx="1513841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ARIMA </a:t>
            </a:r>
          </a:p>
        </p:txBody>
      </p:sp>
      <p:sp>
        <p:nvSpPr>
          <p:cNvPr id="387" name="직선 연결선 27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ARIMA </a:t>
            </a:r>
            <a:r>
              <a:t>모델 예측 결과</a:t>
            </a:r>
            <a:br/>
            <a:r>
              <a:rPr sz="1900"/>
              <a:t>코스피 </a:t>
            </a:r>
            <a:r>
              <a:rPr sz="1900"/>
              <a:t>200 </a:t>
            </a:r>
            <a:r>
              <a:rPr sz="1900"/>
              <a:t>지수</a:t>
            </a:r>
            <a:r>
              <a:rPr sz="1900"/>
              <a:t> </a:t>
            </a:r>
          </a:p>
        </p:txBody>
      </p:sp>
      <p:sp>
        <p:nvSpPr>
          <p:cNvPr id="389" name="직사각형 2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pic>
        <p:nvPicPr>
          <p:cNvPr id="390" name="pred_step3.png" descr="pred_step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5088" y="2186157"/>
            <a:ext cx="8921824" cy="3568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3" name="직선 연결선 23"/>
          <p:cNvSpPr/>
          <p:nvPr/>
        </p:nvSpPr>
        <p:spPr>
          <a:xfrm>
            <a:off x="10678159" y="6332220"/>
            <a:ext cx="1513841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ARIMA </a:t>
            </a:r>
          </a:p>
        </p:txBody>
      </p:sp>
      <p:sp>
        <p:nvSpPr>
          <p:cNvPr id="395" name="직선 연결선 27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6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81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ARIMA </a:t>
            </a:r>
            <a:r>
              <a:t>모델 평가</a:t>
            </a:r>
            <a:br/>
            <a:r>
              <a:rPr sz="1900"/>
              <a:t>코스피 </a:t>
            </a:r>
            <a:r>
              <a:rPr sz="1900"/>
              <a:t>200 </a:t>
            </a:r>
            <a:r>
              <a:rPr sz="1900"/>
              <a:t>지수</a:t>
            </a:r>
            <a:r>
              <a:rPr sz="1900"/>
              <a:t> </a:t>
            </a:r>
          </a:p>
        </p:txBody>
      </p:sp>
      <p:sp>
        <p:nvSpPr>
          <p:cNvPr id="397" name="직사각형 2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graphicFrame>
        <p:nvGraphicFramePr>
          <p:cNvPr id="398" name="표"/>
          <p:cNvGraphicFramePr/>
          <p:nvPr/>
        </p:nvGraphicFramePr>
        <p:xfrm>
          <a:off x="2586508" y="2751612"/>
          <a:ext cx="6118613" cy="284417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{CF821DB8-F4EB-4A41-A1BA-3FCAFE7338EE}</a:tableStyleId>
              </a:tblPr>
              <a:tblGrid>
                <a:gridCol w="1651257"/>
                <a:gridCol w="1476418"/>
                <a:gridCol w="1476418"/>
                <a:gridCol w="1476418"/>
              </a:tblGrid>
              <a:tr h="72367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MAPE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T w="381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단기</a:t>
                      </a:r>
                    </a:p>
                  </a:txBody>
                  <a:tcPr marL="0" marR="0" marT="0" marB="0" anchor="ctr" anchorCtr="0" horzOverflow="overflow">
                    <a:lnT w="381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중기</a:t>
                      </a:r>
                    </a:p>
                  </a:txBody>
                  <a:tcPr marL="0" marR="0" marT="0" marB="0" anchor="ctr" anchorCtr="0" horzOverflow="overflow">
                    <a:lnT w="38100">
                      <a:solidFill>
                        <a:schemeClr val="accent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장기</a:t>
                      </a:r>
                    </a:p>
                  </a:txBody>
                  <a:tcPr marL="0" marR="0" marT="0" marB="0" anchor="ctr" anchorCtr="0" horzOverflow="overflow">
                    <a:lnR w="38100">
                      <a:solidFill>
                        <a:schemeClr val="accent3"/>
                      </a:solidFill>
                      <a:miter lim="400000"/>
                    </a:lnR>
                    <a:lnT w="38100">
                      <a:solidFill>
                        <a:schemeClr val="accent3"/>
                      </a:solidFill>
                      <a:miter lim="400000"/>
                    </a:lnT>
                  </a:tcPr>
                </a:tc>
              </a:tr>
              <a:tr h="694134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단기 훈련 예측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1.882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1.849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1.223</a:t>
                      </a:r>
                    </a:p>
                  </a:txBody>
                  <a:tcPr marL="0" marR="0" marT="0" marB="0" anchor="ctr" anchorCtr="0" horzOverflow="overflow">
                    <a:lnR w="38100">
                      <a:solidFill>
                        <a:schemeClr val="accent3"/>
                      </a:solidFill>
                      <a:miter lim="400000"/>
                    </a:lnR>
                  </a:tcPr>
                </a:tc>
              </a:tr>
              <a:tr h="67936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중기 훈련 예측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1.847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1.813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1.213</a:t>
                      </a:r>
                    </a:p>
                  </a:txBody>
                  <a:tcPr marL="0" marR="0" marT="0" marB="0" anchor="ctr" anchorCtr="0" horzOverflow="overflow">
                    <a:lnR w="38100">
                      <a:solidFill>
                        <a:schemeClr val="accent3"/>
                      </a:solidFill>
                      <a:miter lim="400000"/>
                    </a:lnR>
                  </a:tcPr>
                </a:tc>
              </a:tr>
              <a:tr h="708903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rPr>
                        <a:t>장기 훈련 예측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chemeClr val="accent3"/>
                      </a:solidFill>
                      <a:miter lim="400000"/>
                    </a:lnL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2.451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1.641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1.046</a:t>
                      </a:r>
                    </a:p>
                  </a:txBody>
                  <a:tcPr marL="0" marR="0" marT="0" marB="0" anchor="ctr" anchorCtr="0" horzOverflow="overflow">
                    <a:lnR w="38100">
                      <a:solidFill>
                        <a:schemeClr val="accent3"/>
                      </a:solidFill>
                      <a:miter lim="400000"/>
                    </a:lnR>
                    <a:lnB w="38100">
                      <a:solidFill>
                        <a:schemeClr val="accent3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슬라이드 번호 개체 틀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1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VAR</a:t>
            </a:r>
          </a:p>
        </p:txBody>
      </p:sp>
      <p:sp>
        <p:nvSpPr>
          <p:cNvPr id="402" name="직선 연결선 33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85800">
              <a:lnSpc>
                <a:spcPct val="81000"/>
              </a:lnSpc>
              <a:defRPr sz="315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VAR </a:t>
            </a:r>
            <a:r>
              <a:t>모델 선정</a:t>
            </a:r>
            <a:br/>
            <a:r>
              <a:rPr sz="1425"/>
              <a:t>내 </a:t>
            </a:r>
            <a:r>
              <a:rPr sz="1425"/>
              <a:t>/ </a:t>
            </a:r>
            <a:r>
              <a:rPr sz="1425"/>
              <a:t>외생 변수의 구분없이 적용할 수 있는 다변량 시계열모형</a:t>
            </a:r>
          </a:p>
        </p:txBody>
      </p:sp>
      <p:sp>
        <p:nvSpPr>
          <p:cNvPr id="404" name="직사각형 35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405" name="TextBox 43"/>
          <p:cNvSpPr txBox="1"/>
          <p:nvPr/>
        </p:nvSpPr>
        <p:spPr>
          <a:xfrm>
            <a:off x="1124550" y="3401731"/>
            <a:ext cx="6019075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모델 선정 사유 </a:t>
            </a:r>
          </a:p>
          <a:p>
            <a:pPr/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보다 다양한 변수를 다루고 싶어 모델 선정</a:t>
            </a:r>
          </a:p>
        </p:txBody>
      </p:sp>
      <p:sp>
        <p:nvSpPr>
          <p:cNvPr id="406" name="TextBox 45"/>
          <p:cNvSpPr txBox="1"/>
          <p:nvPr/>
        </p:nvSpPr>
        <p:spPr>
          <a:xfrm>
            <a:off x="5721994" y="2306679"/>
            <a:ext cx="5777212" cy="611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벡터자기회귀</a:t>
            </a:r>
            <a:r>
              <a:t>(VAR)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모형 </a:t>
            </a:r>
            <a:r>
              <a:t>: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예측뿐만 아니라 어떠한 변수의 일시적인 충격에 대한 효과분석을 위하여 연립방정식체계로 구성된 모형</a:t>
            </a:r>
          </a:p>
        </p:txBody>
      </p:sp>
      <p:sp>
        <p:nvSpPr>
          <p:cNvPr id="407" name="TextBox 47"/>
          <p:cNvSpPr txBox="1"/>
          <p:nvPr/>
        </p:nvSpPr>
        <p:spPr>
          <a:xfrm>
            <a:off x="9133994" y="4889022"/>
            <a:ext cx="2472674" cy="41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/>
            </a:pPr>
            <a:r>
              <a:t>*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문권순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벡터자기회귀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(VAR)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모형의 이해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통계청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『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통계분석연구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』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제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권 제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호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(‘97.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봄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)23-56</a:t>
            </a:r>
          </a:p>
        </p:txBody>
      </p:sp>
      <p:sp>
        <p:nvSpPr>
          <p:cNvPr id="408" name="TextBox 49"/>
          <p:cNvSpPr txBox="1"/>
          <p:nvPr/>
        </p:nvSpPr>
        <p:spPr>
          <a:xfrm>
            <a:off x="5639067" y="2989862"/>
            <a:ext cx="6110515" cy="1853070"/>
          </a:xfrm>
          <a:prstGeom prst="rect">
            <a:avLst/>
          </a:prstGeom>
          <a:ln>
            <a:solidFill>
              <a:srgbClr val="9B94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첫째</a:t>
            </a:r>
            <a:r>
              <a:t>,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충격반응분석</a:t>
            </a:r>
            <a:r>
              <a:t>(impulse</a:t>
            </a:r>
            <a:r>
              <a:t> </a:t>
            </a:r>
            <a:r>
              <a:t>response analysis)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을 통하여 어떠한 한 변수의 변화가 내생변수에 미치는 동태적 반응을 파악 가능</a:t>
            </a:r>
            <a:b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</a:br>
          </a:p>
          <a:p>
            <a:pPr marL="285750" indent="-285750">
              <a:buSzPct val="100000"/>
              <a:buChar char="-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둘째</a:t>
            </a:r>
            <a:r>
              <a:t>,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분산분해</a:t>
            </a:r>
            <a:r>
              <a:t>(variance decomposition)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를 통해 각 내생변수의 변동이 전체변동에 기여한 부분의 상대적 크기 분석 가능</a:t>
            </a:r>
            <a:b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</a:br>
          </a:p>
          <a:p>
            <a:pPr marL="285750" indent="-285750">
              <a:buSzPct val="100000"/>
              <a:buChar char="-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셋째</a:t>
            </a:r>
            <a:r>
              <a:t>,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경제이론 보다는 실제 자료에서 도출된 결과를 분석 가능 </a:t>
            </a:r>
          </a:p>
        </p:txBody>
      </p:sp>
      <p:sp>
        <p:nvSpPr>
          <p:cNvPr id="409" name="TextBox 50"/>
          <p:cNvSpPr txBox="1"/>
          <p:nvPr/>
        </p:nvSpPr>
        <p:spPr>
          <a:xfrm>
            <a:off x="7976091" y="1793126"/>
            <a:ext cx="1412475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모델 설명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*</a:t>
            </a:r>
            <a:r>
              <a:t> </a:t>
            </a:r>
          </a:p>
        </p:txBody>
      </p:sp>
      <p:sp>
        <p:nvSpPr>
          <p:cNvPr id="410" name="타원 51"/>
          <p:cNvSpPr/>
          <p:nvPr/>
        </p:nvSpPr>
        <p:spPr>
          <a:xfrm>
            <a:off x="5686230" y="3847003"/>
            <a:ext cx="111175" cy="101601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411" name="타원 52"/>
          <p:cNvSpPr/>
          <p:nvPr/>
        </p:nvSpPr>
        <p:spPr>
          <a:xfrm>
            <a:off x="5686231" y="3150363"/>
            <a:ext cx="111175" cy="101601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412" name="타원 53"/>
          <p:cNvSpPr/>
          <p:nvPr/>
        </p:nvSpPr>
        <p:spPr>
          <a:xfrm>
            <a:off x="5687005" y="4571505"/>
            <a:ext cx="111175" cy="101601"/>
          </a:xfrm>
          <a:prstGeom prst="ellipse">
            <a:avLst/>
          </a:prstGeom>
          <a:solidFill>
            <a:srgbClr val="FBFBFB"/>
          </a:solidFill>
          <a:ln w="508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VAR</a:t>
            </a:r>
          </a:p>
        </p:txBody>
      </p:sp>
      <p:sp>
        <p:nvSpPr>
          <p:cNvPr id="417" name="직선 연결선 20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85800">
              <a:lnSpc>
                <a:spcPct val="81000"/>
              </a:lnSpc>
              <a:defRPr sz="315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VAR </a:t>
            </a:r>
            <a:r>
              <a:t>모델 변수 설명</a:t>
            </a:r>
            <a:br/>
            <a:r>
              <a:rPr sz="1425"/>
              <a:t>내 </a:t>
            </a:r>
            <a:r>
              <a:rPr sz="1425"/>
              <a:t>/ </a:t>
            </a:r>
            <a:r>
              <a:rPr sz="1425"/>
              <a:t>외생 변수의 구분없이 적용할 수 있는 다변량 시계열모형</a:t>
            </a:r>
          </a:p>
        </p:txBody>
      </p:sp>
      <p:sp>
        <p:nvSpPr>
          <p:cNvPr id="419" name="직사각형 22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pic>
        <p:nvPicPr>
          <p:cNvPr id="420" name="그림 25" descr="그림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711" y="2250802"/>
            <a:ext cx="5146391" cy="4105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그림 28" descr="그림 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6518" y="2057605"/>
            <a:ext cx="4148164" cy="4294689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슬라이드 번호 개체 틀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3" name="TextBox 30"/>
          <p:cNvSpPr txBox="1"/>
          <p:nvPr/>
        </p:nvSpPr>
        <p:spPr>
          <a:xfrm>
            <a:off x="676875" y="1701386"/>
            <a:ext cx="127130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lvl1pPr>
          </a:lstStyle>
          <a:p>
            <a:pPr/>
            <a:r>
              <a:t>시계열 확인</a:t>
            </a:r>
          </a:p>
        </p:txBody>
      </p:sp>
      <p:sp>
        <p:nvSpPr>
          <p:cNvPr id="424" name="TextBox 31"/>
          <p:cNvSpPr txBox="1"/>
          <p:nvPr/>
        </p:nvSpPr>
        <p:spPr>
          <a:xfrm>
            <a:off x="6582237" y="1701386"/>
            <a:ext cx="1271305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lvl1pPr>
          </a:lstStyle>
          <a:p>
            <a:pPr/>
            <a:r>
              <a:t>상관성 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VAR</a:t>
            </a:r>
          </a:p>
        </p:txBody>
      </p:sp>
      <p:sp>
        <p:nvSpPr>
          <p:cNvPr id="427" name="직선 연결선 20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85800">
              <a:lnSpc>
                <a:spcPct val="81000"/>
              </a:lnSpc>
              <a:defRPr sz="315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VAR </a:t>
            </a:r>
            <a:r>
              <a:t>모델 변수 설명</a:t>
            </a:r>
            <a:br/>
            <a:r>
              <a:rPr sz="1425"/>
              <a:t>내 </a:t>
            </a:r>
            <a:r>
              <a:rPr sz="1425"/>
              <a:t>/ </a:t>
            </a:r>
            <a:r>
              <a:rPr sz="1425"/>
              <a:t>외생 변수의 구분없이 적용할 수 있는 다변량 시계열모형</a:t>
            </a:r>
          </a:p>
        </p:txBody>
      </p:sp>
      <p:sp>
        <p:nvSpPr>
          <p:cNvPr id="429" name="직사각형 22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430" name="슬라이드 번호 개체 틀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31" name="그림 33" descr="그림 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0867" y="1744664"/>
            <a:ext cx="4851197" cy="4851197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TextBox 11"/>
          <p:cNvSpPr txBox="1"/>
          <p:nvPr/>
        </p:nvSpPr>
        <p:spPr>
          <a:xfrm>
            <a:off x="1605305" y="3496509"/>
            <a:ext cx="127130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lvl1pPr>
          </a:lstStyle>
          <a:p>
            <a:pPr/>
            <a:r>
              <a:t>산점도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슬라이드 번호 개체 틀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5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VAR</a:t>
            </a:r>
          </a:p>
        </p:txBody>
      </p:sp>
      <p:sp>
        <p:nvSpPr>
          <p:cNvPr id="436" name="직선 연결선 33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85800">
              <a:lnSpc>
                <a:spcPct val="81000"/>
              </a:lnSpc>
              <a:defRPr sz="315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VAR </a:t>
            </a:r>
            <a:r>
              <a:t>모형 적합</a:t>
            </a:r>
            <a:br/>
            <a:r>
              <a:rPr sz="1425"/>
              <a:t>내 </a:t>
            </a:r>
            <a:r>
              <a:rPr sz="1425"/>
              <a:t>/ </a:t>
            </a:r>
            <a:r>
              <a:rPr sz="1425"/>
              <a:t>외생 변수의 구분없이 적용할 수 있는 다변량 시계열모형</a:t>
            </a:r>
          </a:p>
        </p:txBody>
      </p:sp>
      <p:sp>
        <p:nvSpPr>
          <p:cNvPr id="438" name="직사각형 35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pic>
        <p:nvPicPr>
          <p:cNvPr id="43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709" y="2643794"/>
            <a:ext cx="3558337" cy="2361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그림 5" descr="그림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4348" y="1796955"/>
            <a:ext cx="3201898" cy="4358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그림 7" descr="그림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39050" y="1761843"/>
            <a:ext cx="3971395" cy="4393225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TextBox 20"/>
          <p:cNvSpPr txBox="1"/>
          <p:nvPr/>
        </p:nvSpPr>
        <p:spPr>
          <a:xfrm>
            <a:off x="529057" y="5016296"/>
            <a:ext cx="3558336" cy="1300979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VAR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모형적합</a:t>
            </a:r>
            <a:endParaRPr>
              <a:solidFill>
                <a:srgbClr val="D4D4D4"/>
              </a:solidFill>
            </a:endParaRPr>
          </a:p>
          <a:p>
            <a:pPr>
              <a:defRPr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df_use_return</a:t>
            </a:r>
            <a:r>
              <a:rPr>
                <a:solidFill>
                  <a:srgbClr val="D4D4D4"/>
                </a:solidFill>
              </a:rPr>
              <a:t> = </a:t>
            </a:r>
            <a:r>
              <a:t>df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diff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).</a:t>
            </a:r>
            <a:r>
              <a:rPr>
                <a:solidFill>
                  <a:srgbClr val="DCDCAA"/>
                </a:solidFill>
              </a:rPr>
              <a:t>dropna</a:t>
            </a:r>
            <a:r>
              <a:rPr>
                <a:solidFill>
                  <a:srgbClr val="D4D4D4"/>
                </a:solidFill>
              </a:rPr>
              <a:t>()</a:t>
            </a:r>
            <a:endParaRPr>
              <a:solidFill>
                <a:srgbClr val="D4D4D4"/>
              </a:solidFill>
            </a:endParaRPr>
          </a:p>
          <a:p>
            <a:pPr>
              <a:defRPr sz="10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fit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4EC9B0"/>
                </a:solidFill>
              </a:rPr>
              <a:t>sm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tsa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VAR</a:t>
            </a:r>
            <a:r>
              <a:rPr>
                <a:solidFill>
                  <a:srgbClr val="D4D4D4"/>
                </a:solidFill>
              </a:rPr>
              <a:t>(</a:t>
            </a:r>
            <a:r>
              <a:t>df_use_return</a:t>
            </a:r>
            <a:r>
              <a:rPr>
                <a:solidFill>
                  <a:srgbClr val="D4D4D4"/>
                </a:solidFill>
              </a:rPr>
              <a:t>).</a:t>
            </a:r>
            <a:r>
              <a:rPr>
                <a:solidFill>
                  <a:srgbClr val="DCDCAA"/>
                </a:solidFill>
              </a:rPr>
              <a:t>fit</a:t>
            </a:r>
            <a:r>
              <a:rPr>
                <a:solidFill>
                  <a:srgbClr val="D4D4D4"/>
                </a:solidFill>
              </a:rPr>
              <a:t>(</a:t>
            </a:r>
            <a:r>
              <a:t>maxlags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) </a:t>
            </a:r>
            <a:br>
              <a:rPr>
                <a:solidFill>
                  <a:srgbClr val="D4D4D4"/>
                </a:solidFill>
              </a:rPr>
            </a:br>
            <a:r>
              <a:rPr>
                <a:solidFill>
                  <a:srgbClr val="6A9955"/>
                </a:solidFill>
              </a:rPr>
              <a:t>#var2 </a:t>
            </a:r>
            <a:r>
              <a:rPr>
                <a:solidFill>
                  <a:srgbClr val="6A9955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rPr>
              <a:t>모형 </a:t>
            </a:r>
            <a:endParaRPr>
              <a:solidFill>
                <a:srgbClr val="6A9955"/>
              </a:solidFill>
            </a:endParaRPr>
          </a:p>
          <a:p>
            <a:pPr>
              <a:defRPr sz="10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display(</a:t>
            </a:r>
            <a:r>
              <a:rPr>
                <a:solidFill>
                  <a:srgbClr val="9CDCFE"/>
                </a:solidFill>
              </a:rPr>
              <a:t>fit</a:t>
            </a:r>
            <a:r>
              <a:t>.summary())</a:t>
            </a:r>
          </a:p>
        </p:txBody>
      </p:sp>
      <p:sp>
        <p:nvSpPr>
          <p:cNvPr id="443" name="TextBox 21"/>
          <p:cNvSpPr txBox="1"/>
          <p:nvPr/>
        </p:nvSpPr>
        <p:spPr>
          <a:xfrm>
            <a:off x="1037152" y="1959335"/>
            <a:ext cx="244168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차분 및 </a:t>
            </a:r>
            <a:r>
              <a:t>summary </a:t>
            </a:r>
            <a:r>
              <a:t>해석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5"/>
          <p:cNvGrpSpPr/>
          <p:nvPr/>
        </p:nvGrpSpPr>
        <p:grpSpPr>
          <a:xfrm>
            <a:off x="573488" y="2211261"/>
            <a:ext cx="5141512" cy="2600982"/>
            <a:chOff x="0" y="0"/>
            <a:chExt cx="5141511" cy="2600980"/>
          </a:xfrm>
        </p:grpSpPr>
        <p:grpSp>
          <p:nvGrpSpPr>
            <p:cNvPr id="147" name="그룹 1"/>
            <p:cNvGrpSpPr/>
            <p:nvPr/>
          </p:nvGrpSpPr>
          <p:grpSpPr>
            <a:xfrm>
              <a:off x="30294" y="1330496"/>
              <a:ext cx="3894830" cy="764541"/>
              <a:chOff x="0" y="0"/>
              <a:chExt cx="3894828" cy="764540"/>
            </a:xfrm>
          </p:grpSpPr>
          <p:sp>
            <p:nvSpPr>
              <p:cNvPr id="145" name="TextBox 17"/>
              <p:cNvSpPr txBox="1"/>
              <p:nvPr/>
            </p:nvSpPr>
            <p:spPr>
              <a:xfrm>
                <a:off x="0" y="0"/>
                <a:ext cx="3134480" cy="764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pc="-150" sz="4400">
                    <a:solidFill>
                      <a:schemeClr val="accent6">
                        <a:hueOff val="-12834783"/>
                        <a:satOff val="-58974"/>
                        <a:lumOff val="7647"/>
                        <a:alpha val="70000"/>
                      </a:schemeClr>
                    </a:solidFill>
                    <a:latin typeface="나눔스퀘어 ExtraBold"/>
                    <a:ea typeface="나눔스퀘어 ExtraBold"/>
                    <a:cs typeface="나눔스퀘어 ExtraBold"/>
                    <a:sym typeface="나눔스퀘어 ExtraBold"/>
                  </a:defRPr>
                </a:lvl1pPr>
              </a:lstStyle>
              <a:p>
                <a:pPr/>
                <a:r>
                  <a:t>Introduction</a:t>
                </a:r>
              </a:p>
            </p:txBody>
          </p:sp>
          <p:sp>
            <p:nvSpPr>
              <p:cNvPr id="146" name="TextBox 20"/>
              <p:cNvSpPr txBox="1"/>
              <p:nvPr/>
            </p:nvSpPr>
            <p:spPr>
              <a:xfrm>
                <a:off x="760349" y="0"/>
                <a:ext cx="3134480" cy="764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pc="-150" sz="4400">
                    <a:solidFill>
                      <a:srgbClr val="CCCCCC">
                        <a:alpha val="10000"/>
                      </a:srgbClr>
                    </a:solidFill>
                    <a:latin typeface="나눔스퀘어 ExtraBold"/>
                    <a:ea typeface="나눔스퀘어 ExtraBold"/>
                    <a:cs typeface="나눔스퀘어 ExtraBold"/>
                    <a:sym typeface="나눔스퀘어 ExtraBold"/>
                  </a:defRPr>
                </a:lvl1pPr>
              </a:lstStyle>
              <a:p>
                <a:pPr/>
                <a:r>
                  <a:t>introduction</a:t>
                </a:r>
              </a:p>
            </p:txBody>
          </p:sp>
        </p:grpSp>
        <p:sp>
          <p:nvSpPr>
            <p:cNvPr id="148" name="TextBox 10"/>
            <p:cNvSpPr txBox="1"/>
            <p:nvPr/>
          </p:nvSpPr>
          <p:spPr>
            <a:xfrm>
              <a:off x="0" y="0"/>
              <a:ext cx="4615756" cy="2600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pc="-150" sz="8000">
                  <a:solidFill>
                    <a:srgbClr val="8ECDCD">
                      <a:alpha val="70000"/>
                    </a:srgbClr>
                  </a:solidFill>
                  <a:latin typeface="나눔스퀘어 ExtraBold"/>
                  <a:ea typeface="나눔스퀘어 ExtraBold"/>
                  <a:cs typeface="나눔스퀘어 ExtraBold"/>
                  <a:sym typeface="나눔스퀘어 ExtraBold"/>
                </a:defRPr>
              </a:pPr>
              <a:r>
                <a:t>1. </a:t>
              </a:r>
              <a:r>
                <a: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  <a:latin typeface="나눔스퀘어 Bold"/>
                  <a:ea typeface="나눔스퀘어 Bold"/>
                  <a:cs typeface="나눔스퀘어 Bold"/>
                  <a:sym typeface="나눔스퀘어 Bold"/>
                </a:rPr>
                <a:t>배경소개</a:t>
              </a:r>
              <a:endPara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  <a:latin typeface="나눔스퀘어 Bold"/>
                <a:ea typeface="나눔스퀘어 Bold"/>
                <a:cs typeface="나눔스퀘어 Bold"/>
                <a:sym typeface="나눔스퀘어 Bold"/>
              </a:endParaRPr>
            </a:p>
          </p:txBody>
        </p:sp>
        <p:sp>
          <p:nvSpPr>
            <p:cNvPr id="149" name="직선 연결선 4"/>
            <p:cNvSpPr/>
            <p:nvPr/>
          </p:nvSpPr>
          <p:spPr>
            <a:xfrm>
              <a:off x="61511" y="1217974"/>
              <a:ext cx="5080001" cy="1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1" name="슬라이드 번호 개체 틀 3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슬라이드 번호 개체 틀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8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VAR</a:t>
            </a:r>
          </a:p>
        </p:txBody>
      </p:sp>
      <p:sp>
        <p:nvSpPr>
          <p:cNvPr id="449" name="직선 연결선 33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0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42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VAR </a:t>
            </a:r>
            <a:r>
              <a:t>예측 및 임펄스 반응함수 추정</a:t>
            </a:r>
          </a:p>
        </p:txBody>
      </p:sp>
      <p:sp>
        <p:nvSpPr>
          <p:cNvPr id="451" name="직사각형 35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452" name="TextBox 21"/>
          <p:cNvSpPr txBox="1"/>
          <p:nvPr/>
        </p:nvSpPr>
        <p:spPr>
          <a:xfrm>
            <a:off x="1542586" y="1659709"/>
            <a:ext cx="224669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lvl1pPr>
          </a:lstStyle>
          <a:p>
            <a:pPr/>
            <a:r>
              <a:t>변수 예측 변화 확인 </a:t>
            </a:r>
          </a:p>
        </p:txBody>
      </p:sp>
      <p:pic>
        <p:nvPicPr>
          <p:cNvPr id="453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711" y="2083756"/>
            <a:ext cx="4362451" cy="4362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그림 8" descr="그림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93465" y="1944086"/>
            <a:ext cx="4574510" cy="4303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슬라이드 번호 개체 틀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9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VAR</a:t>
            </a:r>
          </a:p>
        </p:txBody>
      </p:sp>
      <p:sp>
        <p:nvSpPr>
          <p:cNvPr id="460" name="직선 연결선 33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직사각형 35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462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804672">
              <a:lnSpc>
                <a:spcPct val="81000"/>
              </a:lnSpc>
              <a:defRPr sz="3696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VAR </a:t>
            </a:r>
            <a:r>
              <a:t>모델</a:t>
            </a:r>
            <a:br/>
            <a:r>
              <a:rPr sz="1671"/>
              <a:t>인과구조 파악 </a:t>
            </a:r>
            <a:r>
              <a:rPr sz="1671"/>
              <a:t>(Granger Causality)</a:t>
            </a:r>
            <a:endParaRPr sz="1760"/>
          </a:p>
        </p:txBody>
      </p:sp>
      <p:pic>
        <p:nvPicPr>
          <p:cNvPr id="463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6600" y="1690316"/>
            <a:ext cx="4267933" cy="4453309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TextBox 14"/>
          <p:cNvSpPr txBox="1"/>
          <p:nvPr/>
        </p:nvSpPr>
        <p:spPr>
          <a:xfrm>
            <a:off x="484710" y="2077409"/>
            <a:ext cx="6269958" cy="2761747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Granger Causality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테스트 </a:t>
            </a:r>
            <a:r>
              <a:t>(KS200, VIX)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6A9955"/>
                </a:solidFill>
              </a:rPr>
              <a:t># </a:t>
            </a:r>
            <a:r>
              <a:rPr>
                <a:solidFill>
                  <a:srgbClr val="6A9955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rPr>
              <a:t>비정상성 차수 추론</a:t>
            </a: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target</a:t>
            </a:r>
            <a:r>
              <a:rPr>
                <a:solidFill>
                  <a:srgbClr val="D4D4D4"/>
                </a:solidFill>
              </a:rPr>
              <a:t> = </a:t>
            </a:r>
            <a:r>
              <a:t>df_</a:t>
            </a:r>
            <a:r>
              <a:rPr>
                <a:solidFill>
                  <a:srgbClr val="D4D4D4"/>
                </a:solidFill>
              </a:rPr>
              <a:t>.KS200.copy()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integ_result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4EC9B0"/>
                </a:solidFill>
              </a:rPr>
              <a:t>pd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Series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sm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tsa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stattools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adfuller</a:t>
            </a:r>
            <a:r>
              <a:rPr>
                <a:solidFill>
                  <a:srgbClr val="D4D4D4"/>
                </a:solidFill>
              </a:rPr>
              <a:t>(</a:t>
            </a:r>
            <a:r>
              <a:t>target</a:t>
            </a:r>
            <a:r>
              <a:rPr>
                <a:solidFill>
                  <a:srgbClr val="D4D4D4"/>
                </a:solidFill>
              </a:rPr>
              <a:t>)[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D4D4D4"/>
                </a:solidFill>
              </a:rPr>
              <a:t>: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D4D4D4"/>
                </a:solidFill>
              </a:rPr>
              <a:t>], 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         </a:t>
            </a:r>
            <a:r>
              <a:rPr>
                <a:solidFill>
                  <a:srgbClr val="9CDCFE"/>
                </a:solidFill>
              </a:rPr>
              <a:t>index</a:t>
            </a:r>
            <a:r>
              <a:t>=[</a:t>
            </a:r>
            <a:r>
              <a:rPr>
                <a:solidFill>
                  <a:srgbClr val="CE9178"/>
                </a:solidFill>
              </a:rPr>
              <a:t>'Test Statistics'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'p-value'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'Used Lag'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'Used Observations'</a:t>
            </a:r>
            <a:r>
              <a:t>])</a:t>
            </a: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Y1_integ_order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B5CEA8"/>
                </a:solidFill>
              </a:rPr>
              <a:t>0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integ_result</a:t>
            </a:r>
            <a:r>
              <a:rPr>
                <a:solidFill>
                  <a:srgbClr val="D4D4D4"/>
                </a:solidFill>
              </a:rPr>
              <a:t>[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] &gt; </a:t>
            </a:r>
            <a:r>
              <a:rPr>
                <a:solidFill>
                  <a:srgbClr val="B5CEA8"/>
                </a:solidFill>
              </a:rPr>
              <a:t>0.1</a:t>
            </a:r>
            <a:r>
              <a:rPr>
                <a:solidFill>
                  <a:srgbClr val="D4D4D4"/>
                </a:solidFill>
              </a:rPr>
              <a:t>: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9CDCFE"/>
                </a:solidFill>
              </a:rPr>
              <a:t>Y1_integ_order</a:t>
            </a:r>
            <a:r>
              <a:t> = </a:t>
            </a:r>
            <a:r>
              <a:rPr>
                <a:solidFill>
                  <a:srgbClr val="9CDCFE"/>
                </a:solidFill>
              </a:rPr>
              <a:t>Y1_integ_order</a:t>
            </a:r>
            <a:r>
              <a:t> + </a:t>
            </a:r>
            <a:r>
              <a:rPr>
                <a:solidFill>
                  <a:srgbClr val="B5CEA8"/>
                </a:solidFill>
              </a:rPr>
              <a:t>1</a:t>
            </a: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target</a:t>
            </a:r>
            <a:r>
              <a:rPr>
                <a:solidFill>
                  <a:srgbClr val="D4D4D4"/>
                </a:solidFill>
              </a:rPr>
              <a:t> = </a:t>
            </a:r>
            <a:r>
              <a:t>df_</a:t>
            </a:r>
            <a:r>
              <a:rPr>
                <a:solidFill>
                  <a:srgbClr val="D4D4D4"/>
                </a:solidFill>
              </a:rPr>
              <a:t>.VIX.copy()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integ_result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4EC9B0"/>
                </a:solidFill>
              </a:rPr>
              <a:t>pd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Series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sm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tsa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stattools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adfuller</a:t>
            </a:r>
            <a:r>
              <a:rPr>
                <a:solidFill>
                  <a:srgbClr val="D4D4D4"/>
                </a:solidFill>
              </a:rPr>
              <a:t>(</a:t>
            </a:r>
            <a:r>
              <a:t>target</a:t>
            </a:r>
            <a:r>
              <a:rPr>
                <a:solidFill>
                  <a:srgbClr val="D4D4D4"/>
                </a:solidFill>
              </a:rPr>
              <a:t>)[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D4D4D4"/>
                </a:solidFill>
              </a:rPr>
              <a:t>: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D4D4D4"/>
                </a:solidFill>
              </a:rPr>
              <a:t>], 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         </a:t>
            </a:r>
            <a:r>
              <a:rPr>
                <a:solidFill>
                  <a:srgbClr val="9CDCFE"/>
                </a:solidFill>
              </a:rPr>
              <a:t>index</a:t>
            </a:r>
            <a:r>
              <a:t>=[</a:t>
            </a:r>
            <a:r>
              <a:rPr>
                <a:solidFill>
                  <a:srgbClr val="CE9178"/>
                </a:solidFill>
              </a:rPr>
              <a:t>'Test Statistics'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'p-value'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'Used Lag'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'Used Observations'</a:t>
            </a:r>
            <a:r>
              <a:t>])</a:t>
            </a: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Y2_integ_order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B5CEA8"/>
                </a:solidFill>
              </a:rPr>
              <a:t>0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integ_result</a:t>
            </a:r>
            <a:r>
              <a:rPr>
                <a:solidFill>
                  <a:srgbClr val="D4D4D4"/>
                </a:solidFill>
              </a:rPr>
              <a:t>[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] &gt; </a:t>
            </a:r>
            <a:r>
              <a:rPr>
                <a:solidFill>
                  <a:srgbClr val="B5CEA8"/>
                </a:solidFill>
              </a:rPr>
              <a:t>0.1</a:t>
            </a:r>
            <a:r>
              <a:rPr>
                <a:solidFill>
                  <a:srgbClr val="D4D4D4"/>
                </a:solidFill>
              </a:rPr>
              <a:t>: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9CDCFE"/>
                </a:solidFill>
              </a:rPr>
              <a:t>Y2_integ_order</a:t>
            </a:r>
            <a:r>
              <a:t> = </a:t>
            </a:r>
            <a:r>
              <a:rPr>
                <a:solidFill>
                  <a:srgbClr val="9CDCFE"/>
                </a:solidFill>
              </a:rPr>
              <a:t>Y2_integ_order</a:t>
            </a:r>
            <a:r>
              <a:t> + </a:t>
            </a:r>
            <a:r>
              <a:rPr>
                <a:solidFill>
                  <a:srgbClr val="B5CEA8"/>
                </a:solidFill>
              </a:rPr>
              <a:t>1</a:t>
            </a:r>
          </a:p>
          <a:p>
            <a:pPr>
              <a:defRPr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'Y1_order: '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Y1_integ_order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CE9178"/>
                </a:solidFill>
              </a:rPr>
              <a:t>'Y2_order: '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Y2_integ_order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pic>
        <p:nvPicPr>
          <p:cNvPr id="465" name="그림 10" descr="그림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4711" y="4639798"/>
            <a:ext cx="2446233" cy="441999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TextBox 17"/>
          <p:cNvSpPr txBox="1"/>
          <p:nvPr/>
        </p:nvSpPr>
        <p:spPr>
          <a:xfrm>
            <a:off x="3839483" y="5081796"/>
            <a:ext cx="3134979" cy="1223205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VAR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모형적합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df_use_return</a:t>
            </a:r>
            <a:r>
              <a:rPr>
                <a:solidFill>
                  <a:srgbClr val="D4D4D4"/>
                </a:solidFill>
              </a:rPr>
              <a:t> = </a:t>
            </a:r>
            <a:r>
              <a:t>df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diff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).</a:t>
            </a:r>
            <a:r>
              <a:rPr>
                <a:solidFill>
                  <a:srgbClr val="DCDCAA"/>
                </a:solidFill>
              </a:rPr>
              <a:t>dropna</a:t>
            </a:r>
            <a:r>
              <a:rPr>
                <a:solidFill>
                  <a:srgbClr val="D4D4D4"/>
                </a:solidFill>
              </a:rPr>
              <a:t>()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fit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4EC9B0"/>
                </a:solidFill>
              </a:rPr>
              <a:t>sm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tsa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VAR</a:t>
            </a:r>
            <a:r>
              <a:rPr>
                <a:solidFill>
                  <a:srgbClr val="D4D4D4"/>
                </a:solidFill>
              </a:rPr>
              <a:t>(</a:t>
            </a:r>
            <a:r>
              <a:t>df_use_return</a:t>
            </a:r>
            <a:r>
              <a:rPr>
                <a:solidFill>
                  <a:srgbClr val="D4D4D4"/>
                </a:solidFill>
              </a:rPr>
              <a:t>).</a:t>
            </a:r>
            <a:r>
              <a:rPr>
                <a:solidFill>
                  <a:srgbClr val="DCDCAA"/>
                </a:solidFill>
              </a:rPr>
              <a:t>fit</a:t>
            </a:r>
            <a:r>
              <a:rPr>
                <a:solidFill>
                  <a:srgbClr val="D4D4D4"/>
                </a:solidFill>
              </a:rPr>
              <a:t>(</a:t>
            </a:r>
            <a:r>
              <a:t>maxlags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) </a:t>
            </a:r>
            <a:br>
              <a:rPr>
                <a:solidFill>
                  <a:srgbClr val="D4D4D4"/>
                </a:solidFill>
              </a:rPr>
            </a:br>
            <a:r>
              <a:rPr>
                <a:solidFill>
                  <a:srgbClr val="6A9955"/>
                </a:solidFill>
              </a:rPr>
              <a:t>#var2 </a:t>
            </a:r>
            <a:r>
              <a:rPr>
                <a:solidFill>
                  <a:srgbClr val="6A9955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rPr>
              <a:t>모형 </a:t>
            </a:r>
            <a:endParaRPr>
              <a:solidFill>
                <a:srgbClr val="6A9955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display(</a:t>
            </a:r>
            <a:r>
              <a:rPr>
                <a:solidFill>
                  <a:srgbClr val="9CDCFE"/>
                </a:solidFill>
              </a:rPr>
              <a:t>fit</a:t>
            </a:r>
            <a:r>
              <a:t>.summary())</a:t>
            </a:r>
          </a:p>
        </p:txBody>
      </p:sp>
      <p:sp>
        <p:nvSpPr>
          <p:cNvPr id="467" name="TextBox 22"/>
          <p:cNvSpPr txBox="1"/>
          <p:nvPr/>
        </p:nvSpPr>
        <p:spPr>
          <a:xfrm>
            <a:off x="398748" y="1687267"/>
            <a:ext cx="601907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Granger Causality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테스트 </a:t>
            </a:r>
            <a:r>
              <a:t>(KS200, VIX)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슬라이드 번호 개체 틀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2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2. </a:t>
            </a:r>
            <a:r>
              <a:t>데이터분석 </a:t>
            </a:r>
            <a:r>
              <a:t>| VAR</a:t>
            </a:r>
          </a:p>
        </p:txBody>
      </p:sp>
      <p:sp>
        <p:nvSpPr>
          <p:cNvPr id="473" name="직선 연결선 33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직사각형 35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475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804672">
              <a:lnSpc>
                <a:spcPct val="81000"/>
              </a:lnSpc>
              <a:defRPr sz="3696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t>VAR </a:t>
            </a:r>
            <a:r>
              <a:t>모델</a:t>
            </a:r>
            <a:br/>
            <a:r>
              <a:rPr sz="1671"/>
              <a:t>인과구조 파악 </a:t>
            </a:r>
            <a:r>
              <a:rPr sz="1671"/>
              <a:t>(Granger Causality)</a:t>
            </a:r>
            <a:endParaRPr sz="1760"/>
          </a:p>
        </p:txBody>
      </p:sp>
      <p:sp>
        <p:nvSpPr>
          <p:cNvPr id="476" name="TextBox 14"/>
          <p:cNvSpPr txBox="1"/>
          <p:nvPr/>
        </p:nvSpPr>
        <p:spPr>
          <a:xfrm>
            <a:off x="484711" y="2056600"/>
            <a:ext cx="6186254" cy="2761747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Granger Causality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테스트 </a:t>
            </a:r>
            <a:r>
              <a:t>(KS200, VIX)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6A9955"/>
                </a:solidFill>
              </a:rPr>
              <a:t># </a:t>
            </a:r>
            <a:r>
              <a:rPr>
                <a:solidFill>
                  <a:srgbClr val="6A9955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rPr>
              <a:t>비정상성 차수 추론</a:t>
            </a: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target</a:t>
            </a:r>
            <a:r>
              <a:rPr>
                <a:solidFill>
                  <a:srgbClr val="D4D4D4"/>
                </a:solidFill>
              </a:rPr>
              <a:t> = </a:t>
            </a:r>
            <a:r>
              <a:t>df_</a:t>
            </a:r>
            <a:r>
              <a:rPr>
                <a:solidFill>
                  <a:srgbClr val="D4D4D4"/>
                </a:solidFill>
              </a:rPr>
              <a:t>.KS200.copy()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integ_result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4EC9B0"/>
                </a:solidFill>
              </a:rPr>
              <a:t>pd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Series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sm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tsa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stattools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adfuller</a:t>
            </a:r>
            <a:r>
              <a:rPr>
                <a:solidFill>
                  <a:srgbClr val="D4D4D4"/>
                </a:solidFill>
              </a:rPr>
              <a:t>(</a:t>
            </a:r>
            <a:r>
              <a:t>target</a:t>
            </a:r>
            <a:r>
              <a:rPr>
                <a:solidFill>
                  <a:srgbClr val="D4D4D4"/>
                </a:solidFill>
              </a:rPr>
              <a:t>)[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D4D4D4"/>
                </a:solidFill>
              </a:rPr>
              <a:t>: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D4D4D4"/>
                </a:solidFill>
              </a:rPr>
              <a:t>], 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         </a:t>
            </a:r>
            <a:r>
              <a:rPr>
                <a:solidFill>
                  <a:srgbClr val="9CDCFE"/>
                </a:solidFill>
              </a:rPr>
              <a:t>index</a:t>
            </a:r>
            <a:r>
              <a:t>=[</a:t>
            </a:r>
            <a:r>
              <a:rPr>
                <a:solidFill>
                  <a:srgbClr val="CE9178"/>
                </a:solidFill>
              </a:rPr>
              <a:t>'Test Statistics'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'p-value'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'Used Lag'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'Used Observations'</a:t>
            </a:r>
            <a:r>
              <a:t>])</a:t>
            </a: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Y1_integ_order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B5CEA8"/>
                </a:solidFill>
              </a:rPr>
              <a:t>0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integ_result</a:t>
            </a:r>
            <a:r>
              <a:rPr>
                <a:solidFill>
                  <a:srgbClr val="D4D4D4"/>
                </a:solidFill>
              </a:rPr>
              <a:t>[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] &gt; </a:t>
            </a:r>
            <a:r>
              <a:rPr>
                <a:solidFill>
                  <a:srgbClr val="B5CEA8"/>
                </a:solidFill>
              </a:rPr>
              <a:t>0.1</a:t>
            </a:r>
            <a:r>
              <a:rPr>
                <a:solidFill>
                  <a:srgbClr val="D4D4D4"/>
                </a:solidFill>
              </a:rPr>
              <a:t>: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9CDCFE"/>
                </a:solidFill>
              </a:rPr>
              <a:t>Y1_integ_order</a:t>
            </a:r>
            <a:r>
              <a:t> = </a:t>
            </a:r>
            <a:r>
              <a:rPr>
                <a:solidFill>
                  <a:srgbClr val="9CDCFE"/>
                </a:solidFill>
              </a:rPr>
              <a:t>Y1_integ_order</a:t>
            </a:r>
            <a:r>
              <a:t> + </a:t>
            </a:r>
            <a:r>
              <a:rPr>
                <a:solidFill>
                  <a:srgbClr val="B5CEA8"/>
                </a:solidFill>
              </a:rPr>
              <a:t>1</a:t>
            </a: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target</a:t>
            </a:r>
            <a:r>
              <a:rPr>
                <a:solidFill>
                  <a:srgbClr val="D4D4D4"/>
                </a:solidFill>
              </a:rPr>
              <a:t> = </a:t>
            </a:r>
            <a:r>
              <a:t>df_</a:t>
            </a:r>
            <a:r>
              <a:rPr>
                <a:solidFill>
                  <a:srgbClr val="D4D4D4"/>
                </a:solidFill>
              </a:rPr>
              <a:t>.VIX.copy()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integ_result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4EC9B0"/>
                </a:solidFill>
              </a:rPr>
              <a:t>pd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Series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sm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tsa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stattools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adfuller</a:t>
            </a:r>
            <a:r>
              <a:rPr>
                <a:solidFill>
                  <a:srgbClr val="D4D4D4"/>
                </a:solidFill>
              </a:rPr>
              <a:t>(</a:t>
            </a:r>
            <a:r>
              <a:t>target</a:t>
            </a:r>
            <a:r>
              <a:rPr>
                <a:solidFill>
                  <a:srgbClr val="D4D4D4"/>
                </a:solidFill>
              </a:rPr>
              <a:t>)[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D4D4D4"/>
                </a:solidFill>
              </a:rPr>
              <a:t>: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D4D4D4"/>
                </a:solidFill>
              </a:rPr>
              <a:t>], 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         </a:t>
            </a:r>
            <a:r>
              <a:rPr>
                <a:solidFill>
                  <a:srgbClr val="9CDCFE"/>
                </a:solidFill>
              </a:rPr>
              <a:t>index</a:t>
            </a:r>
            <a:r>
              <a:t>=[</a:t>
            </a:r>
            <a:r>
              <a:rPr>
                <a:solidFill>
                  <a:srgbClr val="CE9178"/>
                </a:solidFill>
              </a:rPr>
              <a:t>'Test Statistics'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'p-value'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'Used Lag'</a:t>
            </a:r>
            <a:r>
              <a:t>, </a:t>
            </a:r>
            <a:r>
              <a:rPr>
                <a:solidFill>
                  <a:srgbClr val="CE9178"/>
                </a:solidFill>
              </a:rPr>
              <a:t>'Used Observations'</a:t>
            </a:r>
            <a:r>
              <a:t>])</a:t>
            </a: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Y2_integ_order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B5CEA8"/>
                </a:solidFill>
              </a:rPr>
              <a:t>0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integ_result</a:t>
            </a:r>
            <a:r>
              <a:rPr>
                <a:solidFill>
                  <a:srgbClr val="D4D4D4"/>
                </a:solidFill>
              </a:rPr>
              <a:t>[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] &gt; </a:t>
            </a:r>
            <a:r>
              <a:rPr>
                <a:solidFill>
                  <a:srgbClr val="B5CEA8"/>
                </a:solidFill>
              </a:rPr>
              <a:t>0.1</a:t>
            </a:r>
            <a:r>
              <a:rPr>
                <a:solidFill>
                  <a:srgbClr val="D4D4D4"/>
                </a:solidFill>
              </a:rPr>
              <a:t>: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9CDCFE"/>
                </a:solidFill>
              </a:rPr>
              <a:t>Y2_integ_order</a:t>
            </a:r>
            <a:r>
              <a:t> = </a:t>
            </a:r>
            <a:r>
              <a:rPr>
                <a:solidFill>
                  <a:srgbClr val="9CDCFE"/>
                </a:solidFill>
              </a:rPr>
              <a:t>Y2_integ_order</a:t>
            </a:r>
            <a:r>
              <a:t> + </a:t>
            </a:r>
            <a:r>
              <a:rPr>
                <a:solidFill>
                  <a:srgbClr val="B5CEA8"/>
                </a:solidFill>
              </a:rPr>
              <a:t>1</a:t>
            </a:r>
          </a:p>
          <a:p>
            <a:pPr>
              <a:defRPr sz="9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print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CE9178"/>
                </a:solidFill>
              </a:rPr>
              <a:t>'Y1_order: '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Y1_integ_order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CE9178"/>
                </a:solidFill>
              </a:rPr>
              <a:t>'Y2_order: '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9CDCFE"/>
                </a:solidFill>
              </a:rPr>
              <a:t>Y2_integ_order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pic>
        <p:nvPicPr>
          <p:cNvPr id="477" name="그림 10" descr="그림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711" y="4594361"/>
            <a:ext cx="2446233" cy="441999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TextBox 17"/>
          <p:cNvSpPr txBox="1"/>
          <p:nvPr/>
        </p:nvSpPr>
        <p:spPr>
          <a:xfrm>
            <a:off x="3619689" y="5216414"/>
            <a:ext cx="3134979" cy="12232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VAR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모형적합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df_use_return</a:t>
            </a:r>
            <a:r>
              <a:rPr>
                <a:solidFill>
                  <a:srgbClr val="D4D4D4"/>
                </a:solidFill>
              </a:rPr>
              <a:t> = </a:t>
            </a:r>
            <a:r>
              <a:t>df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diff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).</a:t>
            </a:r>
            <a:r>
              <a:rPr>
                <a:solidFill>
                  <a:srgbClr val="DCDCAA"/>
                </a:solidFill>
              </a:rPr>
              <a:t>dropna</a:t>
            </a:r>
            <a:r>
              <a:rPr>
                <a:solidFill>
                  <a:srgbClr val="D4D4D4"/>
                </a:solidFill>
              </a:rPr>
              <a:t>()</a:t>
            </a:r>
            <a:endParaRPr>
              <a:solidFill>
                <a:srgbClr val="D4D4D4"/>
              </a:solidFill>
            </a:endParaRPr>
          </a:p>
          <a:p>
            <a:pPr>
              <a:defRPr sz="9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fit</a:t>
            </a:r>
            <a:r>
              <a:rPr>
                <a:solidFill>
                  <a:srgbClr val="D4D4D4"/>
                </a:solidFill>
              </a:rPr>
              <a:t> = </a:t>
            </a:r>
            <a:r>
              <a:rPr>
                <a:solidFill>
                  <a:srgbClr val="4EC9B0"/>
                </a:solidFill>
              </a:rPr>
              <a:t>sm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tsa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4EC9B0"/>
                </a:solidFill>
              </a:rPr>
              <a:t>VAR</a:t>
            </a:r>
            <a:r>
              <a:rPr>
                <a:solidFill>
                  <a:srgbClr val="D4D4D4"/>
                </a:solidFill>
              </a:rPr>
              <a:t>(</a:t>
            </a:r>
            <a:r>
              <a:t>df_use_return</a:t>
            </a:r>
            <a:r>
              <a:rPr>
                <a:solidFill>
                  <a:srgbClr val="D4D4D4"/>
                </a:solidFill>
              </a:rPr>
              <a:t>).</a:t>
            </a:r>
            <a:r>
              <a:rPr>
                <a:solidFill>
                  <a:srgbClr val="DCDCAA"/>
                </a:solidFill>
              </a:rPr>
              <a:t>fit</a:t>
            </a:r>
            <a:r>
              <a:rPr>
                <a:solidFill>
                  <a:srgbClr val="D4D4D4"/>
                </a:solidFill>
              </a:rPr>
              <a:t>(</a:t>
            </a:r>
            <a:r>
              <a:t>maxlags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D4D4D4"/>
                </a:solidFill>
              </a:rPr>
              <a:t>) </a:t>
            </a:r>
            <a:br>
              <a:rPr>
                <a:solidFill>
                  <a:srgbClr val="D4D4D4"/>
                </a:solidFill>
              </a:rPr>
            </a:br>
            <a:r>
              <a:rPr>
                <a:solidFill>
                  <a:srgbClr val="6A9955"/>
                </a:solidFill>
              </a:rPr>
              <a:t>#var2 </a:t>
            </a:r>
            <a:r>
              <a:rPr>
                <a:solidFill>
                  <a:srgbClr val="6A9955"/>
                </a:solidFill>
                <a:latin typeface="나눔스퀘어 Light"/>
                <a:ea typeface="나눔스퀘어 Light"/>
                <a:cs typeface="나눔스퀘어 Light"/>
                <a:sym typeface="나눔스퀘어 Light"/>
              </a:rPr>
              <a:t>모형 </a:t>
            </a:r>
            <a:endParaRPr>
              <a:solidFill>
                <a:srgbClr val="6A9955"/>
              </a:solidFill>
            </a:endParaRPr>
          </a:p>
          <a:p>
            <a:pPr>
              <a:def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display(</a:t>
            </a:r>
            <a:r>
              <a:rPr>
                <a:solidFill>
                  <a:srgbClr val="9CDCFE"/>
                </a:solidFill>
              </a:rPr>
              <a:t>fit</a:t>
            </a:r>
            <a:r>
              <a:t>.summary())</a:t>
            </a:r>
          </a:p>
        </p:txBody>
      </p:sp>
      <p:sp>
        <p:nvSpPr>
          <p:cNvPr id="479" name="TextBox 22"/>
          <p:cNvSpPr txBox="1"/>
          <p:nvPr/>
        </p:nvSpPr>
        <p:spPr>
          <a:xfrm>
            <a:off x="398748" y="1687267"/>
            <a:ext cx="601907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Granger Causality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테스트 </a:t>
            </a:r>
            <a:r>
              <a:t>(KS200, VIX)</a:t>
            </a:r>
          </a:p>
        </p:txBody>
      </p:sp>
      <p:pic>
        <p:nvPicPr>
          <p:cNvPr id="480" name="그림 2" descr="그림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54666" y="1871933"/>
            <a:ext cx="4788320" cy="4664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그룹 5"/>
          <p:cNvGrpSpPr/>
          <p:nvPr/>
        </p:nvGrpSpPr>
        <p:grpSpPr>
          <a:xfrm>
            <a:off x="573488" y="2211261"/>
            <a:ext cx="5141512" cy="2768138"/>
            <a:chOff x="0" y="0"/>
            <a:chExt cx="5141511" cy="2768137"/>
          </a:xfrm>
        </p:grpSpPr>
        <p:grpSp>
          <p:nvGrpSpPr>
            <p:cNvPr id="486" name="그룹 1"/>
            <p:cNvGrpSpPr/>
            <p:nvPr/>
          </p:nvGrpSpPr>
          <p:grpSpPr>
            <a:xfrm>
              <a:off x="30294" y="1330496"/>
              <a:ext cx="3716285" cy="1437642"/>
              <a:chOff x="0" y="0"/>
              <a:chExt cx="3716283" cy="1437640"/>
            </a:xfrm>
          </p:grpSpPr>
          <p:sp>
            <p:nvSpPr>
              <p:cNvPr id="484" name="TextBox 17"/>
              <p:cNvSpPr txBox="1"/>
              <p:nvPr/>
            </p:nvSpPr>
            <p:spPr>
              <a:xfrm>
                <a:off x="0" y="0"/>
                <a:ext cx="2955935" cy="764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pc="-150" sz="4400">
                    <a:solidFill>
                      <a:schemeClr val="accent6">
                        <a:hueOff val="-12834783"/>
                        <a:satOff val="-58974"/>
                        <a:lumOff val="7647"/>
                        <a:alpha val="70000"/>
                      </a:schemeClr>
                    </a:solidFill>
                    <a:latin typeface="나눔스퀘어 ExtraBold"/>
                    <a:ea typeface="나눔스퀘어 ExtraBold"/>
                    <a:cs typeface="나눔스퀘어 ExtraBold"/>
                    <a:sym typeface="나눔스퀘어 ExtraBold"/>
                  </a:defRPr>
                </a:lvl1pPr>
              </a:lstStyle>
              <a:p>
                <a:pPr/>
                <a:r>
                  <a:t>Conclusion</a:t>
                </a:r>
              </a:p>
            </p:txBody>
          </p:sp>
          <p:sp>
            <p:nvSpPr>
              <p:cNvPr id="485" name="TextBox 20"/>
              <p:cNvSpPr txBox="1"/>
              <p:nvPr/>
            </p:nvSpPr>
            <p:spPr>
              <a:xfrm>
                <a:off x="760349" y="0"/>
                <a:ext cx="2955935" cy="1437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b="1" spc="-150" sz="4400">
                    <a:solidFill>
                      <a:srgbClr val="CCCCCC">
                        <a:alpha val="10000"/>
                      </a:srgbClr>
                    </a:solidFill>
                    <a:latin typeface="나눔스퀘어 ExtraBold"/>
                    <a:ea typeface="나눔스퀘어 ExtraBold"/>
                    <a:cs typeface="나눔스퀘어 ExtraBold"/>
                    <a:sym typeface="나눔스퀘어 ExtraBold"/>
                  </a:defRPr>
                </a:lvl1pPr>
              </a:lstStyle>
              <a:p>
                <a:pPr/>
                <a:r>
                  <a:t>Conclusion</a:t>
                </a:r>
              </a:p>
            </p:txBody>
          </p:sp>
        </p:grpSp>
        <p:sp>
          <p:nvSpPr>
            <p:cNvPr id="487" name="TextBox 10"/>
            <p:cNvSpPr txBox="1"/>
            <p:nvPr/>
          </p:nvSpPr>
          <p:spPr>
            <a:xfrm>
              <a:off x="0" y="0"/>
              <a:ext cx="2896176" cy="1381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pc="-150" sz="8000">
                  <a:solidFill>
                    <a:srgbClr val="8ECDCD">
                      <a:alpha val="70000"/>
                    </a:srgbClr>
                  </a:solidFill>
                  <a:latin typeface="나눔스퀘어 ExtraBold"/>
                  <a:ea typeface="나눔스퀘어 ExtraBold"/>
                  <a:cs typeface="나눔스퀘어 ExtraBold"/>
                  <a:sym typeface="나눔스퀘어 ExtraBold"/>
                </a:defRPr>
              </a:pPr>
              <a:r>
                <a:t>3. </a:t>
              </a:r>
              <a:r>
                <a:rPr>
                  <a:latin typeface="THE명품고딕L"/>
                  <a:ea typeface="THE명품고딕L"/>
                  <a:cs typeface="THE명품고딕L"/>
                  <a:sym typeface="THE명품고딕L"/>
                </a:rPr>
                <a:t>결론</a:t>
              </a:r>
            </a:p>
          </p:txBody>
        </p:sp>
        <p:sp>
          <p:nvSpPr>
            <p:cNvPr id="488" name="직선 연결선 4"/>
            <p:cNvSpPr/>
            <p:nvPr/>
          </p:nvSpPr>
          <p:spPr>
            <a:xfrm>
              <a:off x="61511" y="1217974"/>
              <a:ext cx="5080001" cy="1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90" name="슬라이드 번호 개체 틀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" name="표 3"/>
          <p:cNvGraphicFramePr/>
          <p:nvPr/>
        </p:nvGraphicFramePr>
        <p:xfrm>
          <a:off x="542170" y="2362911"/>
          <a:ext cx="5503334" cy="10535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3184"/>
                <a:gridCol w="3520149"/>
              </a:tblGrid>
              <a:tr h="105358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B w="254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Char char="-"/>
                        <a:defRPr sz="1600"/>
                      </a:pPr>
                      <a:r>
                        <a:t>장기</a:t>
                      </a:r>
                      <a:r>
                        <a:t>, </a:t>
                      </a:r>
                      <a:r>
                        <a:t>중기</a:t>
                      </a:r>
                      <a:r>
                        <a:t>, </a:t>
                      </a:r>
                      <a:r>
                        <a:t>단기로 훈련  예측 진행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600"/>
                      </a:pPr>
                      <a:r>
                        <a:t>스텝별 훈련 </a:t>
                      </a:r>
                      <a:r>
                        <a:t>X → </a:t>
                      </a:r>
                      <a:r>
                        <a:t>단기예측</a:t>
                      </a:r>
                      <a:r>
                        <a:t> </a:t>
                      </a:r>
                      <a:r>
                        <a:t>유용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600"/>
                      </a:pPr>
                      <a:r>
                        <a:t>스텝 </a:t>
                      </a:r>
                      <a:r>
                        <a:t>O → </a:t>
                      </a:r>
                      <a:r>
                        <a:t>단기</a:t>
                      </a:r>
                      <a:r>
                        <a:t> </a:t>
                      </a:r>
                      <a:r>
                        <a:t>훈련 예측 유용</a:t>
                      </a:r>
                    </a:p>
                  </a:txBody>
                  <a:tcPr marL="45720" marR="45720" marT="45720" marB="45720" anchor="t" anchorCtr="0" horzOverflow="overflow">
                    <a:lnB w="25400">
                      <a:solidFill>
                        <a:schemeClr val="accent3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3" name="표 3"/>
          <p:cNvGraphicFramePr/>
          <p:nvPr/>
        </p:nvGraphicFramePr>
        <p:xfrm>
          <a:off x="6146498" y="2362911"/>
          <a:ext cx="5503334" cy="10535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83184"/>
                <a:gridCol w="3520149"/>
              </a:tblGrid>
              <a:tr h="105358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B w="25400">
                      <a:solidFill>
                        <a:schemeClr val="accent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Char char="-"/>
                        <a:defRPr sz="1600"/>
                      </a:pPr>
                      <a:r>
                        <a:t>충격반응분석이 장점 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600"/>
                      </a:pPr>
                      <a:r>
                        <a:t>분산분해 이용</a:t>
                      </a:r>
                      <a:r>
                        <a:t>, </a:t>
                      </a:r>
                      <a:r>
                        <a:t>내생변수의 변동이 전체 변동의 기여한 부분 분석</a:t>
                      </a:r>
                      <a:r>
                        <a:t> </a:t>
                      </a:r>
                      <a:r>
                        <a:t>가능  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600"/>
                      </a:pPr>
                      <a:r>
                        <a:t>자유도 상실 </a:t>
                      </a:r>
                    </a:p>
                  </a:txBody>
                  <a:tcPr marL="45720" marR="45720" marT="45720" marB="45720" anchor="t" anchorCtr="0" horzOverflow="overflow">
                    <a:lnB w="25400">
                      <a:solidFill>
                        <a:schemeClr val="accent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4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5" name="직선 연결선 13"/>
          <p:cNvSpPr/>
          <p:nvPr/>
        </p:nvSpPr>
        <p:spPr>
          <a:xfrm>
            <a:off x="10678159" y="6332220"/>
            <a:ext cx="1513841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00" name="그룹 7"/>
          <p:cNvGrpSpPr/>
          <p:nvPr/>
        </p:nvGrpSpPr>
        <p:grpSpPr>
          <a:xfrm>
            <a:off x="3680281" y="3769471"/>
            <a:ext cx="6770894" cy="2493545"/>
            <a:chOff x="0" y="0"/>
            <a:chExt cx="6770893" cy="2493544"/>
          </a:xfrm>
        </p:grpSpPr>
        <p:sp>
          <p:nvSpPr>
            <p:cNvPr id="496" name="TextBox 19"/>
            <p:cNvSpPr txBox="1"/>
            <p:nvPr/>
          </p:nvSpPr>
          <p:spPr>
            <a:xfrm>
              <a:off x="0" y="0"/>
              <a:ext cx="6770894" cy="2493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342900" indent="-342900">
                <a:buSzPct val="100000"/>
                <a:buFont typeface="Arial"/>
                <a:buChar char="•"/>
                <a:defRPr sz="2400"/>
              </a:pPr>
              <a:r>
                <a:t>딥러닝의 필요성</a:t>
              </a:r>
            </a:p>
            <a:p>
              <a:pPr>
                <a:defRPr sz="2400"/>
              </a:pPr>
            </a:p>
            <a:p>
              <a:pPr marL="342900" indent="-342900">
                <a:buSzPct val="100000"/>
                <a:buFont typeface="Arial"/>
                <a:buChar char="•"/>
                <a:defRPr sz="2400"/>
              </a:pPr>
              <a:r>
                <a:t>주식예측의 불확실성은 여전히 높음</a:t>
              </a:r>
              <a:r>
                <a:t> </a:t>
              </a:r>
            </a:p>
            <a:p>
              <a:pPr>
                <a:defRPr sz="2400"/>
              </a:pPr>
            </a:p>
            <a:p>
              <a:pPr marL="342900" indent="-342900">
                <a:buSzPct val="100000"/>
                <a:buFont typeface="Arial"/>
                <a:buChar char="•"/>
                <a:defRPr>
                  <a:latin typeface="나눔스퀘어 ExtraBold"/>
                  <a:ea typeface="나눔스퀘어 ExtraBold"/>
                  <a:cs typeface="나눔스퀘어 ExtraBold"/>
                  <a:sym typeface="나눔스퀘어 ExtraBold"/>
                </a:defRPr>
              </a:pPr>
              <a:r>
                <a:t>ARIMA</a:t>
              </a:r>
              <a:r>
                <a:t>를 이용해 단기적 추세 기준 마련 가능 </a:t>
              </a:r>
              <a:br/>
              <a:r>
                <a:t>VAR </a:t>
              </a:r>
              <a:r>
                <a:t>통해서 충격에 대한 반응을 설명할 수 있는 변수 찾기 가능 </a:t>
              </a:r>
              <a:br/>
              <a:r>
                <a:t>주식투자에 있어 자신만의 기준 마련 필요 </a:t>
              </a:r>
            </a:p>
          </p:txBody>
        </p:sp>
        <p:sp>
          <p:nvSpPr>
            <p:cNvPr id="497" name="타원 14"/>
            <p:cNvSpPr/>
            <p:nvPr/>
          </p:nvSpPr>
          <p:spPr>
            <a:xfrm>
              <a:off x="53679" y="169400"/>
              <a:ext cx="121921" cy="101601"/>
            </a:xfrm>
            <a:prstGeom prst="ellipse">
              <a:avLst/>
            </a:prstGeom>
            <a:solidFill>
              <a:srgbClr val="FBFBFB"/>
            </a:solidFill>
            <a:ln w="508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</a:p>
          </p:txBody>
        </p:sp>
        <p:sp>
          <p:nvSpPr>
            <p:cNvPr id="498" name="타원 15"/>
            <p:cNvSpPr/>
            <p:nvPr/>
          </p:nvSpPr>
          <p:spPr>
            <a:xfrm>
              <a:off x="53679" y="893865"/>
              <a:ext cx="121921" cy="101601"/>
            </a:xfrm>
            <a:prstGeom prst="ellipse">
              <a:avLst/>
            </a:prstGeom>
            <a:solidFill>
              <a:srgbClr val="FBFBFB"/>
            </a:solidFill>
            <a:ln w="508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</a:p>
          </p:txBody>
        </p:sp>
        <p:sp>
          <p:nvSpPr>
            <p:cNvPr id="499" name="타원 16"/>
            <p:cNvSpPr/>
            <p:nvPr/>
          </p:nvSpPr>
          <p:spPr>
            <a:xfrm>
              <a:off x="45874" y="1608170"/>
              <a:ext cx="121921" cy="101601"/>
            </a:xfrm>
            <a:prstGeom prst="ellipse">
              <a:avLst/>
            </a:prstGeom>
            <a:solidFill>
              <a:srgbClr val="FBFBFB"/>
            </a:solidFill>
            <a:ln w="508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6">
                      <a:hueOff val="-12834783"/>
                      <a:satOff val="-58974"/>
                      <a:lumOff val="7647"/>
                    </a:schemeClr>
                  </a:solidFill>
                </a:defRPr>
              </a:pPr>
            </a:p>
          </p:txBody>
        </p:sp>
      </p:grpSp>
      <p:sp>
        <p:nvSpPr>
          <p:cNvPr id="501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3. </a:t>
            </a:r>
            <a:r>
              <a:t>결론 </a:t>
            </a:r>
          </a:p>
        </p:txBody>
      </p:sp>
      <p:sp>
        <p:nvSpPr>
          <p:cNvPr id="502" name="직선 연결선 21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직사각형 22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504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30936">
              <a:lnSpc>
                <a:spcPct val="90000"/>
              </a:lnSpc>
              <a:defRPr sz="2898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rPr sz="2691"/>
              <a:t>결론</a:t>
            </a:r>
            <a:br>
              <a:rPr sz="2691"/>
            </a:br>
            <a:r>
              <a:rPr sz="1311"/>
              <a:t>ARIMA </a:t>
            </a:r>
            <a:r>
              <a:rPr sz="1311"/>
              <a:t>와 </a:t>
            </a:r>
            <a:r>
              <a:rPr sz="1311"/>
              <a:t>VAR </a:t>
            </a:r>
            <a:r>
              <a:rPr sz="1311"/>
              <a:t>분석 요약 </a:t>
            </a:r>
          </a:p>
        </p:txBody>
      </p:sp>
      <p:sp>
        <p:nvSpPr>
          <p:cNvPr id="505" name="TextBox 6"/>
          <p:cNvSpPr txBox="1"/>
          <p:nvPr/>
        </p:nvSpPr>
        <p:spPr>
          <a:xfrm>
            <a:off x="649872" y="2569306"/>
            <a:ext cx="1751877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latin typeface="Stencil"/>
                <a:ea typeface="Stencil"/>
                <a:cs typeface="Stencil"/>
                <a:sym typeface="Stencil"/>
              </a:defRPr>
            </a:lvl1pPr>
          </a:lstStyle>
          <a:p>
            <a:pPr/>
            <a:r>
              <a:t>ARIMA</a:t>
            </a:r>
          </a:p>
        </p:txBody>
      </p:sp>
      <p:sp>
        <p:nvSpPr>
          <p:cNvPr id="506" name="TextBox 24"/>
          <p:cNvSpPr txBox="1"/>
          <p:nvPr/>
        </p:nvSpPr>
        <p:spPr>
          <a:xfrm>
            <a:off x="6564147" y="2574176"/>
            <a:ext cx="119549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latin typeface="Stencil"/>
                <a:ea typeface="Stencil"/>
                <a:cs typeface="Stencil"/>
                <a:sym typeface="Stencil"/>
              </a:defRPr>
            </a:lvl1pPr>
          </a:lstStyle>
          <a:p>
            <a:pPr/>
            <a:r>
              <a:t>VAR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EDB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사각형: 둥근 모서리 82"/>
          <p:cNvSpPr/>
          <p:nvPr/>
        </p:nvSpPr>
        <p:spPr>
          <a:xfrm>
            <a:off x="368964" y="1086483"/>
            <a:ext cx="11499819" cy="5575587"/>
          </a:xfrm>
          <a:prstGeom prst="rect">
            <a:avLst/>
          </a:prstGeom>
          <a:solidFill>
            <a:schemeClr val="accent6">
              <a:hueOff val="-12834783"/>
              <a:satOff val="-58974"/>
              <a:lumOff val="7647"/>
            </a:schemeClr>
          </a:solidFill>
          <a:ln w="12700">
            <a:solidFill>
              <a:schemeClr val="accent6">
                <a:hueOff val="-12834783"/>
                <a:satOff val="-58974"/>
                <a:lumOff val="7647"/>
              </a:schemeClr>
            </a:solidFill>
            <a:miter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>
              <a:defRPr b="1" sz="1000">
                <a:solidFill>
                  <a:srgbClr val="235889"/>
                </a:solidFill>
              </a:defRPr>
            </a:pPr>
          </a:p>
        </p:txBody>
      </p:sp>
      <p:sp>
        <p:nvSpPr>
          <p:cNvPr id="511" name="자유형 10"/>
          <p:cNvSpPr/>
          <p:nvPr/>
        </p:nvSpPr>
        <p:spPr>
          <a:xfrm>
            <a:off x="7223790" y="2068876"/>
            <a:ext cx="358935" cy="323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lnTo>
                  <a:pt x="21032" y="21023"/>
                </a:ln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chemeClr val="accent6">
              <a:hueOff val="-12834783"/>
              <a:satOff val="-58974"/>
              <a:lumOff val="7647"/>
            </a:schemeClr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512" name="직선 연결선 2"/>
          <p:cNvSpPr/>
          <p:nvPr/>
        </p:nvSpPr>
        <p:spPr>
          <a:xfrm flipV="1">
            <a:off x="355600" y="2548683"/>
            <a:ext cx="11480800" cy="23116"/>
          </a:xfrm>
          <a:prstGeom prst="line">
            <a:avLst/>
          </a:prstGeom>
          <a:ln w="25400">
            <a:solidFill>
              <a:srgbClr val="A6D7FC">
                <a:alpha val="4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TextBox 1"/>
          <p:cNvSpPr txBox="1"/>
          <p:nvPr/>
        </p:nvSpPr>
        <p:spPr>
          <a:xfrm>
            <a:off x="4119986" y="1766533"/>
            <a:ext cx="4496518" cy="736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lvl1pPr>
          </a:lstStyle>
          <a:p>
            <a:pPr/>
            <a:r>
              <a:t>완성도 비교표 </a:t>
            </a:r>
          </a:p>
        </p:txBody>
      </p:sp>
      <p:sp>
        <p:nvSpPr>
          <p:cNvPr id="514" name="슬라이드 번호 개체 틀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5" name="직선 연결선 19"/>
          <p:cNvSpPr/>
          <p:nvPr/>
        </p:nvSpPr>
        <p:spPr>
          <a:xfrm>
            <a:off x="10678159" y="6332220"/>
            <a:ext cx="1513841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제목 1"/>
          <p:cNvSpPr txBox="1"/>
          <p:nvPr/>
        </p:nvSpPr>
        <p:spPr>
          <a:xfrm>
            <a:off x="45719" y="204351"/>
            <a:ext cx="2931162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3. </a:t>
            </a:r>
            <a:r>
              <a:t>결론 </a:t>
            </a:r>
            <a:r>
              <a:t>| </a:t>
            </a:r>
            <a:r>
              <a:t>프로젝트 완성도 평가  </a:t>
            </a:r>
          </a:p>
        </p:txBody>
      </p:sp>
      <p:sp>
        <p:nvSpPr>
          <p:cNvPr id="517" name="직선 연결선 14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직사각형 20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519" name="제목 1"/>
          <p:cNvSpPr txBox="1"/>
          <p:nvPr/>
        </p:nvSpPr>
        <p:spPr>
          <a:xfrm>
            <a:off x="414685" y="217782"/>
            <a:ext cx="10424160" cy="1526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30936">
              <a:lnSpc>
                <a:spcPct val="90000"/>
              </a:lnSpc>
              <a:defRPr sz="2898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br/>
            <a:r>
              <a:rPr sz="2691"/>
              <a:t>프로젝트 평가</a:t>
            </a:r>
            <a:br>
              <a:rPr sz="2691"/>
            </a:br>
            <a:r>
              <a:rPr sz="1311"/>
              <a:t>프로젝트 자체 평가 </a:t>
            </a:r>
          </a:p>
        </p:txBody>
      </p:sp>
      <p:graphicFrame>
        <p:nvGraphicFramePr>
          <p:cNvPr id="520" name="표 5"/>
          <p:cNvGraphicFramePr/>
          <p:nvPr/>
        </p:nvGraphicFramePr>
        <p:xfrm>
          <a:off x="1802747" y="2742326"/>
          <a:ext cx="8296294" cy="30291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65431"/>
                <a:gridCol w="2765431"/>
                <a:gridCol w="2765431"/>
              </a:tblGrid>
              <a:tr h="50486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defRPr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프로젝트 단계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381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defRPr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초기 목표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381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chemeClr val="accent6">
                              <a:hueOff val="-12834783"/>
                              <a:satOff val="-58974"/>
                              <a:lumOff val="7647"/>
                            </a:schemeClr>
                          </a:solidFill>
                        </a:defRPr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목표 달성도 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381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5048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주제 선정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381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D5E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381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D5E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?? %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381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D5E1DE"/>
                    </a:solidFill>
                  </a:tcPr>
                </a:tc>
              </a:tr>
              <a:tr h="5048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변수의 적절성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BF1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BF1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?? %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BF1EF"/>
                    </a:solidFill>
                  </a:tcPr>
                </a:tc>
              </a:tr>
              <a:tr h="5048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데이터 탐색 및 전처리</a:t>
                      </a:r>
                      <a:r>
                        <a:t>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D5E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D5E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?? %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D5E1DE"/>
                    </a:solidFill>
                  </a:tcPr>
                </a:tc>
              </a:tr>
              <a:tr h="5048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데이터 분석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BF1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BF1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?? %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EBF1EF"/>
                    </a:solidFill>
                  </a:tcPr>
                </a:tc>
              </a:tr>
              <a:tr h="50486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데이터 활용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D5E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D5E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?? %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L>
                    <a:lnR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R>
                    <a:lnT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T>
                    <a:lnB w="12700">
                      <a:solidFill>
                        <a:schemeClr val="accent6">
                          <a:hueOff val="-12834783"/>
                          <a:satOff val="-58974"/>
                          <a:lumOff val="7647"/>
                        </a:schemeClr>
                      </a:solidFill>
                    </a:lnB>
                    <a:solidFill>
                      <a:srgbClr val="D5E1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제목 1"/>
          <p:cNvSpPr txBox="1"/>
          <p:nvPr>
            <p:ph type="title"/>
          </p:nvPr>
        </p:nvSpPr>
        <p:spPr>
          <a:xfrm>
            <a:off x="4255625" y="2642121"/>
            <a:ext cx="5257801" cy="1325564"/>
          </a:xfrm>
          <a:prstGeom prst="rect">
            <a:avLst/>
          </a:prstGeom>
        </p:spPr>
        <p:txBody>
          <a:bodyPr/>
          <a:lstStyle>
            <a:lvl1pPr defTabSz="859536">
              <a:defRPr sz="8083">
                <a:solidFill>
                  <a:srgbClr val="D9D9D9"/>
                </a:solidFill>
              </a:defRPr>
            </a:lvl1pPr>
          </a:lstStyle>
          <a:p>
            <a:pPr/>
            <a:r>
              <a:t>Q &amp; A</a:t>
            </a:r>
          </a:p>
        </p:txBody>
      </p:sp>
      <p:sp>
        <p:nvSpPr>
          <p:cNvPr id="523" name="슬라이드 번호 개체 틀 2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부제목 2"/>
          <p:cNvSpPr txBox="1"/>
          <p:nvPr/>
        </p:nvSpPr>
        <p:spPr>
          <a:xfrm>
            <a:off x="71120" y="5986419"/>
            <a:ext cx="4481339" cy="871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b="1" sz="2100">
                <a:solidFill>
                  <a:schemeClr val="accent6">
                    <a:hueOff val="-12834783"/>
                    <a:satOff val="-58974"/>
                    <a:lumOff val="7647"/>
                    <a:alpha val="80000"/>
                  </a:schemeClr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5</a:t>
            </a:r>
            <a:r>
              <a:t>조 </a:t>
            </a:r>
            <a:r>
              <a:t>: </a:t>
            </a:r>
            <a:r>
              <a:t>배아프조 </a:t>
            </a:r>
          </a:p>
          <a:p>
            <a:pPr marL="228600" indent="-228600">
              <a:lnSpc>
                <a:spcPct val="72000"/>
              </a:lnSpc>
              <a:spcBef>
                <a:spcPts val="1000"/>
              </a:spcBef>
              <a:buSzPct val="100000"/>
              <a:buFont typeface="Arial"/>
              <a:buChar char="•"/>
              <a:defRPr b="1" sz="2100">
                <a:solidFill>
                  <a:schemeClr val="accent6">
                    <a:hueOff val="-12834783"/>
                    <a:satOff val="-58974"/>
                    <a:lumOff val="7647"/>
                    <a:alpha val="80000"/>
                  </a:schemeClr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이지현 전유석 김정훈 황윤재 이명희</a:t>
            </a:r>
          </a:p>
        </p:txBody>
      </p:sp>
      <p:sp>
        <p:nvSpPr>
          <p:cNvPr id="525" name="TextBox 5"/>
          <p:cNvSpPr txBox="1"/>
          <p:nvPr/>
        </p:nvSpPr>
        <p:spPr>
          <a:xfrm>
            <a:off x="71121" y="5604252"/>
            <a:ext cx="99400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lvl1pPr>
          </a:lstStyle>
          <a:p>
            <a:pPr/>
            <a:r>
              <a:t>2022.05.04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슬라이드 번호 개체 틀 3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직선 연결선 9"/>
          <p:cNvSpPr/>
          <p:nvPr/>
        </p:nvSpPr>
        <p:spPr>
          <a:xfrm>
            <a:off x="2413104" y="6310919"/>
            <a:ext cx="9778897" cy="1"/>
          </a:xfrm>
          <a:prstGeom prst="line">
            <a:avLst/>
          </a:prstGeom>
          <a:ln w="15875">
            <a:solidFill>
              <a:schemeClr val="accent1">
                <a:alpha val="85000"/>
              </a:scheme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1. </a:t>
            </a:r>
            <a:r>
              <a:t>배경소개 </a:t>
            </a:r>
            <a:r>
              <a:t>: </a:t>
            </a:r>
            <a:r>
              <a:t>팀소개 </a:t>
            </a:r>
          </a:p>
        </p:txBody>
      </p:sp>
      <p:sp>
        <p:nvSpPr>
          <p:cNvPr id="156" name="직선 연결선 13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57" name="내용 개체 틀 15"/>
          <p:cNvGraphicFramePr/>
          <p:nvPr/>
        </p:nvGraphicFramePr>
        <p:xfrm>
          <a:off x="533131" y="2053549"/>
          <a:ext cx="11178071" cy="36728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4621"/>
                <a:gridCol w="1882206"/>
                <a:gridCol w="4285850"/>
                <a:gridCol w="3195393"/>
              </a:tblGrid>
              <a:tr h="37670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DED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관심사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DED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각자의 프로젝트 목표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DED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역할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DEDBDB"/>
                    </a:solidFill>
                  </a:tcPr>
                </a:tc>
              </a:tr>
              <a:tr h="6592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이지현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DED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데이터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프로젝트 진행 중 어려웠던 점 최대한 모아 해결하기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프로젝트 매니저 </a:t>
                      </a:r>
                      <a:r>
                        <a:t>Manager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6592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전유석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DED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금융 데이터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전반적인 머신러닝 분석 흐름 이해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주제 디벨로퍼</a:t>
                      </a:r>
                      <a:r>
                        <a:t> </a:t>
                      </a:r>
                      <a:r>
                        <a:t>Developer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6592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김정훈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DED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금융</a:t>
                      </a:r>
                      <a:r>
                        <a:t>, </a:t>
                      </a: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투자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전반적인 머신러닝 분석 흐름 이해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리서처</a:t>
                      </a:r>
                      <a:r>
                        <a:t> </a:t>
                      </a:r>
                      <a:r>
                        <a:t>Researcher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6592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황윤재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DED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데이터분석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데이터 분석에 있어서</a:t>
                      </a:r>
                      <a:r>
                        <a:t>,</a:t>
                      </a: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구체적인 방법론 이해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코드 디벨로퍼</a:t>
                      </a:r>
                      <a:r>
                        <a:t> </a:t>
                      </a:r>
                      <a:r>
                        <a:t>Developer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  <a:tr h="6592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이명희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DEDB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빅데이터 </a:t>
                      </a:r>
                      <a:r>
                        <a:t>, </a:t>
                      </a: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투자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전반적인 머신러닝 분석 흐름 이해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latin typeface="나눔스퀘어 Light"/>
                          <a:ea typeface="나눔스퀘어 Light"/>
                          <a:cs typeface="나눔스퀘어 Light"/>
                          <a:sym typeface="나눔스퀘어 Light"/>
                        </a:rPr>
                        <a:t>피드백 담당 </a:t>
                      </a:r>
                      <a:r>
                        <a:rPr>
                          <a:latin typeface="나눔스퀘어"/>
                          <a:ea typeface="나눔스퀘어"/>
                          <a:cs typeface="나눔스퀘어"/>
                          <a:sym typeface="나눔스퀘어"/>
                        </a:rPr>
                        <a:t> Feedback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직사각형 19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159" name="제목 1"/>
          <p:cNvSpPr txBox="1"/>
          <p:nvPr>
            <p:ph type="title"/>
          </p:nvPr>
        </p:nvSpPr>
        <p:spPr>
          <a:xfrm>
            <a:off x="368965" y="217782"/>
            <a:ext cx="10515601" cy="1526883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br/>
            <a:r>
              <a:t>팀 소개</a:t>
            </a:r>
            <a:br/>
            <a:r>
              <a:rPr sz="1800"/>
              <a:t>팀원의 목표 </a:t>
            </a:r>
            <a:r>
              <a:rPr sz="1800"/>
              <a:t>/ </a:t>
            </a:r>
            <a:r>
              <a:rPr sz="1800"/>
              <a:t>각각의 역할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슬라이드 번호 개체 틀 1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1. </a:t>
            </a:r>
            <a:r>
              <a:t>배경소개</a:t>
            </a:r>
          </a:p>
        </p:txBody>
      </p:sp>
      <p:sp>
        <p:nvSpPr>
          <p:cNvPr id="163" name="직선 연결선 14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64" name="그래픽 6" descr="그래픽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rcRect l="0" t="0" r="29958" b="0"/>
          <a:stretch>
            <a:fillRect/>
          </a:stretch>
        </p:blipFill>
        <p:spPr>
          <a:xfrm>
            <a:off x="800049" y="1951751"/>
            <a:ext cx="6002117" cy="3570539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Box 15"/>
          <p:cNvSpPr txBox="1"/>
          <p:nvPr/>
        </p:nvSpPr>
        <p:spPr>
          <a:xfrm>
            <a:off x="7557482" y="3184239"/>
            <a:ext cx="3910186" cy="94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개인의 주식투자 목적 </a:t>
            </a:r>
            <a:endParaRPr>
              <a:latin typeface="나눔스퀘어 Light"/>
              <a:ea typeface="나눔스퀘어 Light"/>
              <a:cs typeface="나눔스퀘어 Light"/>
              <a:sym typeface="나눔스퀘어 Light"/>
            </a:endParaRPr>
          </a:p>
          <a:p>
            <a:pPr/>
          </a:p>
        </p:txBody>
      </p:sp>
      <p:sp>
        <p:nvSpPr>
          <p:cNvPr id="167" name="TextBox 17"/>
          <p:cNvSpPr txBox="1"/>
          <p:nvPr/>
        </p:nvSpPr>
        <p:spPr>
          <a:xfrm>
            <a:off x="7543879" y="3623701"/>
            <a:ext cx="2917979" cy="6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➔ </a:t>
            </a: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수익을 높이기 위해 </a:t>
            </a:r>
            <a:endParaRPr>
              <a:latin typeface="나눔스퀘어 Light"/>
              <a:ea typeface="나눔스퀘어 Light"/>
              <a:cs typeface="나눔스퀘어 Light"/>
              <a:sym typeface="나눔스퀘어 Light"/>
            </a:endParaRPr>
          </a:p>
        </p:txBody>
      </p:sp>
      <p:sp>
        <p:nvSpPr>
          <p:cNvPr id="168" name="제목 1"/>
          <p:cNvSpPr txBox="1"/>
          <p:nvPr>
            <p:ph type="title"/>
          </p:nvPr>
        </p:nvSpPr>
        <p:spPr>
          <a:xfrm>
            <a:off x="368965" y="217782"/>
            <a:ext cx="10515601" cy="1526883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br/>
            <a:r>
              <a:t>종가예측의 필요성</a:t>
            </a:r>
            <a:br/>
            <a:r>
              <a:rPr sz="1800"/>
              <a:t>개인은 왜 주식을 하는가</a:t>
            </a:r>
            <a:r>
              <a:rPr sz="1800"/>
              <a:t>? </a:t>
            </a:r>
          </a:p>
        </p:txBody>
      </p:sp>
      <p:sp>
        <p:nvSpPr>
          <p:cNvPr id="169" name="직사각형 23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슬라이드 번호 개체 틀 1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1. </a:t>
            </a:r>
            <a:r>
              <a:t>배경소개</a:t>
            </a:r>
          </a:p>
        </p:txBody>
      </p:sp>
      <p:sp>
        <p:nvSpPr>
          <p:cNvPr id="173" name="직선 연결선 14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74" name="그래픽 6" descr="그래픽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rcRect l="0" t="0" r="29958" b="0"/>
          <a:stretch>
            <a:fillRect/>
          </a:stretch>
        </p:blipFill>
        <p:spPr>
          <a:xfrm>
            <a:off x="800049" y="1951751"/>
            <a:ext cx="6002117" cy="3570539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extBox 15"/>
          <p:cNvSpPr txBox="1"/>
          <p:nvPr/>
        </p:nvSpPr>
        <p:spPr>
          <a:xfrm>
            <a:off x="7583533" y="3173193"/>
            <a:ext cx="3910186" cy="94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rPr>
                <a:latin typeface="나눔스퀘어 Light"/>
                <a:ea typeface="나눔스퀘어 Light"/>
                <a:cs typeface="나눔스퀘어 Light"/>
                <a:sym typeface="나눔스퀘어 Light"/>
              </a:rPr>
              <a:t>개인의 주식투자 문제</a:t>
            </a:r>
            <a:endParaRPr>
              <a:latin typeface="나눔스퀘어 Light"/>
              <a:ea typeface="나눔스퀘어 Light"/>
              <a:cs typeface="나눔스퀘어 Light"/>
              <a:sym typeface="나눔스퀘어 Light"/>
            </a:endParaRPr>
          </a:p>
          <a:p>
            <a:pPr/>
          </a:p>
        </p:txBody>
      </p:sp>
      <p:sp>
        <p:nvSpPr>
          <p:cNvPr id="177" name="TextBox 17"/>
          <p:cNvSpPr txBox="1"/>
          <p:nvPr/>
        </p:nvSpPr>
        <p:spPr>
          <a:xfrm>
            <a:off x="7569930" y="3612655"/>
            <a:ext cx="2917979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➔</a:t>
            </a:r>
            <a:r>
              <a:t> 기준없는 주식 투자</a:t>
            </a:r>
            <a:endParaRPr>
              <a:latin typeface="나눔스퀘어 Light"/>
              <a:ea typeface="나눔스퀘어 Light"/>
              <a:cs typeface="나눔스퀘어 Light"/>
              <a:sym typeface="나눔스퀘어 Light"/>
            </a:endParaRPr>
          </a:p>
        </p:txBody>
      </p:sp>
      <p:sp>
        <p:nvSpPr>
          <p:cNvPr id="178" name="제목 1"/>
          <p:cNvSpPr txBox="1"/>
          <p:nvPr>
            <p:ph type="title"/>
          </p:nvPr>
        </p:nvSpPr>
        <p:spPr>
          <a:xfrm>
            <a:off x="368965" y="217782"/>
            <a:ext cx="10515601" cy="1526883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br/>
            <a:r>
              <a:t>종가예측의 필요성</a:t>
            </a:r>
            <a:br/>
            <a:r>
              <a:rPr sz="1800"/>
              <a:t>개인은 왜 주식을 하는가</a:t>
            </a:r>
            <a:r>
              <a:rPr sz="1800"/>
              <a:t>? </a:t>
            </a:r>
          </a:p>
        </p:txBody>
      </p:sp>
      <p:sp>
        <p:nvSpPr>
          <p:cNvPr id="179" name="직사각형 23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2"/>
          <p:cNvSpPr txBox="1"/>
          <p:nvPr/>
        </p:nvSpPr>
        <p:spPr>
          <a:xfrm>
            <a:off x="8171871" y="3623733"/>
            <a:ext cx="272692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‘</a:t>
            </a:r>
            <a:r>
              <a:rPr>
                <a:latin typeface="나눔스퀘어"/>
                <a:ea typeface="나눔스퀘어"/>
                <a:cs typeface="나눔스퀘어"/>
                <a:sym typeface="나눔스퀘어"/>
              </a:rPr>
              <a:t>주식투자 기준</a:t>
            </a:r>
            <a:r>
              <a:t>’</a:t>
            </a:r>
            <a:r>
              <a:rPr>
                <a:latin typeface="나눔스퀘어"/>
                <a:ea typeface="나눔스퀘어"/>
                <a:cs typeface="나눔스퀘어"/>
                <a:sym typeface="나눔스퀘어"/>
              </a:rPr>
              <a:t> 마련</a:t>
            </a:r>
          </a:p>
        </p:txBody>
      </p:sp>
      <p:sp>
        <p:nvSpPr>
          <p:cNvPr id="182" name="슬라이드 번호 개체 틀 1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1. </a:t>
            </a:r>
            <a:r>
              <a:t>배경소개</a:t>
            </a:r>
          </a:p>
        </p:txBody>
      </p:sp>
      <p:sp>
        <p:nvSpPr>
          <p:cNvPr id="184" name="직선 연결선 14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85" name="그래픽 6" descr="그래픽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rcRect l="0" t="0" r="29958" b="0"/>
          <a:stretch>
            <a:fillRect/>
          </a:stretch>
        </p:blipFill>
        <p:spPr>
          <a:xfrm>
            <a:off x="800049" y="1951751"/>
            <a:ext cx="6002117" cy="357053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제목 1"/>
          <p:cNvSpPr txBox="1"/>
          <p:nvPr>
            <p:ph type="title"/>
          </p:nvPr>
        </p:nvSpPr>
        <p:spPr>
          <a:xfrm>
            <a:off x="368965" y="217782"/>
            <a:ext cx="10515601" cy="1526883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br/>
            <a:r>
              <a:t>종가예측의 필요성</a:t>
            </a:r>
            <a:br/>
            <a:r>
              <a:rPr sz="1800"/>
              <a:t>개인은 왜 주식을 하는가</a:t>
            </a:r>
            <a:r>
              <a:rPr sz="1800"/>
              <a:t>? </a:t>
            </a:r>
          </a:p>
        </p:txBody>
      </p:sp>
      <p:sp>
        <p:nvSpPr>
          <p:cNvPr id="188" name="직사각형 23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다이어그램 5"/>
          <p:cNvGrpSpPr/>
          <p:nvPr/>
        </p:nvGrpSpPr>
        <p:grpSpPr>
          <a:xfrm>
            <a:off x="3920425" y="1970605"/>
            <a:ext cx="4351150" cy="3581973"/>
            <a:chOff x="0" y="0"/>
            <a:chExt cx="4351149" cy="3581971"/>
          </a:xfrm>
        </p:grpSpPr>
        <p:grpSp>
          <p:nvGrpSpPr>
            <p:cNvPr id="192" name="그룹"/>
            <p:cNvGrpSpPr/>
            <p:nvPr/>
          </p:nvGrpSpPr>
          <p:grpSpPr>
            <a:xfrm>
              <a:off x="1306403" y="0"/>
              <a:ext cx="1738342" cy="1129921"/>
              <a:chOff x="0" y="0"/>
              <a:chExt cx="1738340" cy="1129920"/>
            </a:xfrm>
          </p:grpSpPr>
          <p:sp>
            <p:nvSpPr>
              <p:cNvPr id="190" name="모서리가 둥근 직사각형"/>
              <p:cNvSpPr/>
              <p:nvPr/>
            </p:nvSpPr>
            <p:spPr>
              <a:xfrm>
                <a:off x="0" y="0"/>
                <a:ext cx="1738341" cy="112992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alpha val="71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4668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</a:defRPr>
                </a:pPr>
              </a:p>
            </p:txBody>
          </p:sp>
          <p:sp>
            <p:nvSpPr>
              <p:cNvPr id="191" name="경제"/>
              <p:cNvSpPr txBox="1"/>
              <p:nvPr/>
            </p:nvSpPr>
            <p:spPr>
              <a:xfrm>
                <a:off x="55157" y="274960"/>
                <a:ext cx="1628027" cy="58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ctr">
                <a:spAutoFit/>
              </a:bodyPr>
              <a:lstStyle>
                <a:lvl1pPr algn="ctr" defTabSz="1466850">
                  <a:lnSpc>
                    <a:spcPct val="90000"/>
                  </a:lnSpc>
                  <a:spcBef>
                    <a:spcPts val="1300"/>
                  </a:spcBef>
                  <a:defRPr b="1" sz="3300"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  <a:latin typeface="나눔스퀘어 Light"/>
                    <a:ea typeface="나눔스퀘어 Light"/>
                    <a:cs typeface="나눔스퀘어 Light"/>
                    <a:sym typeface="나눔스퀘어 Light"/>
                  </a:defRPr>
                </a:lvl1pPr>
              </a:lstStyle>
              <a:p>
                <a:pPr>
                  <a:defRPr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rPr>
                    <a:latin typeface="나눔스퀘어 Light"/>
                    <a:ea typeface="나눔스퀘어 Light"/>
                    <a:cs typeface="나눔스퀘어 Light"/>
                    <a:sym typeface="나눔스퀘어 Light"/>
                  </a:rPr>
                  <a:t>경제</a:t>
                </a:r>
              </a:p>
            </p:txBody>
          </p:sp>
        </p:grpSp>
        <p:sp>
          <p:nvSpPr>
            <p:cNvPr id="193" name="선"/>
            <p:cNvSpPr/>
            <p:nvPr/>
          </p:nvSpPr>
          <p:spPr>
            <a:xfrm>
              <a:off x="3057402" y="849552"/>
              <a:ext cx="626702" cy="1397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7" h="21600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14102" y="4940"/>
                    <a:pt x="21600" y="13205"/>
                    <a:pt x="19597" y="21600"/>
                  </a:cubicBez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6" name="그룹"/>
            <p:cNvGrpSpPr/>
            <p:nvPr/>
          </p:nvGrpSpPr>
          <p:grpSpPr>
            <a:xfrm>
              <a:off x="2612808" y="2262758"/>
              <a:ext cx="1738342" cy="1129921"/>
              <a:chOff x="0" y="0"/>
              <a:chExt cx="1738340" cy="1129920"/>
            </a:xfrm>
          </p:grpSpPr>
          <p:sp>
            <p:nvSpPr>
              <p:cNvPr id="194" name="모서리가 둥근 직사각형"/>
              <p:cNvSpPr/>
              <p:nvPr/>
            </p:nvSpPr>
            <p:spPr>
              <a:xfrm>
                <a:off x="0" y="0"/>
                <a:ext cx="1738341" cy="112992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alpha val="67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466850">
                  <a:lnSpc>
                    <a:spcPct val="90000"/>
                  </a:lnSpc>
                  <a:spcBef>
                    <a:spcPts val="700"/>
                  </a:spcBef>
                  <a:defRPr b="1" sz="3300"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</a:defRPr>
                </a:pPr>
              </a:p>
            </p:txBody>
          </p:sp>
          <p:sp>
            <p:nvSpPr>
              <p:cNvPr id="195" name="산업군"/>
              <p:cNvSpPr txBox="1"/>
              <p:nvPr/>
            </p:nvSpPr>
            <p:spPr>
              <a:xfrm>
                <a:off x="55157" y="274960"/>
                <a:ext cx="1628026" cy="58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ctr">
                <a:spAutoFit/>
              </a:bodyPr>
              <a:lstStyle>
                <a:lvl1pPr algn="ctr" defTabSz="1466850">
                  <a:lnSpc>
                    <a:spcPct val="90000"/>
                  </a:lnSpc>
                  <a:spcBef>
                    <a:spcPts val="1300"/>
                  </a:spcBef>
                  <a:defRPr b="1" sz="3300"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  <a:latin typeface="나눔스퀘어 Light"/>
                    <a:ea typeface="나눔스퀘어 Light"/>
                    <a:cs typeface="나눔스퀘어 Light"/>
                    <a:sym typeface="나눔스퀘어 Light"/>
                  </a:defRPr>
                </a:lvl1pPr>
              </a:lstStyle>
              <a:p>
                <a:pPr>
                  <a:defRPr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rPr>
                    <a:latin typeface="나눔스퀘어 Light"/>
                    <a:ea typeface="나눔스퀘어 Light"/>
                    <a:cs typeface="나눔스퀘어 Light"/>
                    <a:sym typeface="나눔스퀘어 Light"/>
                  </a:rPr>
                  <a:t>산업군</a:t>
                </a:r>
              </a:p>
            </p:txBody>
          </p:sp>
        </p:grpSp>
        <p:sp>
          <p:nvSpPr>
            <p:cNvPr id="197" name="선"/>
            <p:cNvSpPr/>
            <p:nvPr/>
          </p:nvSpPr>
          <p:spPr>
            <a:xfrm>
              <a:off x="1456787" y="3399714"/>
              <a:ext cx="1437575" cy="182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lnTo>
                    <a:pt x="21600" y="0"/>
                  </a:lnTo>
                  <a:cubicBezTo>
                    <a:pt x="14863" y="21600"/>
                    <a:pt x="6737" y="21600"/>
                    <a:pt x="0" y="0"/>
                  </a:cubicBez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00" name="그룹"/>
            <p:cNvGrpSpPr/>
            <p:nvPr/>
          </p:nvGrpSpPr>
          <p:grpSpPr>
            <a:xfrm>
              <a:off x="0" y="2262758"/>
              <a:ext cx="1738341" cy="1129921"/>
              <a:chOff x="0" y="0"/>
              <a:chExt cx="1738340" cy="1129920"/>
            </a:xfrm>
          </p:grpSpPr>
          <p:sp>
            <p:nvSpPr>
              <p:cNvPr id="198" name="모서리가 둥근 직사각형"/>
              <p:cNvSpPr/>
              <p:nvPr/>
            </p:nvSpPr>
            <p:spPr>
              <a:xfrm>
                <a:off x="0" y="0"/>
                <a:ext cx="1738341" cy="1129921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alpha val="7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466850">
                  <a:lnSpc>
                    <a:spcPct val="90000"/>
                  </a:lnSpc>
                  <a:spcBef>
                    <a:spcPts val="700"/>
                  </a:spcBef>
                  <a:defRPr b="1" sz="3300"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</a:defRPr>
                </a:pPr>
              </a:p>
            </p:txBody>
          </p:sp>
          <p:sp>
            <p:nvSpPr>
              <p:cNvPr id="199" name="개별기업"/>
              <p:cNvSpPr txBox="1"/>
              <p:nvPr/>
            </p:nvSpPr>
            <p:spPr>
              <a:xfrm>
                <a:off x="55158" y="274960"/>
                <a:ext cx="1628026" cy="58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ctr">
                <a:spAutoFit/>
              </a:bodyPr>
              <a:lstStyle>
                <a:lvl1pPr algn="ctr" defTabSz="1466850">
                  <a:lnSpc>
                    <a:spcPct val="90000"/>
                  </a:lnSpc>
                  <a:spcBef>
                    <a:spcPts val="1300"/>
                  </a:spcBef>
                  <a:defRPr b="1" sz="3300"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  <a:latin typeface="나눔스퀘어 Light"/>
                    <a:ea typeface="나눔스퀘어 Light"/>
                    <a:cs typeface="나눔스퀘어 Light"/>
                    <a:sym typeface="나눔스퀘어 Light"/>
                  </a:defRPr>
                </a:lvl1pPr>
              </a:lstStyle>
              <a:p>
                <a:pPr>
                  <a:defRPr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rPr>
                    <a:latin typeface="나눔스퀘어 Light"/>
                    <a:ea typeface="나눔스퀘어 Light"/>
                    <a:cs typeface="나눔스퀘어 Light"/>
                    <a:sym typeface="나눔스퀘어 Light"/>
                  </a:rPr>
                  <a:t>개별기업</a:t>
                </a:r>
              </a:p>
            </p:txBody>
          </p:sp>
        </p:grpSp>
        <p:sp>
          <p:nvSpPr>
            <p:cNvPr id="201" name="선"/>
            <p:cNvSpPr/>
            <p:nvPr/>
          </p:nvSpPr>
          <p:spPr>
            <a:xfrm>
              <a:off x="667044" y="849551"/>
              <a:ext cx="626701" cy="1397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7" h="21600" fill="norm" stroke="1" extrusionOk="0">
                  <a:moveTo>
                    <a:pt x="320" y="21600"/>
                  </a:moveTo>
                  <a:lnTo>
                    <a:pt x="320" y="21600"/>
                  </a:lnTo>
                  <a:cubicBezTo>
                    <a:pt x="-1683" y="13205"/>
                    <a:pt x="5815" y="4940"/>
                    <a:pt x="19917" y="0"/>
                  </a:cubicBez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3" name="TextBox 31"/>
          <p:cNvSpPr txBox="1"/>
          <p:nvPr/>
        </p:nvSpPr>
        <p:spPr>
          <a:xfrm>
            <a:off x="5136506" y="3497700"/>
            <a:ext cx="1932372" cy="71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rPr>
                <a:latin typeface="나눔스퀘어"/>
                <a:ea typeface="나눔스퀘어"/>
                <a:cs typeface="나눔스퀘어"/>
                <a:sym typeface="나눔스퀘어"/>
              </a:rPr>
              <a:t>기본적 </a:t>
            </a:r>
            <a:br>
              <a:rPr>
                <a:latin typeface="나눔스퀘어"/>
                <a:ea typeface="나눔스퀘어"/>
                <a:cs typeface="나눔스퀘어"/>
                <a:sym typeface="나눔스퀘어"/>
              </a:rPr>
            </a:br>
            <a:r>
              <a:rPr>
                <a:latin typeface="나눔스퀘어"/>
                <a:ea typeface="나눔스퀘어"/>
                <a:cs typeface="나눔스퀘어"/>
                <a:sym typeface="나눔스퀘어"/>
              </a:rPr>
              <a:t>분석</a:t>
            </a:r>
          </a:p>
        </p:txBody>
      </p:sp>
      <p:sp>
        <p:nvSpPr>
          <p:cNvPr id="204" name="슬라이드 번호 개체 틀 1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1. </a:t>
            </a:r>
            <a:r>
              <a:t>배경소개 </a:t>
            </a:r>
            <a:r>
              <a:t>: </a:t>
            </a:r>
            <a:r>
              <a:t>팀소개 </a:t>
            </a:r>
          </a:p>
        </p:txBody>
      </p:sp>
      <p:sp>
        <p:nvSpPr>
          <p:cNvPr id="206" name="직선 연결선 19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직사각형 20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08" name="제목 1"/>
          <p:cNvSpPr txBox="1"/>
          <p:nvPr>
            <p:ph type="title"/>
          </p:nvPr>
        </p:nvSpPr>
        <p:spPr>
          <a:xfrm>
            <a:off x="368965" y="217782"/>
            <a:ext cx="10515601" cy="1526883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br/>
            <a:r>
              <a:t>3</a:t>
            </a:r>
            <a:r>
              <a:t>대 금융 분석 이론</a:t>
            </a:r>
            <a:br/>
            <a:r>
              <a:rPr sz="1800"/>
              <a:t>기본적 분석</a:t>
            </a:r>
            <a:r>
              <a:rPr sz="1800"/>
              <a:t>/ </a:t>
            </a:r>
            <a:r>
              <a:rPr sz="1800"/>
              <a:t>기술적 분석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10075"/>
              </a:schemeClr>
            </a:gs>
            <a:gs pos="50000">
              <a:srgbClr val="F1F3EC"/>
            </a:gs>
            <a:gs pos="100000">
              <a:schemeClr val="accent3">
                <a:satOff val="1813"/>
                <a:lumOff val="6030"/>
              </a:scheme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슬라이드 번호 개체 틀 1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제목 1"/>
          <p:cNvSpPr txBox="1"/>
          <p:nvPr/>
        </p:nvSpPr>
        <p:spPr>
          <a:xfrm>
            <a:off x="45719" y="204351"/>
            <a:ext cx="2066225" cy="469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1400"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t>1. </a:t>
            </a:r>
            <a:r>
              <a:t>배경소개 </a:t>
            </a:r>
            <a:r>
              <a:t>: </a:t>
            </a:r>
            <a:r>
              <a:t>팀소개 </a:t>
            </a:r>
          </a:p>
        </p:txBody>
      </p:sp>
      <p:sp>
        <p:nvSpPr>
          <p:cNvPr id="214" name="직선 연결선 19"/>
          <p:cNvSpPr/>
          <p:nvPr/>
        </p:nvSpPr>
        <p:spPr>
          <a:xfrm>
            <a:off x="0" y="667983"/>
            <a:ext cx="1993900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직사각형 20"/>
          <p:cNvSpPr/>
          <p:nvPr/>
        </p:nvSpPr>
        <p:spPr>
          <a:xfrm>
            <a:off x="484710" y="1110670"/>
            <a:ext cx="11125735" cy="325108"/>
          </a:xfrm>
          <a:prstGeom prst="rect">
            <a:avLst/>
          </a:prstGeom>
          <a:solidFill>
            <a:srgbClr val="3A3838">
              <a:alpha val="1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>
                    <a:hueOff val="-12834783"/>
                    <a:satOff val="-58974"/>
                    <a:lumOff val="7647"/>
                  </a:schemeClr>
                </a:solidFill>
              </a:defRPr>
            </a:pPr>
          </a:p>
        </p:txBody>
      </p:sp>
      <p:sp>
        <p:nvSpPr>
          <p:cNvPr id="216" name="제목 1"/>
          <p:cNvSpPr txBox="1"/>
          <p:nvPr>
            <p:ph type="title"/>
          </p:nvPr>
        </p:nvSpPr>
        <p:spPr>
          <a:xfrm>
            <a:off x="368965" y="217782"/>
            <a:ext cx="10515601" cy="1526883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br/>
            <a:r>
              <a:t>3</a:t>
            </a:r>
            <a:r>
              <a:t>대 금융 분석 이론</a:t>
            </a:r>
            <a:br/>
            <a:r>
              <a:rPr sz="1800"/>
              <a:t>기본적 분석</a:t>
            </a:r>
            <a:r>
              <a:rPr sz="1800"/>
              <a:t>/ </a:t>
            </a:r>
            <a:r>
              <a:rPr sz="1800"/>
              <a:t>기술적 분석</a:t>
            </a:r>
          </a:p>
        </p:txBody>
      </p:sp>
      <p:grpSp>
        <p:nvGrpSpPr>
          <p:cNvPr id="229" name="다이어그램 22"/>
          <p:cNvGrpSpPr/>
          <p:nvPr/>
        </p:nvGrpSpPr>
        <p:grpSpPr>
          <a:xfrm>
            <a:off x="4021483" y="2176726"/>
            <a:ext cx="4052189" cy="3335503"/>
            <a:chOff x="0" y="0"/>
            <a:chExt cx="4052188" cy="3335501"/>
          </a:xfrm>
        </p:grpSpPr>
        <p:grpSp>
          <p:nvGrpSpPr>
            <p:cNvPr id="219" name="그룹"/>
            <p:cNvGrpSpPr/>
            <p:nvPr/>
          </p:nvGrpSpPr>
          <p:grpSpPr>
            <a:xfrm>
              <a:off x="1216426" y="0"/>
              <a:ext cx="1619335" cy="1052567"/>
              <a:chOff x="0" y="0"/>
              <a:chExt cx="1619334" cy="1052566"/>
            </a:xfrm>
          </p:grpSpPr>
          <p:sp>
            <p:nvSpPr>
              <p:cNvPr id="217" name="모서리가 둥근 직사각형"/>
              <p:cNvSpPr/>
              <p:nvPr/>
            </p:nvSpPr>
            <p:spPr>
              <a:xfrm>
                <a:off x="0" y="0"/>
                <a:ext cx="1619335" cy="105256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alpha val="71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7950">
                  <a:lnSpc>
                    <a:spcPct val="90000"/>
                  </a:lnSpc>
                  <a:spcBef>
                    <a:spcPts val="700"/>
                  </a:spcBef>
                  <a:defRPr b="1" sz="3100"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</a:defRPr>
                </a:pPr>
              </a:p>
            </p:txBody>
          </p:sp>
          <p:sp>
            <p:nvSpPr>
              <p:cNvPr id="218" name="시장반영"/>
              <p:cNvSpPr txBox="1"/>
              <p:nvPr/>
            </p:nvSpPr>
            <p:spPr>
              <a:xfrm>
                <a:off x="51382" y="255333"/>
                <a:ext cx="1516571" cy="541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ctr">
                <a:spAutoFit/>
              </a:bodyPr>
              <a:lstStyle>
                <a:lvl1pPr algn="ctr" defTabSz="1377950">
                  <a:lnSpc>
                    <a:spcPct val="90000"/>
                  </a:lnSpc>
                  <a:spcBef>
                    <a:spcPts val="1300"/>
                  </a:spcBef>
                  <a:defRPr b="1" sz="3100"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  <a:latin typeface="나눔스퀘어 Light"/>
                    <a:ea typeface="나눔스퀘어 Light"/>
                    <a:cs typeface="나눔스퀘어 Light"/>
                    <a:sym typeface="나눔스퀘어 Light"/>
                  </a:defRPr>
                </a:lvl1pPr>
              </a:lstStyle>
              <a:p>
                <a:pPr>
                  <a:defRPr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rPr>
                    <a:latin typeface="나눔스퀘어 Light"/>
                    <a:ea typeface="나눔스퀘어 Light"/>
                    <a:cs typeface="나눔스퀘어 Light"/>
                    <a:sym typeface="나눔스퀘어 Light"/>
                  </a:rPr>
                  <a:t>시장반영</a:t>
                </a:r>
              </a:p>
            </p:txBody>
          </p:sp>
        </p:grpSp>
        <p:sp>
          <p:nvSpPr>
            <p:cNvPr id="220" name="선"/>
            <p:cNvSpPr/>
            <p:nvPr/>
          </p:nvSpPr>
          <p:spPr>
            <a:xfrm>
              <a:off x="2847540" y="791528"/>
              <a:ext cx="583186" cy="1301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9" h="21600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14102" y="4942"/>
                    <a:pt x="21600" y="13206"/>
                    <a:pt x="19599" y="21600"/>
                  </a:cubicBez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23" name="그룹"/>
            <p:cNvGrpSpPr/>
            <p:nvPr/>
          </p:nvGrpSpPr>
          <p:grpSpPr>
            <a:xfrm>
              <a:off x="2432854" y="2106912"/>
              <a:ext cx="1619335" cy="1052568"/>
              <a:chOff x="0" y="0"/>
              <a:chExt cx="1619334" cy="1052566"/>
            </a:xfrm>
          </p:grpSpPr>
          <p:sp>
            <p:nvSpPr>
              <p:cNvPr id="221" name="모서리가 둥근 직사각형"/>
              <p:cNvSpPr/>
              <p:nvPr/>
            </p:nvSpPr>
            <p:spPr>
              <a:xfrm>
                <a:off x="0" y="0"/>
                <a:ext cx="1619335" cy="105256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alpha val="67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7950">
                  <a:lnSpc>
                    <a:spcPct val="90000"/>
                  </a:lnSpc>
                  <a:spcBef>
                    <a:spcPts val="700"/>
                  </a:spcBef>
                  <a:defRPr b="1" sz="3100"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</a:defRPr>
                </a:pPr>
              </a:p>
            </p:txBody>
          </p:sp>
          <p:sp>
            <p:nvSpPr>
              <p:cNvPr id="222" name="가격추세"/>
              <p:cNvSpPr txBox="1"/>
              <p:nvPr/>
            </p:nvSpPr>
            <p:spPr>
              <a:xfrm>
                <a:off x="51381" y="255333"/>
                <a:ext cx="1516571" cy="541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ctr">
                <a:spAutoFit/>
              </a:bodyPr>
              <a:lstStyle>
                <a:lvl1pPr algn="ctr" defTabSz="1377950">
                  <a:lnSpc>
                    <a:spcPct val="90000"/>
                  </a:lnSpc>
                  <a:spcBef>
                    <a:spcPts val="1300"/>
                  </a:spcBef>
                  <a:defRPr b="1" sz="3100"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  <a:latin typeface="나눔스퀘어 Light"/>
                    <a:ea typeface="나눔스퀘어 Light"/>
                    <a:cs typeface="나눔스퀘어 Light"/>
                    <a:sym typeface="나눔스퀘어 Light"/>
                  </a:defRPr>
                </a:lvl1pPr>
              </a:lstStyle>
              <a:p>
                <a:pPr>
                  <a:defRPr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rPr>
                    <a:latin typeface="나눔스퀘어 Light"/>
                    <a:ea typeface="나눔스퀘어 Light"/>
                    <a:cs typeface="나눔스퀘어 Light"/>
                    <a:sym typeface="나눔스퀘어 Light"/>
                  </a:rPr>
                  <a:t>가격추세</a:t>
                </a:r>
              </a:p>
            </p:txBody>
          </p:sp>
        </p:grpSp>
        <p:sp>
          <p:nvSpPr>
            <p:cNvPr id="224" name="선"/>
            <p:cNvSpPr/>
            <p:nvPr/>
          </p:nvSpPr>
          <p:spPr>
            <a:xfrm>
              <a:off x="1357230" y="3166022"/>
              <a:ext cx="1337730" cy="16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lnTo>
                    <a:pt x="21600" y="0"/>
                  </a:lnTo>
                  <a:cubicBezTo>
                    <a:pt x="14862" y="21600"/>
                    <a:pt x="6738" y="21600"/>
                    <a:pt x="0" y="0"/>
                  </a:cubicBez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27" name="그룹"/>
            <p:cNvGrpSpPr/>
            <p:nvPr/>
          </p:nvGrpSpPr>
          <p:grpSpPr>
            <a:xfrm>
              <a:off x="0" y="2106912"/>
              <a:ext cx="1619335" cy="1052568"/>
              <a:chOff x="0" y="0"/>
              <a:chExt cx="1619334" cy="1052566"/>
            </a:xfrm>
          </p:grpSpPr>
          <p:sp>
            <p:nvSpPr>
              <p:cNvPr id="225" name="모서리가 둥근 직사각형"/>
              <p:cNvSpPr/>
              <p:nvPr/>
            </p:nvSpPr>
            <p:spPr>
              <a:xfrm>
                <a:off x="0" y="0"/>
                <a:ext cx="1619335" cy="1052567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alpha val="7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7950">
                  <a:lnSpc>
                    <a:spcPct val="90000"/>
                  </a:lnSpc>
                  <a:spcBef>
                    <a:spcPts val="700"/>
                  </a:spcBef>
                  <a:defRPr b="1" sz="3100"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</a:defRPr>
                </a:pPr>
              </a:p>
            </p:txBody>
          </p:sp>
          <p:sp>
            <p:nvSpPr>
              <p:cNvPr id="226" name="역사반복"/>
              <p:cNvSpPr txBox="1"/>
              <p:nvPr/>
            </p:nvSpPr>
            <p:spPr>
              <a:xfrm>
                <a:off x="51381" y="255333"/>
                <a:ext cx="1516572" cy="541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ctr">
                <a:spAutoFit/>
              </a:bodyPr>
              <a:lstStyle>
                <a:lvl1pPr algn="ctr" defTabSz="1377950">
                  <a:lnSpc>
                    <a:spcPct val="90000"/>
                  </a:lnSpc>
                  <a:spcBef>
                    <a:spcPts val="1300"/>
                  </a:spcBef>
                  <a:defRPr b="1" sz="3100">
                    <a:solidFill>
                      <a:schemeClr val="accent6">
                        <a:hueOff val="-12834783"/>
                        <a:satOff val="-58974"/>
                        <a:lumOff val="7647"/>
                      </a:schemeClr>
                    </a:solidFill>
                    <a:latin typeface="나눔스퀘어 Light"/>
                    <a:ea typeface="나눔스퀘어 Light"/>
                    <a:cs typeface="나눔스퀘어 Light"/>
                    <a:sym typeface="나눔스퀘어 Light"/>
                  </a:defRPr>
                </a:lvl1pPr>
              </a:lstStyle>
              <a:p>
                <a:pPr>
                  <a:defRPr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rPr>
                    <a:latin typeface="나눔스퀘어 Light"/>
                    <a:ea typeface="나눔스퀘어 Light"/>
                    <a:cs typeface="나눔스퀘어 Light"/>
                    <a:sym typeface="나눔스퀘어 Light"/>
                  </a:rPr>
                  <a:t>역사반복</a:t>
                </a:r>
              </a:p>
            </p:txBody>
          </p:sp>
        </p:grpSp>
        <p:sp>
          <p:nvSpPr>
            <p:cNvPr id="228" name="선"/>
            <p:cNvSpPr/>
            <p:nvPr/>
          </p:nvSpPr>
          <p:spPr>
            <a:xfrm>
              <a:off x="621463" y="791529"/>
              <a:ext cx="583185" cy="1301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9" h="21600" fill="norm" stroke="1" extrusionOk="0">
                  <a:moveTo>
                    <a:pt x="320" y="21600"/>
                  </a:moveTo>
                  <a:lnTo>
                    <a:pt x="320" y="21600"/>
                  </a:lnTo>
                  <a:cubicBezTo>
                    <a:pt x="-1681" y="13206"/>
                    <a:pt x="5817" y="4942"/>
                    <a:pt x="19919" y="0"/>
                  </a:cubicBez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0" name="TextBox 24"/>
          <p:cNvSpPr txBox="1"/>
          <p:nvPr/>
        </p:nvSpPr>
        <p:spPr>
          <a:xfrm>
            <a:off x="5131074" y="3761385"/>
            <a:ext cx="1833008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000"/>
            </a:lvl1pPr>
          </a:lstStyle>
          <a:p>
            <a:pPr>
              <a:defRPr>
                <a:latin typeface="나눔스퀘어 ExtraBold"/>
                <a:ea typeface="나눔스퀘어 ExtraBold"/>
                <a:cs typeface="나눔스퀘어 ExtraBold"/>
                <a:sym typeface="나눔스퀘어 ExtraBold"/>
              </a:defRPr>
            </a:pPr>
            <a:r>
              <a:rPr>
                <a:latin typeface="나눔스퀘어"/>
                <a:ea typeface="나눔스퀘어"/>
                <a:cs typeface="나눔스퀘어"/>
                <a:sym typeface="나눔스퀘어"/>
              </a:rPr>
              <a:t>기술적 분석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DEDBDB">
          <a:alpha val="9000"/>
        </a:srgbClr>
      </a:lt1>
      <a:dk2>
        <a:srgbClr val="A7A7A7"/>
      </a:dk2>
      <a:lt2>
        <a:srgbClr val="535353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12834783"/>
            <a:satOff val="-58974"/>
            <a:lumOff val="7647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나눔스퀘어"/>
            <a:ea typeface="나눔스퀘어"/>
            <a:cs typeface="나눔스퀘어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나눔스퀘어"/>
            <a:ea typeface="나눔스퀘어"/>
            <a:cs typeface="나눔스퀘어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12834783"/>
            <a:satOff val="-58974"/>
            <a:lumOff val="7647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나눔스퀘어"/>
            <a:ea typeface="나눔스퀘어"/>
            <a:cs typeface="나눔스퀘어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나눔스퀘어"/>
            <a:ea typeface="나눔스퀘어"/>
            <a:cs typeface="나눔스퀘어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