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64" r:id="rId3"/>
    <p:sldId id="281" r:id="rId4"/>
    <p:sldId id="278" r:id="rId5"/>
    <p:sldId id="263" r:id="rId6"/>
    <p:sldId id="267" r:id="rId7"/>
    <p:sldId id="276" r:id="rId8"/>
    <p:sldId id="268" r:id="rId9"/>
    <p:sldId id="270" r:id="rId10"/>
    <p:sldId id="280" r:id="rId11"/>
    <p:sldId id="271" r:id="rId12"/>
    <p:sldId id="273" r:id="rId13"/>
    <p:sldId id="279" r:id="rId14"/>
    <p:sldId id="274" r:id="rId15"/>
    <p:sldId id="275" r:id="rId16"/>
    <p:sldId id="258" r:id="rId17"/>
  </p:sldIdLst>
  <p:sldSz cx="12192000" cy="6858000"/>
  <p:notesSz cx="6858000" cy="9144000"/>
  <p:embeddedFontLst>
    <p:embeddedFont>
      <p:font typeface="Harmony L" panose="02000304000000000000" pitchFamily="2" charset="-127"/>
      <p:regular r:id="rId19"/>
    </p:embeddedFont>
    <p:embeddedFont>
      <p:font typeface="Harmony M" panose="02000804000000000000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88"/>
    <a:srgbClr val="40404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4817" autoAdjust="0"/>
  </p:normalViewPr>
  <p:slideViewPr>
    <p:cSldViewPr snapToGrid="0">
      <p:cViewPr>
        <p:scale>
          <a:sx n="66" d="100"/>
          <a:sy n="66" d="100"/>
        </p:scale>
        <p:origin x="1387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CD65F-6064-46A3-A125-77764D3656F2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50E53-49C4-425D-A564-BC679F346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1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4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영향을 주는 요인이 뭐가 있을지</a:t>
            </a:r>
            <a:r>
              <a:rPr lang="en-US" altLang="ko-KR" dirty="0"/>
              <a:t>~~ </a:t>
            </a:r>
            <a:r>
              <a:rPr lang="ko-KR" altLang="en-US" dirty="0"/>
              <a:t>보고싶어서</a:t>
            </a:r>
            <a:endParaRPr lang="en-US" altLang="ko-KR" dirty="0"/>
          </a:p>
          <a:p>
            <a:r>
              <a:rPr lang="ko-KR" altLang="en-US" dirty="0" err="1"/>
              <a:t>빅카인즈를</a:t>
            </a:r>
            <a:r>
              <a:rPr lang="ko-KR" altLang="en-US" dirty="0"/>
              <a:t> 이용해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해봤더니</a:t>
            </a:r>
            <a:endParaRPr lang="en-US" altLang="ko-KR" dirty="0"/>
          </a:p>
          <a:p>
            <a:r>
              <a:rPr lang="ko-KR" altLang="en-US" dirty="0"/>
              <a:t>이런 단어들이 나왔다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그래서 우리는 다음 데이터들을 추가적으로 넣어 </a:t>
            </a:r>
            <a:r>
              <a:rPr lang="ko-KR" altLang="en-US" dirty="0" err="1"/>
              <a:t>학습시켜보려고한다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219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전처리한 </a:t>
            </a:r>
            <a:r>
              <a:rPr lang="en-US" altLang="ko-KR" dirty="0" err="1"/>
              <a:t>df</a:t>
            </a:r>
            <a:r>
              <a:rPr lang="en-US" altLang="ko-KR" dirty="0"/>
              <a:t> </a:t>
            </a:r>
            <a:r>
              <a:rPr lang="ko-KR" altLang="en-US" dirty="0"/>
              <a:t>캡쳐 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8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전처리한 </a:t>
            </a:r>
            <a:r>
              <a:rPr lang="en-US" altLang="ko-KR" dirty="0" err="1"/>
              <a:t>df</a:t>
            </a:r>
            <a:r>
              <a:rPr lang="en-US" altLang="ko-KR" dirty="0"/>
              <a:t> </a:t>
            </a:r>
            <a:r>
              <a:rPr lang="ko-KR" altLang="en-US" dirty="0"/>
              <a:t>캡쳐 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2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var, </a:t>
            </a:r>
            <a:r>
              <a:rPr lang="en-US" altLang="ko-KR" dirty="0" err="1"/>
              <a:t>arimax</a:t>
            </a:r>
            <a:r>
              <a:rPr lang="ko-KR" altLang="en-US" dirty="0"/>
              <a:t> 둘 다 </a:t>
            </a:r>
            <a:r>
              <a:rPr lang="ko-KR" altLang="en-US" dirty="0" err="1"/>
              <a:t>다변량</a:t>
            </a:r>
            <a:r>
              <a:rPr lang="ko-KR" altLang="en-US" dirty="0"/>
              <a:t> 시계열 모델</a:t>
            </a:r>
            <a:endParaRPr lang="en-US" altLang="ko-KR" dirty="0"/>
          </a:p>
          <a:p>
            <a:r>
              <a:rPr lang="en-US" altLang="ko-KR" dirty="0" err="1"/>
              <a:t>Arimax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외생변수 고려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상승</a:t>
            </a:r>
            <a:r>
              <a:rPr lang="en-US" altLang="ko-KR" dirty="0"/>
              <a:t>, </a:t>
            </a:r>
            <a:r>
              <a:rPr lang="ko-KR" altLang="en-US" dirty="0"/>
              <a:t>하강만 </a:t>
            </a:r>
            <a:r>
              <a:rPr lang="ko-KR" altLang="en-US" dirty="0" err="1"/>
              <a:t>예측할거란걸</a:t>
            </a:r>
            <a:r>
              <a:rPr lang="ko-KR" altLang="en-US" dirty="0"/>
              <a:t> 여기서 얘기하구 </a:t>
            </a:r>
            <a:r>
              <a:rPr lang="ko-KR" altLang="en-US" dirty="0" err="1"/>
              <a:t>끝낼까융</a:t>
            </a:r>
            <a:r>
              <a:rPr lang="en-US" altLang="ko-KR" dirty="0"/>
              <a:t>..???</a:t>
            </a:r>
          </a:p>
          <a:p>
            <a:endParaRPr lang="en-US" altLang="ko-KR" dirty="0"/>
          </a:p>
          <a:p>
            <a:r>
              <a:rPr lang="en-US" altLang="ko-KR" dirty="0"/>
              <a:t>https://brunch.co.kr/@gimmesilver/36  (</a:t>
            </a:r>
            <a:r>
              <a:rPr lang="ko-KR" altLang="en-US" dirty="0"/>
              <a:t>매입</a:t>
            </a:r>
            <a:r>
              <a:rPr lang="en-US" altLang="ko-KR" dirty="0"/>
              <a:t>/</a:t>
            </a:r>
            <a:r>
              <a:rPr lang="ko-KR" altLang="en-US" dirty="0"/>
              <a:t>매도만 </a:t>
            </a:r>
            <a:r>
              <a:rPr lang="ko-KR" altLang="en-US" dirty="0" err="1"/>
              <a:t>하는걸로</a:t>
            </a:r>
            <a:r>
              <a:rPr lang="en-US" altLang="ko-KR" dirty="0"/>
              <a:t>..?)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3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7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주류주</a:t>
            </a:r>
            <a:r>
              <a:rPr lang="ko-KR" altLang="en-US" dirty="0"/>
              <a:t> 선택 이유</a:t>
            </a:r>
            <a:endParaRPr lang="en-US" altLang="ko-KR" dirty="0"/>
          </a:p>
          <a:p>
            <a:r>
              <a:rPr lang="ko-KR" altLang="en-US" dirty="0"/>
              <a:t>사회적 거리두기 해제로 인한 회식</a:t>
            </a:r>
            <a:r>
              <a:rPr lang="en-US" altLang="ko-KR" dirty="0"/>
              <a:t>, </a:t>
            </a:r>
            <a:r>
              <a:rPr lang="ko-KR" altLang="en-US" dirty="0"/>
              <a:t>모임</a:t>
            </a:r>
            <a:r>
              <a:rPr lang="en-US" altLang="ko-KR" dirty="0"/>
              <a:t>, </a:t>
            </a:r>
            <a:r>
              <a:rPr lang="ko-KR" altLang="en-US" dirty="0"/>
              <a:t>술자리 증가할 것</a:t>
            </a:r>
            <a:endParaRPr lang="en-US" altLang="ko-KR" dirty="0"/>
          </a:p>
          <a:p>
            <a:r>
              <a:rPr lang="ko-KR" altLang="en-US" dirty="0"/>
              <a:t>소주 금액 상승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7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주류주</a:t>
            </a:r>
            <a:r>
              <a:rPr lang="ko-KR" altLang="en-US" dirty="0"/>
              <a:t> 선택 이유</a:t>
            </a:r>
            <a:endParaRPr lang="en-US" altLang="ko-KR" dirty="0"/>
          </a:p>
          <a:p>
            <a:r>
              <a:rPr lang="ko-KR" altLang="en-US" dirty="0"/>
              <a:t>사회적 거리두기 해제로 인한 회식</a:t>
            </a:r>
            <a:r>
              <a:rPr lang="en-US" altLang="ko-KR" dirty="0"/>
              <a:t>, </a:t>
            </a:r>
            <a:r>
              <a:rPr lang="ko-KR" altLang="en-US" dirty="0"/>
              <a:t>모임</a:t>
            </a:r>
            <a:r>
              <a:rPr lang="en-US" altLang="ko-KR" dirty="0"/>
              <a:t>, </a:t>
            </a:r>
            <a:r>
              <a:rPr lang="ko-KR" altLang="en-US" dirty="0"/>
              <a:t>술자리 증가할 것</a:t>
            </a:r>
            <a:endParaRPr lang="en-US" altLang="ko-KR" dirty="0"/>
          </a:p>
          <a:p>
            <a:r>
              <a:rPr lang="ko-KR" altLang="en-US" dirty="0"/>
              <a:t>소주 금액 상승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7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타기업의 주가 그래프를 모두 보았을 때 주류 업계가 앞으로 </a:t>
            </a:r>
            <a:r>
              <a:rPr lang="ko-KR" altLang="en-US" dirty="0" err="1"/>
              <a:t>잘될ㄹ거같따</a:t>
            </a:r>
            <a:r>
              <a:rPr lang="en-US" altLang="ko-KR" dirty="0"/>
              <a:t>. </a:t>
            </a:r>
            <a:r>
              <a:rPr lang="ko-KR" altLang="en-US" dirty="0"/>
              <a:t>시장점유율 </a:t>
            </a:r>
            <a:r>
              <a:rPr lang="en-US" altLang="ko-KR" dirty="0"/>
              <a:t>1</a:t>
            </a:r>
            <a:r>
              <a:rPr lang="ko-KR" altLang="en-US" dirty="0"/>
              <a:t>위인 만큼 </a:t>
            </a:r>
            <a:r>
              <a:rPr lang="ko-KR" altLang="en-US" dirty="0" err="1"/>
              <a:t>엔데믹</a:t>
            </a:r>
            <a:r>
              <a:rPr lang="ko-KR" altLang="en-US" dirty="0"/>
              <a:t> 시대에 앞으로 어떻게 변화할 것인지 예측해보고자 선택하였다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1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소주는 </a:t>
            </a: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(</a:t>
            </a:r>
            <a:r>
              <a:rPr lang="ko-KR" altLang="en-US" dirty="0" err="1"/>
              <a:t>참이슬</a:t>
            </a:r>
            <a:r>
              <a:rPr lang="en-US" altLang="ko-KR" dirty="0"/>
              <a:t>, </a:t>
            </a:r>
            <a:r>
              <a:rPr lang="ko-KR" altLang="en-US" dirty="0"/>
              <a:t>진로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하이트 </a:t>
            </a:r>
            <a:r>
              <a:rPr lang="en-US" altLang="ko-KR" dirty="0"/>
              <a:t>+ </a:t>
            </a:r>
            <a:r>
              <a:rPr lang="ko-KR" altLang="en-US" dirty="0"/>
              <a:t>진로 </a:t>
            </a:r>
            <a:r>
              <a:rPr lang="en-US" altLang="ko-KR" dirty="0"/>
              <a:t>-&gt; </a:t>
            </a:r>
            <a:r>
              <a:rPr lang="ko-KR" altLang="en-US" dirty="0"/>
              <a:t>진로 소주 </a:t>
            </a:r>
            <a:r>
              <a:rPr lang="ko-KR" altLang="en-US" dirty="0" err="1"/>
              <a:t>테진아</a:t>
            </a:r>
            <a:r>
              <a:rPr lang="en-US" altLang="ko-KR" dirty="0"/>
              <a:t>, </a:t>
            </a:r>
            <a:r>
              <a:rPr lang="ko-KR" altLang="en-US" dirty="0"/>
              <a:t>테슬라 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스푸너</a:t>
            </a:r>
            <a:r>
              <a:rPr lang="ko-KR" altLang="en-US" dirty="0"/>
              <a:t> </a:t>
            </a:r>
            <a:r>
              <a:rPr lang="ko-KR" altLang="en-US" dirty="0" err="1"/>
              <a:t>챌린지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공격적인 마케팅 진행 중</a:t>
            </a:r>
            <a:endParaRPr lang="en-US" altLang="ko-KR" dirty="0"/>
          </a:p>
          <a:p>
            <a:r>
              <a:rPr lang="ko-KR" altLang="en-US" dirty="0"/>
              <a:t>해외 수출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다양한 활동들을 하고 있는데</a:t>
            </a:r>
            <a:r>
              <a:rPr lang="en-US" altLang="ko-KR" dirty="0"/>
              <a:t>~~~~</a:t>
            </a:r>
          </a:p>
          <a:p>
            <a:r>
              <a:rPr lang="ko-KR" altLang="en-US" dirty="0" err="1"/>
              <a:t>엔데믹</a:t>
            </a:r>
            <a:r>
              <a:rPr lang="ko-KR" altLang="en-US" dirty="0"/>
              <a:t> 시대에 앞으로 어떻게 변화할 것인지 예측해보고자 선택하였다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5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</a:t>
            </a:r>
            <a:r>
              <a:rPr lang="ko-KR" altLang="en-US" dirty="0" err="1"/>
              <a:t>해외에서하는</a:t>
            </a:r>
            <a:r>
              <a:rPr lang="ko-KR" altLang="en-US" dirty="0"/>
              <a:t> 마케팅</a:t>
            </a:r>
            <a:r>
              <a:rPr lang="en-US" altLang="ko-KR" dirty="0"/>
              <a:t>~~ (</a:t>
            </a:r>
            <a:r>
              <a:rPr lang="ko-KR" altLang="en-US" dirty="0"/>
              <a:t>수출 노리고</a:t>
            </a:r>
            <a:r>
              <a:rPr lang="en-US" altLang="ko-KR" dirty="0"/>
              <a:t>~!)</a:t>
            </a:r>
          </a:p>
          <a:p>
            <a:r>
              <a:rPr lang="ko-KR" altLang="en-US" dirty="0"/>
              <a:t>일본은 </a:t>
            </a:r>
            <a:r>
              <a:rPr lang="en-US" altLang="ko-KR" dirty="0"/>
              <a:t>2030 </a:t>
            </a:r>
            <a:r>
              <a:rPr lang="ko-KR" altLang="en-US" dirty="0"/>
              <a:t>노려서 </a:t>
            </a:r>
            <a:r>
              <a:rPr lang="ko-KR" altLang="en-US" dirty="0" err="1"/>
              <a:t>참이슬톡톡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왼쪽 사진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미국은 스포츠마케팅 </a:t>
            </a:r>
            <a:r>
              <a:rPr lang="en-US" altLang="ko-KR" dirty="0"/>
              <a:t>(</a:t>
            </a:r>
            <a:r>
              <a:rPr lang="ko-KR" altLang="en-US" dirty="0"/>
              <a:t>오른쪽 사진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비교해서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1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50E53-49C4-425D-A564-BC679F3464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1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B475-B792-4C62-8EF8-C449DAEA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9948F-13D4-46A9-83C8-4191F921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8A4D-94F5-409D-898D-7D312E4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66C7-7681-4D5F-A01C-9A1A718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914C-54CC-4CB0-B31D-69CCDDA7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1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05A4-D2E5-41F9-B6E2-65AF902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27855-1C8A-4B5F-BA6A-291DC534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B3DB-9289-4435-A50F-0F9F13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F677-2F6A-4FEC-B650-F08F224A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552BC-3550-4EA6-8C9F-6FBD30B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6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5A2AB-EE8E-43D6-9323-E04F08C0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E2042-67D8-4502-9A2A-63680423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7D8D-7809-4257-9231-128BD37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619B-EE60-4156-AE4A-5A941DD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43088-6623-4697-9654-BBC9235D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9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573F-CCA9-4B7F-AB91-72F518EA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B2C3-D65E-4E01-9518-1B03302A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7216-FA36-440F-B1A0-5AD4CE8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0DF6-F53B-4839-97D8-FACA8C23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5999-A6D1-4E71-A009-A680F10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C01A-7D97-4B57-9FB2-78B7264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D51C1-C80D-4B7D-BF14-DD7E53F5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F75F0-4BE8-401B-942E-7D2E384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4C3E-F8CC-42E6-8477-E921475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4BD6-B6EA-462E-8654-8FA3D681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18FB-B7ED-425B-9FFE-98C9623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96FD2-54FB-4445-A668-3D32849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C3F07-D9EE-4545-8248-8C2DE8FA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BCC4E-E606-4985-9A75-F3045346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B419E-D06E-468F-AA1F-A4C238E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1C7E0-B3B9-40A5-A83E-8BC00A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0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3F4D-C535-4B5B-9DE8-370AA42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5096B-1CC7-4B9C-91A0-D9FB5B92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0D8F1-72C9-4DEF-A94A-125D6D5F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7D5C7-5552-4070-98C5-82C49E56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E9D4A-2C02-4D80-8CC2-22A59717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763AA-A400-4B79-81FD-1AE41E11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5174-399F-4B9D-B321-575D8E02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99A8F-1A84-4D57-B4F9-6590857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6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1E14-20DA-4F41-951B-0F8ADB5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41D6D-53BC-4AA1-B4FF-8BF812E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D13C9-0011-49AF-9B4B-2847DAD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C8C39-EB50-4828-8304-30E3ABB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FF2E5-A19B-4E99-B39C-22D23926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0699F-E9CA-4AF6-AE2F-AE315AB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A4824-A132-4D25-A4CC-CBAF743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61BA-0C7D-4B73-B608-788DF1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F33C0-8AD7-4359-B518-B284651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259E7-DB57-4A09-8E28-75FA3855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CCA73-F731-48E7-87EB-52EC3E7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A4199-03AE-4F47-88FA-B9C45968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B14D1-5471-4F01-A583-87622C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6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5A47-09C3-4710-AEFE-1E173DE0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44B3B-965D-4624-BFB2-E00838EF8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A35CB-500B-4170-AA39-D282AD27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E24EE-86DA-4EB2-A3A5-8614145B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C8AB-22FC-43D0-90EE-B09F1C66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41843-6754-46DF-8613-7A6103E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CA3FB-7A86-4698-A393-AEB02C6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33CA1-C7EC-453C-81D7-BFA8EB1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632E-FAB6-46A4-8AF7-8E6BA810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E3D3-1E8D-44F1-BE4B-0E02DC51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D2729-D75E-48B7-B6C5-2F6FB9DC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28714" y="0"/>
            <a:ext cx="7679334" cy="6858000"/>
            <a:chOff x="4528714" y="0"/>
            <a:chExt cx="7679334" cy="6858000"/>
          </a:xfrm>
        </p:grpSpPr>
        <p:sp>
          <p:nvSpPr>
            <p:cNvPr id="18" name="자유형 17"/>
            <p:cNvSpPr/>
            <p:nvPr/>
          </p:nvSpPr>
          <p:spPr>
            <a:xfrm>
              <a:off x="4610100" y="0"/>
              <a:ext cx="7597948" cy="6858000"/>
            </a:xfrm>
            <a:custGeom>
              <a:avLst/>
              <a:gdLst>
                <a:gd name="connsiteX0" fmla="*/ 959713 w 7597948"/>
                <a:gd name="connsiteY0" fmla="*/ 0 h 6858000"/>
                <a:gd name="connsiteX1" fmla="*/ 7597948 w 7597948"/>
                <a:gd name="connsiteY1" fmla="*/ 0 h 6858000"/>
                <a:gd name="connsiteX2" fmla="*/ 7597948 w 7597948"/>
                <a:gd name="connsiteY2" fmla="*/ 6858000 h 6858000"/>
                <a:gd name="connsiteX3" fmla="*/ 0 w 7597948"/>
                <a:gd name="connsiteY3" fmla="*/ 6858000 h 6858000"/>
                <a:gd name="connsiteX4" fmla="*/ 460 w 7597948"/>
                <a:gd name="connsiteY4" fmla="*/ 6516042 h 6858000"/>
                <a:gd name="connsiteX5" fmla="*/ 12692 w 7597948"/>
                <a:gd name="connsiteY5" fmla="*/ 2161959 h 6858000"/>
                <a:gd name="connsiteX6" fmla="*/ 669023 w 7597948"/>
                <a:gd name="connsiteY6" fmla="*/ 48533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948" h="6858000">
                  <a:moveTo>
                    <a:pt x="959713" y="0"/>
                  </a:moveTo>
                  <a:lnTo>
                    <a:pt x="7597948" y="0"/>
                  </a:lnTo>
                  <a:lnTo>
                    <a:pt x="7597948" y="6858000"/>
                  </a:lnTo>
                  <a:lnTo>
                    <a:pt x="0" y="6858000"/>
                  </a:lnTo>
                  <a:lnTo>
                    <a:pt x="460" y="6516042"/>
                  </a:lnTo>
                  <a:cubicBezTo>
                    <a:pt x="3142" y="4832370"/>
                    <a:pt x="10707" y="3961788"/>
                    <a:pt x="12692" y="2161959"/>
                  </a:cubicBezTo>
                  <a:cubicBezTo>
                    <a:pt x="76985" y="1591253"/>
                    <a:pt x="355591" y="1025905"/>
                    <a:pt x="669023" y="485336"/>
                  </a:cubicBezTo>
                  <a:close/>
                </a:path>
              </a:pathLst>
            </a:custGeom>
            <a:gradFill>
              <a:gsLst>
                <a:gs pos="0">
                  <a:srgbClr val="617574"/>
                </a:gs>
                <a:gs pos="0">
                  <a:srgbClr val="6F8786"/>
                </a:gs>
                <a:gs pos="38000">
                  <a:srgbClr val="8DA1A0"/>
                </a:gs>
                <a:gs pos="49000">
                  <a:srgbClr val="A9B8B7"/>
                </a:gs>
                <a:gs pos="89000">
                  <a:srgbClr val="EFF3F2"/>
                </a:gs>
              </a:gsLst>
              <a:lin ang="0" scaled="1"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528714" y="0"/>
              <a:ext cx="1373033" cy="6858000"/>
            </a:xfrm>
            <a:custGeom>
              <a:avLst/>
              <a:gdLst>
                <a:gd name="connsiteX0" fmla="*/ 959713 w 1373033"/>
                <a:gd name="connsiteY0" fmla="*/ 0 h 6858000"/>
                <a:gd name="connsiteX1" fmla="*/ 1373033 w 1373033"/>
                <a:gd name="connsiteY1" fmla="*/ 0 h 6858000"/>
                <a:gd name="connsiteX2" fmla="*/ 1082343 w 1373033"/>
                <a:gd name="connsiteY2" fmla="*/ 485336 h 6858000"/>
                <a:gd name="connsiteX3" fmla="*/ 426012 w 1373033"/>
                <a:gd name="connsiteY3" fmla="*/ 2161959 h 6858000"/>
                <a:gd name="connsiteX4" fmla="*/ 413780 w 1373033"/>
                <a:gd name="connsiteY4" fmla="*/ 6516042 h 6858000"/>
                <a:gd name="connsiteX5" fmla="*/ 413320 w 1373033"/>
                <a:gd name="connsiteY5" fmla="*/ 6858000 h 6858000"/>
                <a:gd name="connsiteX6" fmla="*/ 0 w 1373033"/>
                <a:gd name="connsiteY6" fmla="*/ 6858000 h 6858000"/>
                <a:gd name="connsiteX7" fmla="*/ 460 w 1373033"/>
                <a:gd name="connsiteY7" fmla="*/ 6516042 h 6858000"/>
                <a:gd name="connsiteX8" fmla="*/ 12692 w 1373033"/>
                <a:gd name="connsiteY8" fmla="*/ 2161959 h 6858000"/>
                <a:gd name="connsiteX9" fmla="*/ 669023 w 1373033"/>
                <a:gd name="connsiteY9" fmla="*/ 48533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3033" h="6858000">
                  <a:moveTo>
                    <a:pt x="959713" y="0"/>
                  </a:moveTo>
                  <a:lnTo>
                    <a:pt x="1373033" y="0"/>
                  </a:lnTo>
                  <a:lnTo>
                    <a:pt x="1082343" y="485336"/>
                  </a:lnTo>
                  <a:cubicBezTo>
                    <a:pt x="768911" y="1025905"/>
                    <a:pt x="490305" y="1591253"/>
                    <a:pt x="426012" y="2161959"/>
                  </a:cubicBezTo>
                  <a:cubicBezTo>
                    <a:pt x="424027" y="3961788"/>
                    <a:pt x="416462" y="4832370"/>
                    <a:pt x="413780" y="6516042"/>
                  </a:cubicBezTo>
                  <a:lnTo>
                    <a:pt x="413320" y="6858000"/>
                  </a:lnTo>
                  <a:lnTo>
                    <a:pt x="0" y="6858000"/>
                  </a:lnTo>
                  <a:lnTo>
                    <a:pt x="460" y="6516042"/>
                  </a:lnTo>
                  <a:cubicBezTo>
                    <a:pt x="3142" y="4832370"/>
                    <a:pt x="10707" y="3961788"/>
                    <a:pt x="12692" y="2161959"/>
                  </a:cubicBezTo>
                  <a:cubicBezTo>
                    <a:pt x="76985" y="1591253"/>
                    <a:pt x="355591" y="1025905"/>
                    <a:pt x="669023" y="485336"/>
                  </a:cubicBez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610100" y="2785914"/>
            <a:ext cx="7677148" cy="4153993"/>
            <a:chOff x="1" y="285750"/>
            <a:chExt cx="12287248" cy="6648450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DB966EE-53B8-4965-B10F-90D19349CB2F}"/>
                </a:ext>
              </a:extLst>
            </p:cNvPr>
            <p:cNvSpPr/>
            <p:nvPr/>
          </p:nvSpPr>
          <p:spPr>
            <a:xfrm flipH="1">
              <a:off x="1" y="2166900"/>
              <a:ext cx="12191996" cy="4691101"/>
            </a:xfrm>
            <a:custGeom>
              <a:avLst/>
              <a:gdLst>
                <a:gd name="connsiteX0" fmla="*/ 12161920 w 12287249"/>
                <a:gd name="connsiteY0" fmla="*/ 0 h 4691101"/>
                <a:gd name="connsiteX1" fmla="*/ 0 w 12287249"/>
                <a:gd name="connsiteY1" fmla="*/ 0 h 4691101"/>
                <a:gd name="connsiteX2" fmla="*/ 0 w 12287249"/>
                <a:gd name="connsiteY2" fmla="*/ 4691101 h 4691101"/>
                <a:gd name="connsiteX3" fmla="*/ 12287249 w 12287249"/>
                <a:gd name="connsiteY3" fmla="*/ 4691101 h 4691101"/>
                <a:gd name="connsiteX4" fmla="*/ 12287249 w 12287249"/>
                <a:gd name="connsiteY4" fmla="*/ 24540 h 4691101"/>
                <a:gd name="connsiteX5" fmla="*/ 12233276 w 12287249"/>
                <a:gd name="connsiteY5" fmla="*/ 7372 h 4691101"/>
                <a:gd name="connsiteX6" fmla="*/ 12161920 w 12287249"/>
                <a:gd name="connsiteY6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87249" h="4691101">
                  <a:moveTo>
                    <a:pt x="12161920" y="0"/>
                  </a:moveTo>
                  <a:cubicBezTo>
                    <a:pt x="5934370" y="499733"/>
                    <a:pt x="3858908" y="128503"/>
                    <a:pt x="0" y="0"/>
                  </a:cubicBezTo>
                  <a:lnTo>
                    <a:pt x="0" y="4691101"/>
                  </a:lnTo>
                  <a:lnTo>
                    <a:pt x="12287249" y="4691101"/>
                  </a:lnTo>
                  <a:lnTo>
                    <a:pt x="12287249" y="24540"/>
                  </a:lnTo>
                  <a:lnTo>
                    <a:pt x="12233276" y="7372"/>
                  </a:lnTo>
                  <a:cubicBezTo>
                    <a:pt x="12210227" y="2538"/>
                    <a:pt x="12186363" y="0"/>
                    <a:pt x="1216192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783768" y="285750"/>
              <a:ext cx="11408229" cy="6572251"/>
            </a:xfrm>
            <a:custGeom>
              <a:avLst/>
              <a:gdLst>
                <a:gd name="connsiteX0" fmla="*/ 0 w 11408229"/>
                <a:gd name="connsiteY0" fmla="*/ 0 h 6413501"/>
                <a:gd name="connsiteX1" fmla="*/ 11085502 w 11408229"/>
                <a:gd name="connsiteY1" fmla="*/ 0 h 6413501"/>
                <a:gd name="connsiteX2" fmla="*/ 11408229 w 11408229"/>
                <a:gd name="connsiteY2" fmla="*/ 322727 h 6413501"/>
                <a:gd name="connsiteX3" fmla="*/ 11408229 w 11408229"/>
                <a:gd name="connsiteY3" fmla="*/ 6413501 h 6413501"/>
                <a:gd name="connsiteX4" fmla="*/ 0 w 11408229"/>
                <a:gd name="connsiteY4" fmla="*/ 6413501 h 6413501"/>
                <a:gd name="connsiteX5" fmla="*/ 0 w 11408229"/>
                <a:gd name="connsiteY5" fmla="*/ 0 h 6413501"/>
                <a:gd name="connsiteX0" fmla="*/ 0 w 11408229"/>
                <a:gd name="connsiteY0" fmla="*/ 0 h 6413501"/>
                <a:gd name="connsiteX1" fmla="*/ 11085502 w 11408229"/>
                <a:gd name="connsiteY1" fmla="*/ 0 h 6413501"/>
                <a:gd name="connsiteX2" fmla="*/ 11408229 w 11408229"/>
                <a:gd name="connsiteY2" fmla="*/ 322727 h 6413501"/>
                <a:gd name="connsiteX3" fmla="*/ 11408229 w 11408229"/>
                <a:gd name="connsiteY3" fmla="*/ 6413501 h 6413501"/>
                <a:gd name="connsiteX4" fmla="*/ 0 w 11408229"/>
                <a:gd name="connsiteY4" fmla="*/ 6413501 h 6413501"/>
                <a:gd name="connsiteX5" fmla="*/ 0 w 11408229"/>
                <a:gd name="connsiteY5" fmla="*/ 0 h 6413501"/>
                <a:gd name="connsiteX0" fmla="*/ 0 w 11408229"/>
                <a:gd name="connsiteY0" fmla="*/ 0 h 6413501"/>
                <a:gd name="connsiteX1" fmla="*/ 11085502 w 11408229"/>
                <a:gd name="connsiteY1" fmla="*/ 0 h 6413501"/>
                <a:gd name="connsiteX2" fmla="*/ 11408229 w 11408229"/>
                <a:gd name="connsiteY2" fmla="*/ 322727 h 6413501"/>
                <a:gd name="connsiteX3" fmla="*/ 11408229 w 11408229"/>
                <a:gd name="connsiteY3" fmla="*/ 6413501 h 6413501"/>
                <a:gd name="connsiteX4" fmla="*/ 0 w 11408229"/>
                <a:gd name="connsiteY4" fmla="*/ 6413501 h 6413501"/>
                <a:gd name="connsiteX5" fmla="*/ 0 w 11408229"/>
                <a:gd name="connsiteY5" fmla="*/ 0 h 641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8229" h="6413501">
                  <a:moveTo>
                    <a:pt x="0" y="0"/>
                  </a:moveTo>
                  <a:cubicBezTo>
                    <a:pt x="3517367" y="114300"/>
                    <a:pt x="5409135" y="444500"/>
                    <a:pt x="11085502" y="0"/>
                  </a:cubicBezTo>
                  <a:cubicBezTo>
                    <a:pt x="11263739" y="0"/>
                    <a:pt x="11408229" y="144490"/>
                    <a:pt x="11408229" y="322727"/>
                  </a:cubicBezTo>
                  <a:lnTo>
                    <a:pt x="11408229" y="6413501"/>
                  </a:lnTo>
                  <a:lnTo>
                    <a:pt x="0" y="6413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6AA8"/>
                </a:gs>
                <a:gs pos="20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1081307" y="628650"/>
              <a:ext cx="11205941" cy="6305550"/>
            </a:xfrm>
            <a:custGeom>
              <a:avLst/>
              <a:gdLst>
                <a:gd name="connsiteX0" fmla="*/ 0 w 11110687"/>
                <a:gd name="connsiteY0" fmla="*/ 0 h 6159501"/>
                <a:gd name="connsiteX1" fmla="*/ 10904344 w 11110687"/>
                <a:gd name="connsiteY1" fmla="*/ 0 h 6159501"/>
                <a:gd name="connsiteX2" fmla="*/ 11110687 w 11110687"/>
                <a:gd name="connsiteY2" fmla="*/ 206343 h 6159501"/>
                <a:gd name="connsiteX3" fmla="*/ 11110687 w 11110687"/>
                <a:gd name="connsiteY3" fmla="*/ 6159501 h 6159501"/>
                <a:gd name="connsiteX4" fmla="*/ 0 w 11110687"/>
                <a:gd name="connsiteY4" fmla="*/ 6159501 h 6159501"/>
                <a:gd name="connsiteX5" fmla="*/ 0 w 11110687"/>
                <a:gd name="connsiteY5" fmla="*/ 0 h 6159501"/>
                <a:gd name="connsiteX0" fmla="*/ 0 w 11110687"/>
                <a:gd name="connsiteY0" fmla="*/ 0 h 6159501"/>
                <a:gd name="connsiteX1" fmla="*/ 10904344 w 11110687"/>
                <a:gd name="connsiteY1" fmla="*/ 0 h 6159501"/>
                <a:gd name="connsiteX2" fmla="*/ 11110687 w 11110687"/>
                <a:gd name="connsiteY2" fmla="*/ 206343 h 6159501"/>
                <a:gd name="connsiteX3" fmla="*/ 11110687 w 11110687"/>
                <a:gd name="connsiteY3" fmla="*/ 6159501 h 6159501"/>
                <a:gd name="connsiteX4" fmla="*/ 0 w 11110687"/>
                <a:gd name="connsiteY4" fmla="*/ 6159501 h 6159501"/>
                <a:gd name="connsiteX5" fmla="*/ 0 w 11110687"/>
                <a:gd name="connsiteY5" fmla="*/ 0 h 6159501"/>
                <a:gd name="connsiteX0" fmla="*/ 0 w 11110687"/>
                <a:gd name="connsiteY0" fmla="*/ 0 h 6159501"/>
                <a:gd name="connsiteX1" fmla="*/ 10904344 w 11110687"/>
                <a:gd name="connsiteY1" fmla="*/ 0 h 6159501"/>
                <a:gd name="connsiteX2" fmla="*/ 11110687 w 11110687"/>
                <a:gd name="connsiteY2" fmla="*/ 206343 h 6159501"/>
                <a:gd name="connsiteX3" fmla="*/ 11110687 w 11110687"/>
                <a:gd name="connsiteY3" fmla="*/ 6159501 h 6159501"/>
                <a:gd name="connsiteX4" fmla="*/ 0 w 11110687"/>
                <a:gd name="connsiteY4" fmla="*/ 6159501 h 6159501"/>
                <a:gd name="connsiteX5" fmla="*/ 0 w 11110687"/>
                <a:gd name="connsiteY5" fmla="*/ 0 h 615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10687" h="6159501">
                  <a:moveTo>
                    <a:pt x="0" y="0"/>
                  </a:moveTo>
                  <a:cubicBezTo>
                    <a:pt x="3533181" y="203200"/>
                    <a:pt x="6901263" y="444500"/>
                    <a:pt x="10904344" y="0"/>
                  </a:cubicBezTo>
                  <a:cubicBezTo>
                    <a:pt x="11018304" y="0"/>
                    <a:pt x="11110687" y="92383"/>
                    <a:pt x="11110687" y="206343"/>
                  </a:cubicBezTo>
                  <a:lnTo>
                    <a:pt x="11110687" y="6159501"/>
                  </a:lnTo>
                  <a:lnTo>
                    <a:pt x="0" y="61595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6AA8"/>
                </a:gs>
                <a:gs pos="20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 w="6350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>
              <a:off x="2211793" y="2765502"/>
              <a:ext cx="10075456" cy="4092498"/>
            </a:xfrm>
            <a:custGeom>
              <a:avLst/>
              <a:gdLst>
                <a:gd name="connsiteX0" fmla="*/ 9867344 w 10075456"/>
                <a:gd name="connsiteY0" fmla="*/ 0 h 4092498"/>
                <a:gd name="connsiteX1" fmla="*/ 199588 w 10075456"/>
                <a:gd name="connsiteY1" fmla="*/ 77441 h 4092498"/>
                <a:gd name="connsiteX2" fmla="*/ 0 w 10075456"/>
                <a:gd name="connsiteY2" fmla="*/ 65820 h 4092498"/>
                <a:gd name="connsiteX3" fmla="*/ 0 w 10075456"/>
                <a:gd name="connsiteY3" fmla="*/ 4092498 h 4092498"/>
                <a:gd name="connsiteX4" fmla="*/ 10075456 w 10075456"/>
                <a:gd name="connsiteY4" fmla="*/ 4092498 h 4092498"/>
                <a:gd name="connsiteX5" fmla="*/ 10075456 w 10075456"/>
                <a:gd name="connsiteY5" fmla="*/ 208683 h 4092498"/>
                <a:gd name="connsiteX6" fmla="*/ 9867344 w 10075456"/>
                <a:gd name="connsiteY6" fmla="*/ 0 h 409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5456" h="4092498">
                  <a:moveTo>
                    <a:pt x="9867344" y="0"/>
                  </a:moveTo>
                  <a:cubicBezTo>
                    <a:pt x="6334619" y="393349"/>
                    <a:pt x="3292233" y="255676"/>
                    <a:pt x="199588" y="77441"/>
                  </a:cubicBezTo>
                  <a:lnTo>
                    <a:pt x="0" y="65820"/>
                  </a:lnTo>
                  <a:lnTo>
                    <a:pt x="0" y="4092498"/>
                  </a:lnTo>
                  <a:lnTo>
                    <a:pt x="10075456" y="4092498"/>
                  </a:lnTo>
                  <a:lnTo>
                    <a:pt x="10075456" y="208683"/>
                  </a:lnTo>
                  <a:cubicBezTo>
                    <a:pt x="10075456" y="93431"/>
                    <a:pt x="9982281" y="0"/>
                    <a:pt x="9867344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733381-120D-4A49-B62D-DE4241E72D14}"/>
                </a:ext>
              </a:extLst>
            </p:cNvPr>
            <p:cNvSpPr txBox="1"/>
            <p:nvPr/>
          </p:nvSpPr>
          <p:spPr>
            <a:xfrm>
              <a:off x="3686681" y="4317664"/>
              <a:ext cx="7852368" cy="2315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4400" kern="0" dirty="0">
                  <a:solidFill>
                    <a:prstClr val="white">
                      <a:lumMod val="50000"/>
                    </a:prstClr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하이트 진로</a:t>
              </a:r>
              <a:endParaRPr lang="en-US" altLang="ko-KR" sz="4400" kern="0" dirty="0">
                <a:solidFill>
                  <a:prstClr val="white">
                    <a:lumMod val="50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  <a:p>
              <a:pPr algn="ctr" latinLnBrk="0">
                <a:defRPr/>
              </a:pPr>
              <a:r>
                <a:rPr lang="ko-KR" altLang="en-US" sz="4400" kern="0" dirty="0">
                  <a:solidFill>
                    <a:prstClr val="white">
                      <a:lumMod val="50000"/>
                    </a:prstClr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주가 예측</a:t>
              </a:r>
              <a:endParaRPr lang="en-US" altLang="ko-KR" sz="4400" kern="0" dirty="0">
                <a:solidFill>
                  <a:prstClr val="white">
                    <a:lumMod val="50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8C97FBC-624E-4BE9-9DAD-5B03E6417BA9}"/>
                </a:ext>
              </a:extLst>
            </p:cNvPr>
            <p:cNvSpPr/>
            <p:nvPr/>
          </p:nvSpPr>
          <p:spPr>
            <a:xfrm flipH="1">
              <a:off x="6854041" y="2166899"/>
              <a:ext cx="1543050" cy="1590675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5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D49923-CD6E-43BA-91EE-23B031FE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001" y="2439871"/>
              <a:ext cx="917730" cy="91773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2E203A-5B0F-42A4-AFFF-72ABC1CDAB5D}"/>
                </a:ext>
              </a:extLst>
            </p:cNvPr>
            <p:cNvSpPr txBox="1"/>
            <p:nvPr/>
          </p:nvSpPr>
          <p:spPr>
            <a:xfrm>
              <a:off x="6684277" y="2887197"/>
              <a:ext cx="1896361" cy="1158798"/>
            </a:xfrm>
            <a:prstGeom prst="rect">
              <a:avLst/>
            </a:prstGeom>
            <a:noFill/>
          </p:spPr>
          <p:txBody>
            <a:bodyPr wrap="square">
              <a:prstTxWarp prst="textArchDown">
                <a:avLst>
                  <a:gd name="adj" fmla="val 21327948"/>
                </a:avLst>
              </a:prstTxWarp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rgbClr val="016AA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합쳐서 </a:t>
              </a:r>
              <a:r>
                <a:rPr lang="en-US" altLang="ko-KR" sz="1200" b="1" dirty="0">
                  <a:solidFill>
                    <a:srgbClr val="016AA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8</a:t>
              </a:r>
              <a:r>
                <a:rPr lang="ko-KR" altLang="en-US" sz="1200" b="1" dirty="0">
                  <a:solidFill>
                    <a:srgbClr val="016AA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병 </a:t>
              </a:r>
              <a:r>
                <a:rPr lang="ko-KR" altLang="en-US" sz="1200" b="1" dirty="0" err="1">
                  <a:solidFill>
                    <a:srgbClr val="016AA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먹조</a:t>
              </a:r>
              <a:endParaRPr lang="ko-KR" altLang="en-US" sz="1200" b="1" dirty="0">
                <a:solidFill>
                  <a:srgbClr val="016AA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  <p:sp>
          <p:nvSpPr>
            <p:cNvPr id="25" name="말풍선: 타원형 24">
              <a:extLst>
                <a:ext uri="{FF2B5EF4-FFF2-40B4-BE49-F238E27FC236}">
                  <a16:creationId xmlns:a16="http://schemas.microsoft.com/office/drawing/2014/main" id="{D312E727-A7D2-4E85-8ECF-7E738FABAC8F}"/>
                </a:ext>
              </a:extLst>
            </p:cNvPr>
            <p:cNvSpPr/>
            <p:nvPr/>
          </p:nvSpPr>
          <p:spPr>
            <a:xfrm flipH="1">
              <a:off x="10831290" y="4004269"/>
              <a:ext cx="678987" cy="663691"/>
            </a:xfrm>
            <a:prstGeom prst="wedgeEllipseCallout">
              <a:avLst>
                <a:gd name="adj1" fmla="val 50610"/>
                <a:gd name="adj2" fmla="val 44477"/>
              </a:avLst>
            </a:prstGeom>
            <a:solidFill>
              <a:srgbClr val="FFC000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400" dirty="0" err="1">
                  <a:solidFill>
                    <a:prstClr val="white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두껍</a:t>
              </a:r>
              <a:endParaRPr lang="ko-KR" altLang="en-US" sz="1400" dirty="0">
                <a:solidFill>
                  <a:prstClr val="white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67583" y="5731836"/>
            <a:ext cx="3288204" cy="1987775"/>
            <a:chOff x="867583" y="5731836"/>
            <a:chExt cx="3288204" cy="1987775"/>
          </a:xfrm>
        </p:grpSpPr>
        <p:grpSp>
          <p:nvGrpSpPr>
            <p:cNvPr id="7" name="그룹 6"/>
            <p:cNvGrpSpPr/>
            <p:nvPr/>
          </p:nvGrpSpPr>
          <p:grpSpPr>
            <a:xfrm rot="723152">
              <a:off x="867583" y="6064981"/>
              <a:ext cx="2830285" cy="1654630"/>
              <a:chOff x="1143124" y="5500613"/>
              <a:chExt cx="2830285" cy="1654630"/>
            </a:xfrm>
          </p:grpSpPr>
          <p:sp>
            <p:nvSpPr>
              <p:cNvPr id="26" name="원통형 4">
                <a:extLst>
                  <a:ext uri="{FF2B5EF4-FFF2-40B4-BE49-F238E27FC236}">
                    <a16:creationId xmlns:a16="http://schemas.microsoft.com/office/drawing/2014/main" id="{AD902F83-D813-418A-8AEE-8ABACD6A65A7}"/>
                  </a:ext>
                </a:extLst>
              </p:cNvPr>
              <p:cNvSpPr/>
              <p:nvPr/>
            </p:nvSpPr>
            <p:spPr>
              <a:xfrm>
                <a:off x="1143124" y="5500613"/>
                <a:ext cx="2830285" cy="1654630"/>
              </a:xfrm>
              <a:prstGeom prst="ca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49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3E7B010-F4EE-43A0-9B2D-E997B5A5DEBE}"/>
                  </a:ext>
                </a:extLst>
              </p:cNvPr>
              <p:cNvSpPr/>
              <p:nvPr/>
            </p:nvSpPr>
            <p:spPr>
              <a:xfrm>
                <a:off x="1143124" y="5500613"/>
                <a:ext cx="2830285" cy="7982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27">
                <a:extLst>
                  <a:ext uri="{FF2B5EF4-FFF2-40B4-BE49-F238E27FC236}">
                    <a16:creationId xmlns:a16="http://schemas.microsoft.com/office/drawing/2014/main" id="{C8E0E1B1-279F-46A2-BBC4-83AC9E98598F}"/>
                  </a:ext>
                </a:extLst>
              </p:cNvPr>
              <p:cNvSpPr/>
              <p:nvPr/>
            </p:nvSpPr>
            <p:spPr>
              <a:xfrm rot="5400000">
                <a:off x="2444601" y="4718656"/>
                <a:ext cx="227330" cy="2134870"/>
              </a:xfrm>
              <a:prstGeom prst="moon">
                <a:avLst>
                  <a:gd name="adj" fmla="val 2818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달 28">
                <a:extLst>
                  <a:ext uri="{FF2B5EF4-FFF2-40B4-BE49-F238E27FC236}">
                    <a16:creationId xmlns:a16="http://schemas.microsoft.com/office/drawing/2014/main" id="{26766322-E5E5-4EB4-A088-28B3B91EFB6C}"/>
                  </a:ext>
                </a:extLst>
              </p:cNvPr>
              <p:cNvSpPr/>
              <p:nvPr/>
            </p:nvSpPr>
            <p:spPr>
              <a:xfrm rot="5400000">
                <a:off x="2489322" y="5054505"/>
                <a:ext cx="137886" cy="1828391"/>
              </a:xfrm>
              <a:prstGeom prst="moon">
                <a:avLst>
                  <a:gd name="adj" fmla="val 2818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달 29">
                <a:extLst>
                  <a:ext uri="{FF2B5EF4-FFF2-40B4-BE49-F238E27FC236}">
                    <a16:creationId xmlns:a16="http://schemas.microsoft.com/office/drawing/2014/main" id="{BB151499-9FCD-4A39-8F2D-8BF836DC1E9E}"/>
                  </a:ext>
                </a:extLst>
              </p:cNvPr>
              <p:cNvSpPr/>
              <p:nvPr/>
            </p:nvSpPr>
            <p:spPr>
              <a:xfrm rot="5400000">
                <a:off x="2516733" y="5470200"/>
                <a:ext cx="108000" cy="1303848"/>
              </a:xfrm>
              <a:prstGeom prst="moon">
                <a:avLst>
                  <a:gd name="adj" fmla="val 2818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E087DC9-E754-4C54-9995-1F17C28FB381}"/>
                  </a:ext>
                </a:extLst>
              </p:cNvPr>
              <p:cNvGrpSpPr/>
              <p:nvPr/>
            </p:nvGrpSpPr>
            <p:grpSpPr>
              <a:xfrm>
                <a:off x="1468606" y="6386250"/>
                <a:ext cx="2157095" cy="608017"/>
                <a:chOff x="2437641" y="5028654"/>
                <a:chExt cx="2157095" cy="608017"/>
              </a:xfrm>
              <a:solidFill>
                <a:schemeClr val="tx1">
                  <a:alpha val="10000"/>
                </a:schemeClr>
              </a:solidFill>
            </p:grpSpPr>
            <p:sp>
              <p:nvSpPr>
                <p:cNvPr id="32" name="달 31">
                  <a:extLst>
                    <a:ext uri="{FF2B5EF4-FFF2-40B4-BE49-F238E27FC236}">
                      <a16:creationId xmlns:a16="http://schemas.microsoft.com/office/drawing/2014/main" id="{06AB43C1-6D8E-4766-A984-9C8C372066D5}"/>
                    </a:ext>
                  </a:extLst>
                </p:cNvPr>
                <p:cNvSpPr/>
                <p:nvPr/>
              </p:nvSpPr>
              <p:spPr>
                <a:xfrm rot="16200000" flipV="1">
                  <a:off x="3391411" y="4455571"/>
                  <a:ext cx="227330" cy="2134870"/>
                </a:xfrm>
                <a:prstGeom prst="moon">
                  <a:avLst>
                    <a:gd name="adj" fmla="val 28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달 32">
                  <a:extLst>
                    <a:ext uri="{FF2B5EF4-FFF2-40B4-BE49-F238E27FC236}">
                      <a16:creationId xmlns:a16="http://schemas.microsoft.com/office/drawing/2014/main" id="{9FDE914D-2DE8-499B-9F63-E88269B98E9E}"/>
                    </a:ext>
                  </a:extLst>
                </p:cNvPr>
                <p:cNvSpPr/>
                <p:nvPr/>
              </p:nvSpPr>
              <p:spPr>
                <a:xfrm rot="16200000" flipV="1">
                  <a:off x="3413636" y="4273980"/>
                  <a:ext cx="227330" cy="2134870"/>
                </a:xfrm>
                <a:prstGeom prst="moon">
                  <a:avLst>
                    <a:gd name="adj" fmla="val 28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달 33">
                  <a:extLst>
                    <a:ext uri="{FF2B5EF4-FFF2-40B4-BE49-F238E27FC236}">
                      <a16:creationId xmlns:a16="http://schemas.microsoft.com/office/drawing/2014/main" id="{652F2123-2046-4294-95F6-30BEDA2C9CB6}"/>
                    </a:ext>
                  </a:extLst>
                </p:cNvPr>
                <p:cNvSpPr/>
                <p:nvPr/>
              </p:nvSpPr>
              <p:spPr>
                <a:xfrm rot="16200000" flipV="1">
                  <a:off x="3413636" y="4074884"/>
                  <a:ext cx="227330" cy="2134870"/>
                </a:xfrm>
                <a:prstGeom prst="moon">
                  <a:avLst>
                    <a:gd name="adj" fmla="val 281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9BDC08B6-B090-4916-A898-F1DA5D0B68C0}"/>
                </a:ext>
              </a:extLst>
            </p:cNvPr>
            <p:cNvSpPr/>
            <p:nvPr/>
          </p:nvSpPr>
          <p:spPr>
            <a:xfrm>
              <a:off x="1680362" y="5731836"/>
              <a:ext cx="2475425" cy="1189313"/>
            </a:xfrm>
            <a:prstGeom prst="arc">
              <a:avLst>
                <a:gd name="adj1" fmla="val 12728478"/>
                <a:gd name="adj2" fmla="val 5219458"/>
              </a:avLst>
            </a:prstGeom>
            <a:ln w="142875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>
              <a:bevelT w="38100" h="12700"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9BDC08B6-B090-4916-A898-F1DA5D0B68C0}"/>
                </a:ext>
              </a:extLst>
            </p:cNvPr>
            <p:cNvSpPr/>
            <p:nvPr/>
          </p:nvSpPr>
          <p:spPr>
            <a:xfrm rot="21423133">
              <a:off x="1760446" y="5776237"/>
              <a:ext cx="1649661" cy="792576"/>
            </a:xfrm>
            <a:prstGeom prst="arc">
              <a:avLst>
                <a:gd name="adj1" fmla="val 1232916"/>
                <a:gd name="adj2" fmla="val 13841220"/>
              </a:avLst>
            </a:prstGeom>
            <a:ln w="142875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>
              <a:bevelT w="38100" h="12700" prst="slop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5951A3-1A21-43A4-BC84-9A8346476680}"/>
              </a:ext>
            </a:extLst>
          </p:cNvPr>
          <p:cNvSpPr txBox="1"/>
          <p:nvPr/>
        </p:nvSpPr>
        <p:spPr>
          <a:xfrm rot="21405346">
            <a:off x="9801420" y="4109045"/>
            <a:ext cx="2521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Harmony L" panose="02000304000000000000" pitchFamily="2" charset="-127"/>
                <a:ea typeface="Harmony L" panose="02000304000000000000" pitchFamily="2" charset="-127"/>
              </a:rPr>
              <a:t>강지원 노하늘 박희연 이윤지</a:t>
            </a:r>
          </a:p>
        </p:txBody>
      </p:sp>
    </p:spTree>
    <p:extLst>
      <p:ext uri="{BB962C8B-B14F-4D97-AF65-F5344CB8AC3E}">
        <p14:creationId xmlns:p14="http://schemas.microsoft.com/office/powerpoint/2010/main" val="418988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시계열 모델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주가만 이용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FF6BCC-99AA-4B69-B068-BAC1E441393C}"/>
              </a:ext>
            </a:extLst>
          </p:cNvPr>
          <p:cNvGrpSpPr/>
          <p:nvPr/>
        </p:nvGrpSpPr>
        <p:grpSpPr>
          <a:xfrm>
            <a:off x="2077154" y="1229606"/>
            <a:ext cx="5508979" cy="707886"/>
            <a:chOff x="2077154" y="1229606"/>
            <a:chExt cx="5508979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FCC2D7-C535-4EEB-B896-EA98577CAE0D}"/>
                </a:ext>
              </a:extLst>
            </p:cNvPr>
            <p:cNvSpPr txBox="1"/>
            <p:nvPr/>
          </p:nvSpPr>
          <p:spPr>
            <a:xfrm>
              <a:off x="2652888" y="1352716"/>
              <a:ext cx="493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GRU</a:t>
              </a:r>
              <a:endParaRPr lang="ko-KR" altLang="en-US" sz="24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877847-0511-4BBE-AA0B-D63464C79EE0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3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8C897110-C429-451C-B302-2EC3AE00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22" y="1972064"/>
            <a:ext cx="6068137" cy="44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0D3B6B-9FDC-4E23-A06E-D3F2A9F40AB5}"/>
              </a:ext>
            </a:extLst>
          </p:cNvPr>
          <p:cNvSpPr txBox="1"/>
          <p:nvPr/>
        </p:nvSpPr>
        <p:spPr>
          <a:xfrm>
            <a:off x="8619106" y="5616956"/>
            <a:ext cx="1653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Harmony L" panose="02000304000000000000" pitchFamily="2" charset="-127"/>
                <a:ea typeface="Harmony L" panose="02000304000000000000" pitchFamily="2" charset="-127"/>
              </a:rPr>
              <a:t>MAPE : 2.741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Harmony L" panose="02000304000000000000" pitchFamily="2" charset="-127"/>
                <a:ea typeface="Harmony L" panose="02000304000000000000" pitchFamily="2" charset="-127"/>
              </a:rPr>
              <a:t>RMSE : 0.021</a:t>
            </a:r>
          </a:p>
        </p:txBody>
      </p:sp>
    </p:spTree>
    <p:extLst>
      <p:ext uri="{BB962C8B-B14F-4D97-AF65-F5344CB8AC3E}">
        <p14:creationId xmlns:p14="http://schemas.microsoft.com/office/powerpoint/2010/main" val="257515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데이터 추가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42ECB4-3FAF-45E7-84CA-BBD67E53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7" t="7181" r="11067" b="6362"/>
          <a:stretch/>
        </p:blipFill>
        <p:spPr>
          <a:xfrm>
            <a:off x="2689543" y="2276708"/>
            <a:ext cx="7974958" cy="380664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4F7BD4-48E3-4229-BE56-DB983D5CCEA1}"/>
              </a:ext>
            </a:extLst>
          </p:cNvPr>
          <p:cNvGrpSpPr/>
          <p:nvPr/>
        </p:nvGrpSpPr>
        <p:grpSpPr>
          <a:xfrm>
            <a:off x="2164468" y="1189107"/>
            <a:ext cx="9036685" cy="910697"/>
            <a:chOff x="2164468" y="934462"/>
            <a:chExt cx="9036685" cy="9106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FB1A4E-74EA-45D5-92A2-1951D1C839F2}"/>
                </a:ext>
              </a:extLst>
            </p:cNvPr>
            <p:cNvSpPr txBox="1"/>
            <p:nvPr/>
          </p:nvSpPr>
          <p:spPr>
            <a:xfrm>
              <a:off x="2468178" y="1321939"/>
              <a:ext cx="84176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>
                  <a:latin typeface="Harmony L" panose="02000304000000000000" pitchFamily="2" charset="-127"/>
                  <a:ea typeface="Harmony L" panose="02000304000000000000" pitchFamily="2" charset="-127"/>
                </a:rPr>
                <a:t>국내외 정세가 하이트 진로 주가 등락에 영향을 줄 것이다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443776-9940-400C-AC01-64C2A79B7AFF}"/>
                </a:ext>
              </a:extLst>
            </p:cNvPr>
            <p:cNvSpPr txBox="1"/>
            <p:nvPr/>
          </p:nvSpPr>
          <p:spPr>
            <a:xfrm>
              <a:off x="2164468" y="1226849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“</a:t>
              </a:r>
              <a:endParaRPr lang="ko-KR" altLang="en-US" sz="3200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A15C25-FB30-4AB8-AB9A-6648FF061213}"/>
                </a:ext>
              </a:extLst>
            </p:cNvPr>
            <p:cNvSpPr txBox="1"/>
            <p:nvPr/>
          </p:nvSpPr>
          <p:spPr>
            <a:xfrm rot="10800000">
              <a:off x="10771227" y="934462"/>
              <a:ext cx="429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“</a:t>
              </a:r>
              <a:endParaRPr lang="ko-KR" altLang="en-US" sz="3200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98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데이터 추가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570383-2DD3-4F07-BB4D-90081C1424F6}"/>
              </a:ext>
            </a:extLst>
          </p:cNvPr>
          <p:cNvGrpSpPr/>
          <p:nvPr/>
        </p:nvGrpSpPr>
        <p:grpSpPr>
          <a:xfrm>
            <a:off x="2216054" y="1009681"/>
            <a:ext cx="5726595" cy="707886"/>
            <a:chOff x="2077154" y="1229606"/>
            <a:chExt cx="5726595" cy="70788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5CB1BF9-E7EB-4471-A53B-013AA5CDF2D3}"/>
                </a:ext>
              </a:extLst>
            </p:cNvPr>
            <p:cNvGrpSpPr/>
            <p:nvPr/>
          </p:nvGrpSpPr>
          <p:grpSpPr>
            <a:xfrm>
              <a:off x="2077154" y="1229606"/>
              <a:ext cx="3490269" cy="707886"/>
              <a:chOff x="2077154" y="1229606"/>
              <a:chExt cx="2837580" cy="70788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0E7B4D-FF59-4EC1-95E1-9AA36CC56887}"/>
                  </a:ext>
                </a:extLst>
              </p:cNvPr>
              <p:cNvSpPr txBox="1"/>
              <p:nvPr/>
            </p:nvSpPr>
            <p:spPr>
              <a:xfrm>
                <a:off x="2541060" y="1352716"/>
                <a:ext cx="2373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밀 수급 동향 데이터 </a:t>
                </a:r>
                <a:r>
                  <a:rPr lang="en-US" altLang="ko-KR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-</a:t>
                </a:r>
                <a:endParaRPr lang="ko-KR" altLang="en-US" sz="24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F574C7-ED56-4EE5-802F-4B95C0F79CF2}"/>
                  </a:ext>
                </a:extLst>
              </p:cNvPr>
              <p:cNvSpPr txBox="1"/>
              <p:nvPr/>
            </p:nvSpPr>
            <p:spPr>
              <a:xfrm>
                <a:off x="2077154" y="1229606"/>
                <a:ext cx="575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13388"/>
                    </a:solidFill>
                    <a:latin typeface="Harmony M" panose="02000804000000000000" pitchFamily="2" charset="-127"/>
                    <a:ea typeface="Harmony M" panose="02000804000000000000" pitchFamily="2" charset="-127"/>
                  </a:rPr>
                  <a:t>1</a:t>
                </a:r>
                <a:endParaRPr lang="ko-KR" altLang="en-US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D81F73-F693-401F-B86E-0F5AC16D263E}"/>
                </a:ext>
              </a:extLst>
            </p:cNvPr>
            <p:cNvSpPr txBox="1"/>
            <p:nvPr/>
          </p:nvSpPr>
          <p:spPr>
            <a:xfrm>
              <a:off x="5422258" y="1387307"/>
              <a:ext cx="23814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관세청 수출입 무역통계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CCBB0AE-70C9-46A6-8F41-94212A813E6B}"/>
              </a:ext>
            </a:extLst>
          </p:cNvPr>
          <p:cNvGrpSpPr/>
          <p:nvPr/>
        </p:nvGrpSpPr>
        <p:grpSpPr>
          <a:xfrm>
            <a:off x="2924216" y="1896790"/>
            <a:ext cx="6822287" cy="1903944"/>
            <a:chOff x="2785316" y="2116715"/>
            <a:chExt cx="6822287" cy="19039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271A8-211B-476D-A18B-C407C45E27F9}"/>
                </a:ext>
              </a:extLst>
            </p:cNvPr>
            <p:cNvSpPr txBox="1"/>
            <p:nvPr/>
          </p:nvSpPr>
          <p:spPr>
            <a:xfrm>
              <a:off x="2785316" y="2116715"/>
              <a:ext cx="68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Column : Date, Open, Close, Settlement, Volume</a:t>
              </a:r>
              <a:endParaRPr lang="ko-KR" altLang="en-US" sz="20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8FE4A17-F5A6-4C88-83AB-2FB766F1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8089" y="2605341"/>
              <a:ext cx="3217911" cy="1415318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A80CE1-F8D9-4485-908F-F64B152C9B50}"/>
              </a:ext>
            </a:extLst>
          </p:cNvPr>
          <p:cNvGrpSpPr/>
          <p:nvPr/>
        </p:nvGrpSpPr>
        <p:grpSpPr>
          <a:xfrm>
            <a:off x="3016989" y="4155417"/>
            <a:ext cx="6524560" cy="2112292"/>
            <a:chOff x="2878089" y="4375342"/>
            <a:chExt cx="6524560" cy="21122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26299E-6CF6-4D7F-B844-927834E9D24E}"/>
                </a:ext>
              </a:extLst>
            </p:cNvPr>
            <p:cNvSpPr txBox="1"/>
            <p:nvPr/>
          </p:nvSpPr>
          <p:spPr>
            <a:xfrm>
              <a:off x="2878091" y="4375342"/>
              <a:ext cx="6524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Column :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일자 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-&gt;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연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/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월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/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일 구분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외국인 지분율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 </a:t>
              </a:r>
              <a:endParaRPr lang="ko-KR" altLang="en-US" sz="2000" b="1" strike="sngStrike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3BBB360-C9F9-4996-906E-07B6637E9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8089" y="4869670"/>
              <a:ext cx="2577639" cy="1617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8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데이터 추가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8F95BB-FC0F-473B-8389-1DA60C408E0C}"/>
              </a:ext>
            </a:extLst>
          </p:cNvPr>
          <p:cNvGrpSpPr/>
          <p:nvPr/>
        </p:nvGrpSpPr>
        <p:grpSpPr>
          <a:xfrm>
            <a:off x="2216054" y="1021256"/>
            <a:ext cx="4207651" cy="707886"/>
            <a:chOff x="2077154" y="1229606"/>
            <a:chExt cx="4207651" cy="7078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35251D-7CB5-49E3-BB6F-40F4F29C434E}"/>
                </a:ext>
              </a:extLst>
            </p:cNvPr>
            <p:cNvGrpSpPr/>
            <p:nvPr/>
          </p:nvGrpSpPr>
          <p:grpSpPr>
            <a:xfrm>
              <a:off x="2077154" y="1229606"/>
              <a:ext cx="3721762" cy="707886"/>
              <a:chOff x="2077154" y="1229606"/>
              <a:chExt cx="3025783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2CEC8F-D748-4425-B0D2-ECFD1803D03D}"/>
                  </a:ext>
                </a:extLst>
              </p:cNvPr>
              <p:cNvSpPr txBox="1"/>
              <p:nvPr/>
            </p:nvSpPr>
            <p:spPr>
              <a:xfrm>
                <a:off x="2541060" y="1352716"/>
                <a:ext cx="25618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외국인 보유량 데이터 </a:t>
                </a:r>
                <a:r>
                  <a:rPr lang="en-US" altLang="ko-KR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-</a:t>
                </a:r>
                <a:endParaRPr lang="ko-KR" altLang="en-US" sz="24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16A6BE-060B-4DC7-A3D8-44678FD23F2D}"/>
                  </a:ext>
                </a:extLst>
              </p:cNvPr>
              <p:cNvSpPr txBox="1"/>
              <p:nvPr/>
            </p:nvSpPr>
            <p:spPr>
              <a:xfrm>
                <a:off x="2077154" y="1229606"/>
                <a:ext cx="575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13388"/>
                    </a:solidFill>
                    <a:latin typeface="Harmony M" panose="02000804000000000000" pitchFamily="2" charset="-127"/>
                    <a:ea typeface="Harmony M" panose="02000804000000000000" pitchFamily="2" charset="-127"/>
                  </a:rPr>
                  <a:t>2</a:t>
                </a:r>
                <a:endParaRPr lang="ko-KR" altLang="en-US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D9EC86-6C94-4775-9C71-24555F3A6B5D}"/>
                </a:ext>
              </a:extLst>
            </p:cNvPr>
            <p:cNvSpPr txBox="1"/>
            <p:nvPr/>
          </p:nvSpPr>
          <p:spPr>
            <a:xfrm>
              <a:off x="5636866" y="1387307"/>
              <a:ext cx="6479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KRX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46694D-336D-4E65-B945-0A4E76660246}"/>
              </a:ext>
            </a:extLst>
          </p:cNvPr>
          <p:cNvGrpSpPr/>
          <p:nvPr/>
        </p:nvGrpSpPr>
        <p:grpSpPr>
          <a:xfrm>
            <a:off x="2924216" y="1908365"/>
            <a:ext cx="6822287" cy="1782130"/>
            <a:chOff x="2387772" y="2186163"/>
            <a:chExt cx="6822287" cy="17821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271A8-211B-476D-A18B-C407C45E27F9}"/>
                </a:ext>
              </a:extLst>
            </p:cNvPr>
            <p:cNvSpPr txBox="1"/>
            <p:nvPr/>
          </p:nvSpPr>
          <p:spPr>
            <a:xfrm>
              <a:off x="2387772" y="2186163"/>
              <a:ext cx="68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Column :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일자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종가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대비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등락률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상장주식수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…</a:t>
              </a:r>
              <a:endParaRPr lang="ko-KR" altLang="en-US" sz="2000" b="1" strike="sngStrike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7DDA983-5B3C-47D3-AF54-2E8E9481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0547" y="2670902"/>
              <a:ext cx="6524558" cy="129739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EDCAA4-466A-4F7B-8473-676D1C7F0BEF}"/>
              </a:ext>
            </a:extLst>
          </p:cNvPr>
          <p:cNvGrpSpPr/>
          <p:nvPr/>
        </p:nvGrpSpPr>
        <p:grpSpPr>
          <a:xfrm>
            <a:off x="3016991" y="4166992"/>
            <a:ext cx="6524558" cy="2012624"/>
            <a:chOff x="3016991" y="4166992"/>
            <a:chExt cx="6524558" cy="20126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26299E-6CF6-4D7F-B844-927834E9D24E}"/>
                </a:ext>
              </a:extLst>
            </p:cNvPr>
            <p:cNvSpPr txBox="1"/>
            <p:nvPr/>
          </p:nvSpPr>
          <p:spPr>
            <a:xfrm>
              <a:off x="3016991" y="4166992"/>
              <a:ext cx="6524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Column :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일자 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-&gt;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연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/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월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/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일 구분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외국인 지분율</a:t>
              </a:r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 </a:t>
              </a:r>
              <a:endParaRPr lang="ko-KR" altLang="en-US" sz="2000" b="1" strike="sngStrike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0F21C89-E1F8-46AD-85C8-7F9A3737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8049" y="4671340"/>
              <a:ext cx="2545675" cy="1508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데이터 추가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8F95BB-FC0F-473B-8389-1DA60C408E0C}"/>
              </a:ext>
            </a:extLst>
          </p:cNvPr>
          <p:cNvGrpSpPr/>
          <p:nvPr/>
        </p:nvGrpSpPr>
        <p:grpSpPr>
          <a:xfrm>
            <a:off x="1828089" y="1706767"/>
            <a:ext cx="5260230" cy="707886"/>
            <a:chOff x="2077154" y="1229606"/>
            <a:chExt cx="5260230" cy="7078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35251D-7CB5-49E3-BB6F-40F4F29C434E}"/>
                </a:ext>
              </a:extLst>
            </p:cNvPr>
            <p:cNvGrpSpPr/>
            <p:nvPr/>
          </p:nvGrpSpPr>
          <p:grpSpPr>
            <a:xfrm>
              <a:off x="2077154" y="1229606"/>
              <a:ext cx="4879231" cy="707886"/>
              <a:chOff x="2077154" y="1229606"/>
              <a:chExt cx="3966802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2CEC8F-D748-4425-B0D2-ECFD1803D03D}"/>
                  </a:ext>
                </a:extLst>
              </p:cNvPr>
              <p:cNvSpPr txBox="1"/>
              <p:nvPr/>
            </p:nvSpPr>
            <p:spPr>
              <a:xfrm>
                <a:off x="2541059" y="1352716"/>
                <a:ext cx="3502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맥류 수입 금액 지수 데이터 </a:t>
                </a:r>
                <a:r>
                  <a:rPr lang="en-US" altLang="ko-KR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-</a:t>
                </a:r>
                <a:endParaRPr lang="ko-KR" altLang="en-US" sz="24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16A6BE-060B-4DC7-A3D8-44678FD23F2D}"/>
                  </a:ext>
                </a:extLst>
              </p:cNvPr>
              <p:cNvSpPr txBox="1"/>
              <p:nvPr/>
            </p:nvSpPr>
            <p:spPr>
              <a:xfrm>
                <a:off x="2077154" y="1229606"/>
                <a:ext cx="575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13388"/>
                    </a:solidFill>
                    <a:latin typeface="Harmony M" panose="02000804000000000000" pitchFamily="2" charset="-127"/>
                    <a:ea typeface="Harmony M" panose="02000804000000000000" pitchFamily="2" charset="-127"/>
                  </a:rPr>
                  <a:t>3</a:t>
                </a:r>
                <a:endParaRPr lang="ko-KR" altLang="en-US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D9EC86-6C94-4775-9C71-24555F3A6B5D}"/>
                </a:ext>
              </a:extLst>
            </p:cNvPr>
            <p:cNvSpPr txBox="1"/>
            <p:nvPr/>
          </p:nvSpPr>
          <p:spPr>
            <a:xfrm>
              <a:off x="6353053" y="1398882"/>
              <a:ext cx="984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kosis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E7F1EF-A637-427A-8B3B-58A189554CEA}"/>
              </a:ext>
            </a:extLst>
          </p:cNvPr>
          <p:cNvGrpSpPr/>
          <p:nvPr/>
        </p:nvGrpSpPr>
        <p:grpSpPr>
          <a:xfrm>
            <a:off x="1828089" y="2990300"/>
            <a:ext cx="5393580" cy="707886"/>
            <a:chOff x="2077154" y="1229606"/>
            <a:chExt cx="5393580" cy="707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61A0BB1-5B04-4266-B1E0-C4659C7DC65D}"/>
                </a:ext>
              </a:extLst>
            </p:cNvPr>
            <p:cNvGrpSpPr/>
            <p:nvPr/>
          </p:nvGrpSpPr>
          <p:grpSpPr>
            <a:xfrm>
              <a:off x="2077154" y="1229606"/>
              <a:ext cx="4879231" cy="707886"/>
              <a:chOff x="2077154" y="1229606"/>
              <a:chExt cx="3966802" cy="70788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4935F4-F7EC-476F-8CB4-7B7C547DA801}"/>
                  </a:ext>
                </a:extLst>
              </p:cNvPr>
              <p:cNvSpPr txBox="1"/>
              <p:nvPr/>
            </p:nvSpPr>
            <p:spPr>
              <a:xfrm>
                <a:off x="2541059" y="1352716"/>
                <a:ext cx="3502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관련 기업 주가 </a:t>
                </a:r>
                <a:r>
                  <a:rPr lang="en-US" altLang="ko-KR" sz="2400" b="1" dirty="0">
                    <a:solidFill>
                      <a:srgbClr val="404040"/>
                    </a:solidFill>
                    <a:latin typeface="Harmony L" panose="02000304000000000000" pitchFamily="2" charset="-127"/>
                    <a:ea typeface="Harmony L" panose="02000304000000000000" pitchFamily="2" charset="-127"/>
                  </a:rPr>
                  <a:t>- </a:t>
                </a:r>
                <a:endParaRPr lang="ko-KR" altLang="en-US" sz="24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3A7DCD-F5BE-43E3-A85F-F83CAA95FA76}"/>
                  </a:ext>
                </a:extLst>
              </p:cNvPr>
              <p:cNvSpPr txBox="1"/>
              <p:nvPr/>
            </p:nvSpPr>
            <p:spPr>
              <a:xfrm>
                <a:off x="2077154" y="1229606"/>
                <a:ext cx="575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13388"/>
                    </a:solidFill>
                    <a:latin typeface="Harmony M" panose="02000804000000000000" pitchFamily="2" charset="-127"/>
                    <a:ea typeface="Harmony M" panose="02000804000000000000" pitchFamily="2" charset="-127"/>
                  </a:rPr>
                  <a:t>4</a:t>
                </a:r>
                <a:endParaRPr lang="ko-KR" altLang="en-US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E9D504-53CF-4D83-B7AF-0C4A5B4688A8}"/>
                </a:ext>
              </a:extLst>
            </p:cNvPr>
            <p:cNvSpPr txBox="1"/>
            <p:nvPr/>
          </p:nvSpPr>
          <p:spPr>
            <a:xfrm>
              <a:off x="4858874" y="1387286"/>
              <a:ext cx="26118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롯데칠성</a:t>
              </a:r>
              <a:r>
                <a:rPr lang="en-US" altLang="ko-KR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MH </a:t>
              </a:r>
              <a:r>
                <a:rPr lang="ko-KR" altLang="en-US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에탄올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9AE683-F51C-48C9-AC87-8A595F47BB1B}"/>
              </a:ext>
            </a:extLst>
          </p:cNvPr>
          <p:cNvGrpSpPr/>
          <p:nvPr/>
        </p:nvGrpSpPr>
        <p:grpSpPr>
          <a:xfrm>
            <a:off x="1828089" y="4396947"/>
            <a:ext cx="4879231" cy="707886"/>
            <a:chOff x="2077154" y="1229606"/>
            <a:chExt cx="3966802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E626B4-6A28-43A3-9E33-9D11582B178F}"/>
                </a:ext>
              </a:extLst>
            </p:cNvPr>
            <p:cNvSpPr txBox="1"/>
            <p:nvPr/>
          </p:nvSpPr>
          <p:spPr>
            <a:xfrm>
              <a:off x="2541059" y="1352716"/>
              <a:ext cx="350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하이트 진로 월별 광고 데이터</a:t>
              </a:r>
              <a:endParaRPr lang="ko-KR" altLang="en-US" sz="2400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B37AE4-66A8-424E-AE77-C5C407E20084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5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DF00D-4358-4E47-A61A-6792E7A72DB6}"/>
              </a:ext>
            </a:extLst>
          </p:cNvPr>
          <p:cNvGrpSpPr/>
          <p:nvPr/>
        </p:nvGrpSpPr>
        <p:grpSpPr>
          <a:xfrm>
            <a:off x="7638670" y="2989357"/>
            <a:ext cx="4879231" cy="707886"/>
            <a:chOff x="2077154" y="1229606"/>
            <a:chExt cx="3966802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344460-8CE9-4FD6-A40F-BC6BC02581B9}"/>
                </a:ext>
              </a:extLst>
            </p:cNvPr>
            <p:cNvSpPr txBox="1"/>
            <p:nvPr/>
          </p:nvSpPr>
          <p:spPr>
            <a:xfrm>
              <a:off x="2541059" y="1352716"/>
              <a:ext cx="350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코스피 지수</a:t>
              </a:r>
              <a:endParaRPr lang="ko-KR" altLang="en-US" sz="2400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004F82-7085-425A-BDD4-1B30438DD797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7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7C20B24-7D42-4E07-851E-73D445BC9D38}"/>
              </a:ext>
            </a:extLst>
          </p:cNvPr>
          <p:cNvGrpSpPr/>
          <p:nvPr/>
        </p:nvGrpSpPr>
        <p:grpSpPr>
          <a:xfrm>
            <a:off x="7638670" y="1706767"/>
            <a:ext cx="4879231" cy="707886"/>
            <a:chOff x="2077154" y="1229606"/>
            <a:chExt cx="3966802" cy="707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3CC832-9B4B-4756-835E-3FE70EDAEFC8}"/>
                </a:ext>
              </a:extLst>
            </p:cNvPr>
            <p:cNvSpPr txBox="1"/>
            <p:nvPr/>
          </p:nvSpPr>
          <p:spPr>
            <a:xfrm>
              <a:off x="2541059" y="1352716"/>
              <a:ext cx="350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뉴스 제목 감정 분석</a:t>
              </a:r>
              <a:endParaRPr lang="ko-KR" altLang="en-US" sz="2400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815FA0-73F5-4D18-A5D2-22F6536C4C75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6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34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모델 학습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35251D-7CB5-49E3-BB6F-40F4F29C434E}"/>
              </a:ext>
            </a:extLst>
          </p:cNvPr>
          <p:cNvGrpSpPr/>
          <p:nvPr/>
        </p:nvGrpSpPr>
        <p:grpSpPr>
          <a:xfrm>
            <a:off x="2077154" y="1137008"/>
            <a:ext cx="4879231" cy="892551"/>
            <a:chOff x="2077154" y="1229606"/>
            <a:chExt cx="3966802" cy="8925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2CEC8F-D748-4425-B0D2-ECFD1803D03D}"/>
                </a:ext>
              </a:extLst>
            </p:cNvPr>
            <p:cNvSpPr txBox="1"/>
            <p:nvPr/>
          </p:nvSpPr>
          <p:spPr>
            <a:xfrm>
              <a:off x="2541059" y="1352716"/>
              <a:ext cx="35028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VAR</a:t>
              </a:r>
            </a:p>
            <a:p>
              <a:r>
                <a:rPr lang="en-US" altLang="ko-KR" sz="20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Vector Auto Regression</a:t>
              </a:r>
              <a:endParaRPr lang="ko-KR" altLang="en-US" sz="2000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6A6BE-060B-4DC7-A3D8-44678FD23F2D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1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1A0BB1-5B04-4266-B1E0-C4659C7DC65D}"/>
              </a:ext>
            </a:extLst>
          </p:cNvPr>
          <p:cNvGrpSpPr/>
          <p:nvPr/>
        </p:nvGrpSpPr>
        <p:grpSpPr>
          <a:xfrm>
            <a:off x="2077154" y="2420541"/>
            <a:ext cx="7923372" cy="892551"/>
            <a:chOff x="2077154" y="1229606"/>
            <a:chExt cx="6441681" cy="892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4935F4-F7EC-476F-8CB4-7B7C547DA801}"/>
                </a:ext>
              </a:extLst>
            </p:cNvPr>
            <p:cNvSpPr txBox="1"/>
            <p:nvPr/>
          </p:nvSpPr>
          <p:spPr>
            <a:xfrm>
              <a:off x="2541059" y="1352716"/>
              <a:ext cx="59777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ARIMAX</a:t>
              </a:r>
            </a:p>
            <a:p>
              <a:r>
                <a:rPr lang="en-US" altLang="ko-KR" sz="20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Autoregressive Integrated Moving Average Exogenous Model</a:t>
              </a:r>
              <a:endParaRPr lang="ko-KR" altLang="en-US" sz="2000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3A7DCD-F5BE-43E3-A85F-F83CAA95FA76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2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6C8D068-ACD5-4B80-9542-0FF76CB7A9B9}"/>
              </a:ext>
            </a:extLst>
          </p:cNvPr>
          <p:cNvGrpSpPr/>
          <p:nvPr/>
        </p:nvGrpSpPr>
        <p:grpSpPr>
          <a:xfrm>
            <a:off x="2077154" y="3702258"/>
            <a:ext cx="7923372" cy="892551"/>
            <a:chOff x="2077154" y="1229606"/>
            <a:chExt cx="6441681" cy="892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F95EE4-C779-4A7A-BF23-CCEB5B10086F}"/>
                </a:ext>
              </a:extLst>
            </p:cNvPr>
            <p:cNvSpPr txBox="1"/>
            <p:nvPr/>
          </p:nvSpPr>
          <p:spPr>
            <a:xfrm>
              <a:off x="2541059" y="1352716"/>
              <a:ext cx="59777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Prophet</a:t>
              </a:r>
            </a:p>
            <a:p>
              <a:r>
                <a:rPr lang="en-US" altLang="ko-KR" sz="20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Facebook</a:t>
              </a:r>
              <a:r>
                <a:rPr lang="ko-KR" altLang="en-US" sz="2000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이 만든 시계열 예측 라이브러리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6A4ECC-0740-414A-8882-DED05540F495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3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8C10F7-95A0-49E3-AF13-EDFC5ED8E2D8}"/>
              </a:ext>
            </a:extLst>
          </p:cNvPr>
          <p:cNvGrpSpPr/>
          <p:nvPr/>
        </p:nvGrpSpPr>
        <p:grpSpPr>
          <a:xfrm>
            <a:off x="2077154" y="5072181"/>
            <a:ext cx="7923372" cy="707886"/>
            <a:chOff x="2077154" y="1229606"/>
            <a:chExt cx="6441681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AF99FE-7DC2-4C83-836C-E2076E85CE10}"/>
                </a:ext>
              </a:extLst>
            </p:cNvPr>
            <p:cNvSpPr txBox="1"/>
            <p:nvPr/>
          </p:nvSpPr>
          <p:spPr>
            <a:xfrm>
              <a:off x="2541059" y="1352716"/>
              <a:ext cx="597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데이터를 더 추가하여 </a:t>
              </a:r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ARIMA, LSTM, GRU </a:t>
              </a:r>
              <a:r>
                <a:rPr lang="ko-KR" altLang="en-US" sz="2400" b="1" dirty="0" err="1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재학습</a:t>
              </a:r>
              <a:endParaRPr lang="en-US" altLang="ko-KR" sz="24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062F3A-18E7-403A-A9FE-96218BE9D9E3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4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82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DA1A0"/>
            </a:gs>
            <a:gs pos="7000">
              <a:srgbClr val="A9B8B7"/>
            </a:gs>
            <a:gs pos="50000">
              <a:srgbClr val="EFF3F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DB966EE-53B8-4965-B10F-90D19349CB2F}"/>
              </a:ext>
            </a:extLst>
          </p:cNvPr>
          <p:cNvSpPr/>
          <p:nvPr/>
        </p:nvSpPr>
        <p:spPr>
          <a:xfrm flipH="1">
            <a:off x="1" y="2166900"/>
            <a:ext cx="12191996" cy="4691101"/>
          </a:xfrm>
          <a:custGeom>
            <a:avLst/>
            <a:gdLst>
              <a:gd name="connsiteX0" fmla="*/ 12161920 w 12287249"/>
              <a:gd name="connsiteY0" fmla="*/ 0 h 4691101"/>
              <a:gd name="connsiteX1" fmla="*/ 0 w 12287249"/>
              <a:gd name="connsiteY1" fmla="*/ 0 h 4691101"/>
              <a:gd name="connsiteX2" fmla="*/ 0 w 12287249"/>
              <a:gd name="connsiteY2" fmla="*/ 4691101 h 4691101"/>
              <a:gd name="connsiteX3" fmla="*/ 12287249 w 12287249"/>
              <a:gd name="connsiteY3" fmla="*/ 4691101 h 4691101"/>
              <a:gd name="connsiteX4" fmla="*/ 12287249 w 12287249"/>
              <a:gd name="connsiteY4" fmla="*/ 24540 h 4691101"/>
              <a:gd name="connsiteX5" fmla="*/ 12233276 w 12287249"/>
              <a:gd name="connsiteY5" fmla="*/ 7372 h 4691101"/>
              <a:gd name="connsiteX6" fmla="*/ 12161920 w 12287249"/>
              <a:gd name="connsiteY6" fmla="*/ 0 h 469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87249" h="4691101">
                <a:moveTo>
                  <a:pt x="12161920" y="0"/>
                </a:moveTo>
                <a:cubicBezTo>
                  <a:pt x="5934370" y="499733"/>
                  <a:pt x="3858908" y="128503"/>
                  <a:pt x="0" y="0"/>
                </a:cubicBezTo>
                <a:lnTo>
                  <a:pt x="0" y="4691101"/>
                </a:lnTo>
                <a:lnTo>
                  <a:pt x="12287249" y="4691101"/>
                </a:lnTo>
                <a:lnTo>
                  <a:pt x="12287249" y="24540"/>
                </a:lnTo>
                <a:lnTo>
                  <a:pt x="12233276" y="7372"/>
                </a:lnTo>
                <a:cubicBezTo>
                  <a:pt x="12210227" y="2538"/>
                  <a:pt x="12186363" y="0"/>
                  <a:pt x="121619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651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id="{BDE514C7-CA02-4C3D-B48B-53E94B52D86F}"/>
              </a:ext>
            </a:extLst>
          </p:cNvPr>
          <p:cNvSpPr/>
          <p:nvPr/>
        </p:nvSpPr>
        <p:spPr>
          <a:xfrm flipH="1">
            <a:off x="783768" y="285750"/>
            <a:ext cx="11408229" cy="6572251"/>
          </a:xfrm>
          <a:custGeom>
            <a:avLst/>
            <a:gdLst>
              <a:gd name="connsiteX0" fmla="*/ 0 w 11408229"/>
              <a:gd name="connsiteY0" fmla="*/ 0 h 6413501"/>
              <a:gd name="connsiteX1" fmla="*/ 11085502 w 11408229"/>
              <a:gd name="connsiteY1" fmla="*/ 0 h 6413501"/>
              <a:gd name="connsiteX2" fmla="*/ 11408229 w 11408229"/>
              <a:gd name="connsiteY2" fmla="*/ 322727 h 6413501"/>
              <a:gd name="connsiteX3" fmla="*/ 11408229 w 11408229"/>
              <a:gd name="connsiteY3" fmla="*/ 6413501 h 6413501"/>
              <a:gd name="connsiteX4" fmla="*/ 0 w 11408229"/>
              <a:gd name="connsiteY4" fmla="*/ 6413501 h 6413501"/>
              <a:gd name="connsiteX5" fmla="*/ 0 w 11408229"/>
              <a:gd name="connsiteY5" fmla="*/ 0 h 6413501"/>
              <a:gd name="connsiteX0" fmla="*/ 0 w 11408229"/>
              <a:gd name="connsiteY0" fmla="*/ 0 h 6413501"/>
              <a:gd name="connsiteX1" fmla="*/ 11085502 w 11408229"/>
              <a:gd name="connsiteY1" fmla="*/ 0 h 6413501"/>
              <a:gd name="connsiteX2" fmla="*/ 11408229 w 11408229"/>
              <a:gd name="connsiteY2" fmla="*/ 322727 h 6413501"/>
              <a:gd name="connsiteX3" fmla="*/ 11408229 w 11408229"/>
              <a:gd name="connsiteY3" fmla="*/ 6413501 h 6413501"/>
              <a:gd name="connsiteX4" fmla="*/ 0 w 11408229"/>
              <a:gd name="connsiteY4" fmla="*/ 6413501 h 6413501"/>
              <a:gd name="connsiteX5" fmla="*/ 0 w 11408229"/>
              <a:gd name="connsiteY5" fmla="*/ 0 h 6413501"/>
              <a:gd name="connsiteX0" fmla="*/ 0 w 11408229"/>
              <a:gd name="connsiteY0" fmla="*/ 0 h 6413501"/>
              <a:gd name="connsiteX1" fmla="*/ 11085502 w 11408229"/>
              <a:gd name="connsiteY1" fmla="*/ 0 h 6413501"/>
              <a:gd name="connsiteX2" fmla="*/ 11408229 w 11408229"/>
              <a:gd name="connsiteY2" fmla="*/ 322727 h 6413501"/>
              <a:gd name="connsiteX3" fmla="*/ 11408229 w 11408229"/>
              <a:gd name="connsiteY3" fmla="*/ 6413501 h 6413501"/>
              <a:gd name="connsiteX4" fmla="*/ 0 w 11408229"/>
              <a:gd name="connsiteY4" fmla="*/ 6413501 h 6413501"/>
              <a:gd name="connsiteX5" fmla="*/ 0 w 11408229"/>
              <a:gd name="connsiteY5" fmla="*/ 0 h 641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08229" h="6413501">
                <a:moveTo>
                  <a:pt x="0" y="0"/>
                </a:moveTo>
                <a:cubicBezTo>
                  <a:pt x="3517367" y="114300"/>
                  <a:pt x="5409135" y="444500"/>
                  <a:pt x="11085502" y="0"/>
                </a:cubicBezTo>
                <a:cubicBezTo>
                  <a:pt x="11263739" y="0"/>
                  <a:pt x="11408229" y="144490"/>
                  <a:pt x="11408229" y="322727"/>
                </a:cubicBezTo>
                <a:lnTo>
                  <a:pt x="11408229" y="6413501"/>
                </a:lnTo>
                <a:lnTo>
                  <a:pt x="0" y="6413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6AA8"/>
              </a:gs>
              <a:gs pos="20000">
                <a:srgbClr val="0181CF"/>
              </a:gs>
              <a:gs pos="100000">
                <a:srgbClr val="019BF9"/>
              </a:gs>
            </a:gsLst>
            <a:lin ang="10800000" scaled="1"/>
            <a:tileRect/>
          </a:gradFill>
          <a:ln>
            <a:noFill/>
          </a:ln>
          <a:effectLst>
            <a:outerShdw blurRad="1651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10370232-AEA5-4261-BA5C-BED74F7EBF97}"/>
              </a:ext>
            </a:extLst>
          </p:cNvPr>
          <p:cNvSpPr/>
          <p:nvPr/>
        </p:nvSpPr>
        <p:spPr>
          <a:xfrm flipH="1">
            <a:off x="1081307" y="628650"/>
            <a:ext cx="11205941" cy="6305550"/>
          </a:xfrm>
          <a:custGeom>
            <a:avLst/>
            <a:gdLst>
              <a:gd name="connsiteX0" fmla="*/ 0 w 11110687"/>
              <a:gd name="connsiteY0" fmla="*/ 0 h 6159501"/>
              <a:gd name="connsiteX1" fmla="*/ 10904344 w 11110687"/>
              <a:gd name="connsiteY1" fmla="*/ 0 h 6159501"/>
              <a:gd name="connsiteX2" fmla="*/ 11110687 w 11110687"/>
              <a:gd name="connsiteY2" fmla="*/ 206343 h 6159501"/>
              <a:gd name="connsiteX3" fmla="*/ 11110687 w 11110687"/>
              <a:gd name="connsiteY3" fmla="*/ 6159501 h 6159501"/>
              <a:gd name="connsiteX4" fmla="*/ 0 w 11110687"/>
              <a:gd name="connsiteY4" fmla="*/ 6159501 h 6159501"/>
              <a:gd name="connsiteX5" fmla="*/ 0 w 11110687"/>
              <a:gd name="connsiteY5" fmla="*/ 0 h 6159501"/>
              <a:gd name="connsiteX0" fmla="*/ 0 w 11110687"/>
              <a:gd name="connsiteY0" fmla="*/ 0 h 6159501"/>
              <a:gd name="connsiteX1" fmla="*/ 10904344 w 11110687"/>
              <a:gd name="connsiteY1" fmla="*/ 0 h 6159501"/>
              <a:gd name="connsiteX2" fmla="*/ 11110687 w 11110687"/>
              <a:gd name="connsiteY2" fmla="*/ 206343 h 6159501"/>
              <a:gd name="connsiteX3" fmla="*/ 11110687 w 11110687"/>
              <a:gd name="connsiteY3" fmla="*/ 6159501 h 6159501"/>
              <a:gd name="connsiteX4" fmla="*/ 0 w 11110687"/>
              <a:gd name="connsiteY4" fmla="*/ 6159501 h 6159501"/>
              <a:gd name="connsiteX5" fmla="*/ 0 w 11110687"/>
              <a:gd name="connsiteY5" fmla="*/ 0 h 6159501"/>
              <a:gd name="connsiteX0" fmla="*/ 0 w 11110687"/>
              <a:gd name="connsiteY0" fmla="*/ 0 h 6159501"/>
              <a:gd name="connsiteX1" fmla="*/ 10904344 w 11110687"/>
              <a:gd name="connsiteY1" fmla="*/ 0 h 6159501"/>
              <a:gd name="connsiteX2" fmla="*/ 11110687 w 11110687"/>
              <a:gd name="connsiteY2" fmla="*/ 206343 h 6159501"/>
              <a:gd name="connsiteX3" fmla="*/ 11110687 w 11110687"/>
              <a:gd name="connsiteY3" fmla="*/ 6159501 h 6159501"/>
              <a:gd name="connsiteX4" fmla="*/ 0 w 11110687"/>
              <a:gd name="connsiteY4" fmla="*/ 6159501 h 6159501"/>
              <a:gd name="connsiteX5" fmla="*/ 0 w 11110687"/>
              <a:gd name="connsiteY5" fmla="*/ 0 h 615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0687" h="6159501">
                <a:moveTo>
                  <a:pt x="0" y="0"/>
                </a:moveTo>
                <a:cubicBezTo>
                  <a:pt x="3533181" y="203200"/>
                  <a:pt x="6901263" y="444500"/>
                  <a:pt x="10904344" y="0"/>
                </a:cubicBezTo>
                <a:cubicBezTo>
                  <a:pt x="11018304" y="0"/>
                  <a:pt x="11110687" y="92383"/>
                  <a:pt x="11110687" y="206343"/>
                </a:cubicBezTo>
                <a:lnTo>
                  <a:pt x="11110687" y="6159501"/>
                </a:lnTo>
                <a:lnTo>
                  <a:pt x="0" y="6159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6AA8"/>
              </a:gs>
              <a:gs pos="20000">
                <a:srgbClr val="0181CF"/>
              </a:gs>
              <a:gs pos="100000">
                <a:srgbClr val="019BF9"/>
              </a:gs>
            </a:gsLst>
            <a:lin ang="10800000" scaled="1"/>
            <a:tileRect/>
          </a:gradFill>
          <a:ln w="635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BE33625-203D-492B-A4DB-6516B968580B}"/>
              </a:ext>
            </a:extLst>
          </p:cNvPr>
          <p:cNvSpPr/>
          <p:nvPr/>
        </p:nvSpPr>
        <p:spPr>
          <a:xfrm flipH="1">
            <a:off x="2211793" y="2765502"/>
            <a:ext cx="10075456" cy="4092498"/>
          </a:xfrm>
          <a:custGeom>
            <a:avLst/>
            <a:gdLst>
              <a:gd name="connsiteX0" fmla="*/ 9867344 w 10075456"/>
              <a:gd name="connsiteY0" fmla="*/ 0 h 4092498"/>
              <a:gd name="connsiteX1" fmla="*/ 199588 w 10075456"/>
              <a:gd name="connsiteY1" fmla="*/ 77441 h 4092498"/>
              <a:gd name="connsiteX2" fmla="*/ 0 w 10075456"/>
              <a:gd name="connsiteY2" fmla="*/ 65820 h 4092498"/>
              <a:gd name="connsiteX3" fmla="*/ 0 w 10075456"/>
              <a:gd name="connsiteY3" fmla="*/ 4092498 h 4092498"/>
              <a:gd name="connsiteX4" fmla="*/ 10075456 w 10075456"/>
              <a:gd name="connsiteY4" fmla="*/ 4092498 h 4092498"/>
              <a:gd name="connsiteX5" fmla="*/ 10075456 w 10075456"/>
              <a:gd name="connsiteY5" fmla="*/ 208683 h 4092498"/>
              <a:gd name="connsiteX6" fmla="*/ 9867344 w 10075456"/>
              <a:gd name="connsiteY6" fmla="*/ 0 h 409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5456" h="4092498">
                <a:moveTo>
                  <a:pt x="9867344" y="0"/>
                </a:moveTo>
                <a:cubicBezTo>
                  <a:pt x="6334619" y="393349"/>
                  <a:pt x="3292233" y="255676"/>
                  <a:pt x="199588" y="77441"/>
                </a:cubicBezTo>
                <a:lnTo>
                  <a:pt x="0" y="65820"/>
                </a:lnTo>
                <a:lnTo>
                  <a:pt x="0" y="4092498"/>
                </a:lnTo>
                <a:lnTo>
                  <a:pt x="10075456" y="4092498"/>
                </a:lnTo>
                <a:lnTo>
                  <a:pt x="10075456" y="208683"/>
                </a:lnTo>
                <a:cubicBezTo>
                  <a:pt x="10075456" y="93431"/>
                  <a:pt x="9982281" y="0"/>
                  <a:pt x="9867344" y="0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rgbClr val="016A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33381-120D-4A49-B62D-DE4241E72D14}"/>
              </a:ext>
            </a:extLst>
          </p:cNvPr>
          <p:cNvSpPr txBox="1"/>
          <p:nvPr/>
        </p:nvSpPr>
        <p:spPr>
          <a:xfrm>
            <a:off x="4577566" y="45141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7200" kern="0" dirty="0">
                <a:solidFill>
                  <a:prstClr val="white">
                    <a:lumMod val="50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감사합니다</a:t>
            </a:r>
            <a:endParaRPr lang="en-US" altLang="ko-KR" sz="7200" kern="0" dirty="0">
              <a:solidFill>
                <a:prstClr val="white">
                  <a:lumMod val="50000"/>
                </a:prstClr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C97FBC-624E-4BE9-9DAD-5B03E6417BA9}"/>
              </a:ext>
            </a:extLst>
          </p:cNvPr>
          <p:cNvSpPr/>
          <p:nvPr/>
        </p:nvSpPr>
        <p:spPr>
          <a:xfrm flipH="1">
            <a:off x="6854041" y="2166899"/>
            <a:ext cx="1543050" cy="159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16A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66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D49923-CD6E-43BA-91EE-23B031FE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01" y="2439871"/>
            <a:ext cx="917730" cy="9177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2E203A-5B0F-42A4-AFFF-72ABC1CDAB5D}"/>
              </a:ext>
            </a:extLst>
          </p:cNvPr>
          <p:cNvSpPr txBox="1"/>
          <p:nvPr/>
        </p:nvSpPr>
        <p:spPr>
          <a:xfrm>
            <a:off x="6664685" y="2841702"/>
            <a:ext cx="1896361" cy="1158798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21327948"/>
              </a:avLst>
            </a:prstTxWarp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16AA8"/>
                </a:solidFill>
              </a:rPr>
              <a:t>합쳐서 </a:t>
            </a:r>
            <a:r>
              <a:rPr lang="en-US" altLang="ko-KR" sz="1600" b="1" dirty="0">
                <a:solidFill>
                  <a:srgbClr val="016AA8"/>
                </a:solidFill>
              </a:rPr>
              <a:t>8</a:t>
            </a:r>
            <a:r>
              <a:rPr lang="ko-KR" altLang="en-US" sz="1600" b="1" dirty="0">
                <a:solidFill>
                  <a:srgbClr val="016AA8"/>
                </a:solidFill>
              </a:rPr>
              <a:t>병 </a:t>
            </a:r>
            <a:r>
              <a:rPr lang="ko-KR" altLang="en-US" sz="1600" b="1" dirty="0" err="1">
                <a:solidFill>
                  <a:srgbClr val="016AA8"/>
                </a:solidFill>
              </a:rPr>
              <a:t>먹조</a:t>
            </a:r>
            <a:endParaRPr lang="ko-KR" altLang="en-US" sz="1600" b="1" dirty="0">
              <a:solidFill>
                <a:srgbClr val="016AA8"/>
              </a:solidFill>
            </a:endParaRPr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D312E727-A7D2-4E85-8ECF-7E738FABAC8F}"/>
              </a:ext>
            </a:extLst>
          </p:cNvPr>
          <p:cNvSpPr/>
          <p:nvPr/>
        </p:nvSpPr>
        <p:spPr>
          <a:xfrm flipH="1">
            <a:off x="10498200" y="4024332"/>
            <a:ext cx="612493" cy="663690"/>
          </a:xfrm>
          <a:prstGeom prst="wedgeEllipseCallout">
            <a:avLst>
              <a:gd name="adj1" fmla="val 50610"/>
              <a:gd name="adj2" fmla="val 44477"/>
            </a:avLst>
          </a:prstGeom>
          <a:solidFill>
            <a:srgbClr val="FFC000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prstClr val="white"/>
                </a:solidFill>
                <a:latin typeface="Harmony L" panose="02000304000000000000" pitchFamily="2" charset="-127"/>
                <a:ea typeface="Harmony L" panose="02000304000000000000" pitchFamily="2" charset="-127"/>
              </a:rPr>
              <a:t>두껍</a:t>
            </a:r>
            <a:endParaRPr lang="ko-KR" altLang="en-US" sz="2800" dirty="0">
              <a:solidFill>
                <a:prstClr val="white"/>
              </a:solidFill>
              <a:latin typeface="Harmony L" panose="02000304000000000000" pitchFamily="2" charset="-127"/>
              <a:ea typeface="Harmony L" panose="02000304000000000000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6D7D6AF-E667-408A-B0E5-B27D2EE5D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0" r="37010"/>
          <a:stretch/>
        </p:blipFill>
        <p:spPr bwMode="auto">
          <a:xfrm>
            <a:off x="3273990" y="3753509"/>
            <a:ext cx="1682093" cy="261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주류주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 선택 이유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CFFFA0-4F92-4E0E-9A71-013E7341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764" y="1028578"/>
            <a:ext cx="6565322" cy="54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주류주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 선택 이유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D3AE3E-F3B6-47D4-ABC9-4EFC1EA4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7" t="6654" r="2483" b="4949"/>
          <a:stretch/>
        </p:blipFill>
        <p:spPr>
          <a:xfrm>
            <a:off x="2652888" y="2609175"/>
            <a:ext cx="8037689" cy="282222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6B5085-1D8B-4E91-BD1F-7A7329B9DB69}"/>
              </a:ext>
            </a:extLst>
          </p:cNvPr>
          <p:cNvGrpSpPr/>
          <p:nvPr/>
        </p:nvGrpSpPr>
        <p:grpSpPr>
          <a:xfrm>
            <a:off x="2077154" y="1588425"/>
            <a:ext cx="5508979" cy="707886"/>
            <a:chOff x="2077154" y="1229606"/>
            <a:chExt cx="5508979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1D608-AA50-4203-91A7-F2C9C6652BE7}"/>
                </a:ext>
              </a:extLst>
            </p:cNvPr>
            <p:cNvSpPr txBox="1"/>
            <p:nvPr/>
          </p:nvSpPr>
          <p:spPr>
            <a:xfrm>
              <a:off x="2652888" y="1352715"/>
              <a:ext cx="493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회식</a:t>
              </a:r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ㆍ</a:t>
              </a:r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모임</a:t>
              </a:r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ㆍ</a:t>
              </a:r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술자리 증가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EB312F-8E29-4FED-AFDF-3D61CA03ED95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1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36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주류주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 선택 이유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6B5085-1D8B-4E91-BD1F-7A7329B9DB69}"/>
              </a:ext>
            </a:extLst>
          </p:cNvPr>
          <p:cNvGrpSpPr/>
          <p:nvPr/>
        </p:nvGrpSpPr>
        <p:grpSpPr>
          <a:xfrm>
            <a:off x="2077154" y="1588425"/>
            <a:ext cx="5508979" cy="707886"/>
            <a:chOff x="2077154" y="1229606"/>
            <a:chExt cx="5508979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91D608-AA50-4203-91A7-F2C9C6652BE7}"/>
                </a:ext>
              </a:extLst>
            </p:cNvPr>
            <p:cNvSpPr txBox="1"/>
            <p:nvPr/>
          </p:nvSpPr>
          <p:spPr>
            <a:xfrm>
              <a:off x="2652888" y="1352715"/>
              <a:ext cx="493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주정</a:t>
              </a:r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, </a:t>
              </a:r>
              <a:r>
                <a:rPr lang="ko-KR" altLang="en-US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소주 금액 인상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EB312F-8E29-4FED-AFDF-3D61CA03ED95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2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E1F5144-A288-4C54-9B7D-DEF622933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08" y="2507845"/>
            <a:ext cx="7388079" cy="28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왜 하이트 진로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?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7E46A8-3356-41EE-B1EA-8728101517D6}"/>
              </a:ext>
            </a:extLst>
          </p:cNvPr>
          <p:cNvGrpSpPr/>
          <p:nvPr/>
        </p:nvGrpSpPr>
        <p:grpSpPr>
          <a:xfrm>
            <a:off x="6677023" y="3737340"/>
            <a:ext cx="3458221" cy="2406674"/>
            <a:chOff x="1793364" y="1112601"/>
            <a:chExt cx="4302636" cy="310185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239EABD-ADE4-4327-A7A7-FB8E1CDF7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8" t="11082" r="8995"/>
            <a:stretch/>
          </p:blipFill>
          <p:spPr>
            <a:xfrm>
              <a:off x="1793364" y="1512711"/>
              <a:ext cx="4302636" cy="270174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D06F62-7A09-4F1C-97F3-7A5BE5A1FA82}"/>
                </a:ext>
              </a:extLst>
            </p:cNvPr>
            <p:cNvSpPr txBox="1"/>
            <p:nvPr/>
          </p:nvSpPr>
          <p:spPr>
            <a:xfrm>
              <a:off x="3085797" y="1112601"/>
              <a:ext cx="1824138" cy="51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MH </a:t>
              </a:r>
              <a:r>
                <a:rPr lang="ko-KR" altLang="en-US" sz="20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에탄올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8DF16A6-B9B3-4658-99F8-6E6EECFDEEA1}"/>
              </a:ext>
            </a:extLst>
          </p:cNvPr>
          <p:cNvSpPr txBox="1"/>
          <p:nvPr/>
        </p:nvSpPr>
        <p:spPr>
          <a:xfrm>
            <a:off x="3672384" y="980440"/>
            <a:ext cx="150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rPr>
              <a:t>하이트진로</a:t>
            </a:r>
            <a:endParaRPr lang="ko-KR" altLang="en-US" sz="2000" b="1" dirty="0">
              <a:solidFill>
                <a:srgbClr val="404040"/>
              </a:solidFill>
              <a:latin typeface="Harmony L" panose="02000304000000000000" pitchFamily="2" charset="-127"/>
              <a:ea typeface="Harmony L" panose="02000304000000000000" pitchFamily="2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D0B2EDA-8559-403C-8440-66FEA27643C9}"/>
              </a:ext>
            </a:extLst>
          </p:cNvPr>
          <p:cNvGrpSpPr/>
          <p:nvPr/>
        </p:nvGrpSpPr>
        <p:grpSpPr>
          <a:xfrm>
            <a:off x="6707356" y="1020228"/>
            <a:ext cx="3306611" cy="2413740"/>
            <a:chOff x="6745703" y="877081"/>
            <a:chExt cx="3712024" cy="270968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174040E-5365-44FF-A892-08AF3D968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587"/>
            <a:stretch/>
          </p:blipFill>
          <p:spPr>
            <a:xfrm>
              <a:off x="6745703" y="1252207"/>
              <a:ext cx="3712024" cy="233455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7B78D2-8248-43F7-B38C-645B45850ABF}"/>
                </a:ext>
              </a:extLst>
            </p:cNvPr>
            <p:cNvSpPr txBox="1"/>
            <p:nvPr/>
          </p:nvSpPr>
          <p:spPr>
            <a:xfrm>
              <a:off x="8097715" y="877081"/>
              <a:ext cx="1359557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롯데칠성</a:t>
              </a:r>
              <a:endParaRPr lang="ko-KR" altLang="en-US" sz="20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91165D-DA4B-4926-ABAD-4DC8104BCCBC}"/>
              </a:ext>
            </a:extLst>
          </p:cNvPr>
          <p:cNvGrpSpPr/>
          <p:nvPr/>
        </p:nvGrpSpPr>
        <p:grpSpPr>
          <a:xfrm>
            <a:off x="2797014" y="3737340"/>
            <a:ext cx="3258413" cy="2500530"/>
            <a:chOff x="2325930" y="3790290"/>
            <a:chExt cx="3657917" cy="28071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54187E-7D73-4AA2-97F0-6ED0C83D1D3B}"/>
                </a:ext>
              </a:extLst>
            </p:cNvPr>
            <p:cNvSpPr txBox="1"/>
            <p:nvPr/>
          </p:nvSpPr>
          <p:spPr>
            <a:xfrm>
              <a:off x="3475111" y="3790290"/>
              <a:ext cx="1359557" cy="361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국순당</a:t>
              </a:r>
              <a:endParaRPr lang="ko-KR" altLang="en-US" sz="20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FFA4264-54F5-43B5-9397-F092A6170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5930" y="4234997"/>
              <a:ext cx="3657917" cy="2362405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7876093-6CA1-43FC-BCC0-ED2C14CCB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014" y="1334105"/>
            <a:ext cx="3226709" cy="20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왜 하이트 진로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?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B9A31F-A480-4F8E-A078-7CF4EA8F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45" y="1439427"/>
            <a:ext cx="4102864" cy="4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33F36DF-A2D3-418E-8A06-0BBB8E37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09" y="1508428"/>
            <a:ext cx="3535993" cy="39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왜 하이트 진로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?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pic>
        <p:nvPicPr>
          <p:cNvPr id="13314" name="Picture 2" descr="지난 11일 LA다저스 홈경기 중 하이트진로 글로벌 브랜드 JINRO 제품 5종이 LED 광고에 나오고 있다. 사진=하이트진로">
            <a:extLst>
              <a:ext uri="{FF2B5EF4-FFF2-40B4-BE49-F238E27FC236}">
                <a16:creationId xmlns:a16="http://schemas.microsoft.com/office/drawing/2014/main" id="{157AD3D0-E411-4B95-B0DE-3A02D334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452" y="2004199"/>
            <a:ext cx="4723097" cy="28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B504A59-93C0-4DF2-B25F-2D959ADE5A7B}"/>
              </a:ext>
            </a:extLst>
          </p:cNvPr>
          <p:cNvGrpSpPr/>
          <p:nvPr/>
        </p:nvGrpSpPr>
        <p:grpSpPr>
          <a:xfrm>
            <a:off x="1579994" y="1973282"/>
            <a:ext cx="4839853" cy="3016980"/>
            <a:chOff x="1579994" y="1973282"/>
            <a:chExt cx="4839853" cy="30169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C5C2DAB-DF72-405E-AB98-54CFEBED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9994" y="1973282"/>
              <a:ext cx="4839853" cy="2759722"/>
            </a:xfrm>
            <a:prstGeom prst="rect">
              <a:avLst/>
            </a:prstGeom>
          </p:spPr>
        </p:pic>
        <p:pic>
          <p:nvPicPr>
            <p:cNvPr id="5126" name="Picture 6" descr="778,778">
              <a:extLst>
                <a:ext uri="{FF2B5EF4-FFF2-40B4-BE49-F238E27FC236}">
                  <a16:creationId xmlns:a16="http://schemas.microsoft.com/office/drawing/2014/main" id="{B04C8AD5-8D4E-41DB-AFA5-3C32663CA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024" y="3247598"/>
              <a:ext cx="1742664" cy="1742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76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시계열 모델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주가만 이용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35251D-7CB5-49E3-BB6F-40F4F29C434E}"/>
              </a:ext>
            </a:extLst>
          </p:cNvPr>
          <p:cNvGrpSpPr/>
          <p:nvPr/>
        </p:nvGrpSpPr>
        <p:grpSpPr>
          <a:xfrm>
            <a:off x="2077154" y="1229606"/>
            <a:ext cx="5508979" cy="707886"/>
            <a:chOff x="2077154" y="1229606"/>
            <a:chExt cx="550897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2CEC8F-D748-4425-B0D2-ECFD1803D03D}"/>
                </a:ext>
              </a:extLst>
            </p:cNvPr>
            <p:cNvSpPr txBox="1"/>
            <p:nvPr/>
          </p:nvSpPr>
          <p:spPr>
            <a:xfrm>
              <a:off x="2652888" y="1352716"/>
              <a:ext cx="493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ARIMA</a:t>
              </a:r>
              <a:endParaRPr lang="ko-KR" altLang="en-US" sz="24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6A6BE-060B-4DC7-A3D8-44678FD23F2D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1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7B936D0-CA54-4AC0-BB62-54358ABA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60" y="2060602"/>
            <a:ext cx="8867776" cy="33098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2500BA-FFE2-4A92-9BD3-CB8BC8AB6A88}"/>
              </a:ext>
            </a:extLst>
          </p:cNvPr>
          <p:cNvSpPr txBox="1"/>
          <p:nvPr/>
        </p:nvSpPr>
        <p:spPr>
          <a:xfrm>
            <a:off x="2919945" y="5510850"/>
            <a:ext cx="165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Harmony L" panose="02000304000000000000" pitchFamily="2" charset="-127"/>
                <a:ea typeface="Harmony L" panose="02000304000000000000" pitchFamily="2" charset="-127"/>
              </a:rPr>
              <a:t>MAPE: 1.326</a:t>
            </a:r>
          </a:p>
        </p:txBody>
      </p:sp>
    </p:spTree>
    <p:extLst>
      <p:ext uri="{BB962C8B-B14F-4D97-AF65-F5344CB8AC3E}">
        <p14:creationId xmlns:p14="http://schemas.microsoft.com/office/powerpoint/2010/main" val="427964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" y="0"/>
            <a:ext cx="12191997" cy="6858001"/>
            <a:chOff x="1" y="0"/>
            <a:chExt cx="12191997" cy="68580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C5F243-A339-4D41-87FE-BB08D074F232}"/>
                </a:ext>
              </a:extLst>
            </p:cNvPr>
            <p:cNvSpPr/>
            <p:nvPr/>
          </p:nvSpPr>
          <p:spPr>
            <a:xfrm flipH="1">
              <a:off x="1" y="2466975"/>
              <a:ext cx="12191996" cy="4391026"/>
            </a:xfrm>
            <a:custGeom>
              <a:avLst/>
              <a:gdLst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  <a:gd name="connsiteX0" fmla="*/ 0 w 12191996"/>
                <a:gd name="connsiteY0" fmla="*/ 0 h 4691101"/>
                <a:gd name="connsiteX1" fmla="*/ 12191996 w 12191996"/>
                <a:gd name="connsiteY1" fmla="*/ 0 h 4691101"/>
                <a:gd name="connsiteX2" fmla="*/ 12191996 w 12191996"/>
                <a:gd name="connsiteY2" fmla="*/ 4691101 h 4691101"/>
                <a:gd name="connsiteX3" fmla="*/ 0 w 12191996"/>
                <a:gd name="connsiteY3" fmla="*/ 4691101 h 4691101"/>
                <a:gd name="connsiteX4" fmla="*/ 0 w 12191996"/>
                <a:gd name="connsiteY4" fmla="*/ 0 h 469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6" h="4691101">
                  <a:moveTo>
                    <a:pt x="0" y="0"/>
                  </a:moveTo>
                  <a:cubicBezTo>
                    <a:pt x="4063999" y="0"/>
                    <a:pt x="9775822" y="785129"/>
                    <a:pt x="12191996" y="0"/>
                  </a:cubicBezTo>
                  <a:lnTo>
                    <a:pt x="12191996" y="4691101"/>
                  </a:lnTo>
                  <a:lnTo>
                    <a:pt x="0" y="469110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9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651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한쪽 모서리 8">
              <a:extLst>
                <a:ext uri="{FF2B5EF4-FFF2-40B4-BE49-F238E27FC236}">
                  <a16:creationId xmlns:a16="http://schemas.microsoft.com/office/drawing/2014/main" id="{BDE514C7-CA02-4C3D-B48B-53E94B52D86F}"/>
                </a:ext>
              </a:extLst>
            </p:cNvPr>
            <p:cNvSpPr/>
            <p:nvPr/>
          </p:nvSpPr>
          <p:spPr>
            <a:xfrm flipH="1">
              <a:off x="381000" y="0"/>
              <a:ext cx="11810996" cy="6858001"/>
            </a:xfrm>
            <a:prstGeom prst="rect">
              <a:avLst/>
            </a:prstGeom>
            <a:gradFill flip="none" rotWithShape="1">
              <a:gsLst>
                <a:gs pos="0">
                  <a:srgbClr val="016AA8"/>
                </a:gs>
                <a:gs pos="6000">
                  <a:srgbClr val="0181CF"/>
                </a:gs>
                <a:gs pos="100000">
                  <a:srgbClr val="019BF9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032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10370232-AEA5-4261-BA5C-BED74F7EBF97}"/>
                </a:ext>
              </a:extLst>
            </p:cNvPr>
            <p:cNvSpPr/>
            <p:nvPr/>
          </p:nvSpPr>
          <p:spPr>
            <a:xfrm flipH="1">
              <a:off x="547904" y="0"/>
              <a:ext cx="99796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한쪽 모서리 15">
              <a:extLst>
                <a:ext uri="{FF2B5EF4-FFF2-40B4-BE49-F238E27FC236}">
                  <a16:creationId xmlns:a16="http://schemas.microsoft.com/office/drawing/2014/main" id="{BBE33625-203D-492B-A4DB-6516B968580B}"/>
                </a:ext>
              </a:extLst>
            </p:cNvPr>
            <p:cNvSpPr/>
            <p:nvPr/>
          </p:nvSpPr>
          <p:spPr>
            <a:xfrm flipH="1" flipV="1">
              <a:off x="1162049" y="0"/>
              <a:ext cx="11029949" cy="6823156"/>
            </a:xfrm>
            <a:prstGeom prst="round1Rect">
              <a:avLst/>
            </a:prstGeom>
            <a:solidFill>
              <a:schemeClr val="bg1"/>
            </a:solidFill>
            <a:ln w="63500">
              <a:solidFill>
                <a:srgbClr val="016A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2BD13F5-ACE1-4DDA-B173-D34EEEECA90C}"/>
                </a:ext>
              </a:extLst>
            </p:cNvPr>
            <p:cNvGrpSpPr/>
            <p:nvPr/>
          </p:nvGrpSpPr>
          <p:grpSpPr>
            <a:xfrm>
              <a:off x="1421614" y="219346"/>
              <a:ext cx="341610" cy="352154"/>
              <a:chOff x="1516865" y="459420"/>
              <a:chExt cx="1543050" cy="1590675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C97FBC-624E-4BE9-9DAD-5B03E6417BA9}"/>
                  </a:ext>
                </a:extLst>
              </p:cNvPr>
              <p:cNvSpPr/>
              <p:nvPr/>
            </p:nvSpPr>
            <p:spPr>
              <a:xfrm flipH="1">
                <a:off x="1516865" y="459420"/>
                <a:ext cx="1543050" cy="15906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16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sz="66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1D49923-CD6E-43BA-91EE-23B031FE6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6825" y="732392"/>
                <a:ext cx="917730" cy="91773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A7EB98-1B37-462D-8E7B-DCA7BBF7D396}"/>
              </a:ext>
            </a:extLst>
          </p:cNvPr>
          <p:cNvSpPr txBox="1"/>
          <p:nvPr/>
        </p:nvSpPr>
        <p:spPr>
          <a:xfrm>
            <a:off x="1793364" y="176904"/>
            <a:ext cx="6825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시계열 모델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–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armony M" panose="02000804000000000000" pitchFamily="2" charset="-127"/>
                <a:ea typeface="Harmony M" panose="02000804000000000000" pitchFamily="2" charset="-127"/>
              </a:rPr>
              <a:t>주가만 이용</a:t>
            </a:r>
            <a:endParaRPr lang="ko-KR" altLang="en-US" sz="2000" dirty="0">
              <a:solidFill>
                <a:srgbClr val="A2959E"/>
              </a:solidFill>
              <a:latin typeface="Harmony M" panose="02000804000000000000" pitchFamily="2" charset="-127"/>
              <a:ea typeface="Harmony M" panose="02000804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35251D-7CB5-49E3-BB6F-40F4F29C434E}"/>
              </a:ext>
            </a:extLst>
          </p:cNvPr>
          <p:cNvGrpSpPr/>
          <p:nvPr/>
        </p:nvGrpSpPr>
        <p:grpSpPr>
          <a:xfrm>
            <a:off x="2077154" y="1229606"/>
            <a:ext cx="5508979" cy="707886"/>
            <a:chOff x="2077154" y="1229606"/>
            <a:chExt cx="550897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2CEC8F-D748-4425-B0D2-ECFD1803D03D}"/>
                </a:ext>
              </a:extLst>
            </p:cNvPr>
            <p:cNvSpPr txBox="1"/>
            <p:nvPr/>
          </p:nvSpPr>
          <p:spPr>
            <a:xfrm>
              <a:off x="2652888" y="1352717"/>
              <a:ext cx="4933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404040"/>
                  </a:solidFill>
                  <a:latin typeface="Harmony L" panose="02000304000000000000" pitchFamily="2" charset="-127"/>
                  <a:ea typeface="Harmony L" panose="02000304000000000000" pitchFamily="2" charset="-127"/>
                </a:rPr>
                <a:t>LSTM</a:t>
              </a:r>
              <a:endParaRPr lang="ko-KR" altLang="en-US" sz="2400" b="1" dirty="0">
                <a:solidFill>
                  <a:srgbClr val="404040"/>
                </a:solidFill>
                <a:latin typeface="Harmony L" panose="02000304000000000000" pitchFamily="2" charset="-127"/>
                <a:ea typeface="Harmony L" panose="02000304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6A6BE-060B-4DC7-A3D8-44678FD23F2D}"/>
                </a:ext>
              </a:extLst>
            </p:cNvPr>
            <p:cNvSpPr txBox="1"/>
            <p:nvPr/>
          </p:nvSpPr>
          <p:spPr>
            <a:xfrm>
              <a:off x="2077154" y="1229606"/>
              <a:ext cx="575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013388"/>
                  </a:solidFill>
                  <a:latin typeface="Harmony M" panose="02000804000000000000" pitchFamily="2" charset="-127"/>
                  <a:ea typeface="Harmony M" panose="02000804000000000000" pitchFamily="2" charset="-127"/>
                </a:rPr>
                <a:t>2</a:t>
              </a:r>
              <a:endParaRPr lang="ko-KR" altLang="en-US" sz="4000" b="1" dirty="0">
                <a:solidFill>
                  <a:srgbClr val="013388"/>
                </a:solidFill>
                <a:latin typeface="Harmony M" panose="02000804000000000000" pitchFamily="2" charset="-127"/>
                <a:ea typeface="Harmony M" panose="02000804000000000000" pitchFamily="2" charset="-127"/>
              </a:endParaRP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4DACF8A-0354-4C57-ACF7-9D5A7A63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21" y="1967852"/>
            <a:ext cx="6068138" cy="44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403F8-9EA3-4FC9-9B66-F61612681046}"/>
              </a:ext>
            </a:extLst>
          </p:cNvPr>
          <p:cNvSpPr txBox="1"/>
          <p:nvPr/>
        </p:nvSpPr>
        <p:spPr>
          <a:xfrm>
            <a:off x="8619106" y="5616956"/>
            <a:ext cx="1653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Harmony L" panose="02000304000000000000" pitchFamily="2" charset="-127"/>
                <a:ea typeface="Harmony L" panose="02000304000000000000" pitchFamily="2" charset="-127"/>
              </a:rPr>
              <a:t>MAPE : 2.631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Harmony L" panose="02000304000000000000" pitchFamily="2" charset="-127"/>
                <a:ea typeface="Harmony L" panose="02000304000000000000" pitchFamily="2" charset="-127"/>
              </a:rPr>
              <a:t>RMSE : 0.020</a:t>
            </a:r>
          </a:p>
        </p:txBody>
      </p:sp>
    </p:spTree>
    <p:extLst>
      <p:ext uri="{BB962C8B-B14F-4D97-AF65-F5344CB8AC3E}">
        <p14:creationId xmlns:p14="http://schemas.microsoft.com/office/powerpoint/2010/main" val="2049973129"/>
      </p:ext>
    </p:extLst>
  </p:cSld>
  <p:clrMapOvr>
    <a:masterClrMapping/>
  </p:clrMapOvr>
</p:sld>
</file>

<file path=ppt/theme/theme1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453</Words>
  <Application>Microsoft Office PowerPoint</Application>
  <PresentationFormat>와이드스크린</PresentationFormat>
  <Paragraphs>124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Harmony L</vt:lpstr>
      <vt:lpstr>Harmony M</vt:lpstr>
      <vt:lpstr>Arial</vt:lpstr>
      <vt:lpstr>맑은 고딕</vt:lpstr>
      <vt:lpstr>31_Office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노하늘</dc:creator>
  <cp:lastModifiedBy>노 하늘</cp:lastModifiedBy>
  <cp:revision>31</cp:revision>
  <dcterms:created xsi:type="dcterms:W3CDTF">2021-11-19T06:21:03Z</dcterms:created>
  <dcterms:modified xsi:type="dcterms:W3CDTF">2022-04-26T06:47:54Z</dcterms:modified>
</cp:coreProperties>
</file>