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1AFCD-C422-4C2F-8F71-0A5A37ED0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945913"/>
            <a:ext cx="8637073" cy="2618554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effectLst/>
                <a:latin typeface="Consolas" panose="020B0609020204030204" pitchFamily="49" charset="0"/>
              </a:rPr>
              <a:t>6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조 </a:t>
            </a:r>
            <a:r>
              <a:rPr lang="ko-KR" altLang="en-US" b="1" dirty="0" err="1">
                <a:effectLst/>
                <a:latin typeface="Consolas" panose="020B0609020204030204" pitchFamily="49" charset="0"/>
              </a:rPr>
              <a:t>해커톤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 중간발표</a:t>
            </a:r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E604F9-1618-459C-AAD2-D1BCD1458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sz="3600" b="1" dirty="0">
                <a:effectLst/>
                <a:latin typeface="Consolas" panose="020B0609020204030204" pitchFamily="49" charset="0"/>
              </a:rPr>
              <a:t>주식 종가 예측</a:t>
            </a:r>
            <a:endParaRPr lang="ko-KR" altLang="en-US" sz="3600" b="0" dirty="0"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17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14901-C3B4-4FEA-B719-3930BE6F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/>
              <a:t>예측 값의 </a:t>
            </a:r>
            <a:r>
              <a:rPr lang="en-US" altLang="ko-KR" sz="4800" dirty="0"/>
              <a:t>MAPE Score(%)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B72F33-E5B3-4B39-9046-B12940BD0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517" y="2184400"/>
            <a:ext cx="4650780" cy="3294063"/>
          </a:xfrm>
        </p:spPr>
      </p:pic>
    </p:spTree>
    <p:extLst>
      <p:ext uri="{BB962C8B-B14F-4D97-AF65-F5344CB8AC3E}">
        <p14:creationId xmlns:p14="http://schemas.microsoft.com/office/powerpoint/2010/main" val="1279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F6C4B-3EDB-444B-ABCB-62F2F27C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/>
              <a:t>삼성전자 종가 예측과 실제 값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4873148-EA35-48C4-A9F1-51D3F8044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301" y="2171700"/>
            <a:ext cx="9222244" cy="3294063"/>
          </a:xfrm>
        </p:spPr>
      </p:pic>
    </p:spTree>
    <p:extLst>
      <p:ext uri="{BB962C8B-B14F-4D97-AF65-F5344CB8AC3E}">
        <p14:creationId xmlns:p14="http://schemas.microsoft.com/office/powerpoint/2010/main" val="142875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53AAB-51DC-4D72-94B4-B789BFD8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/>
              <a:t>NAVER </a:t>
            </a:r>
            <a:r>
              <a:rPr lang="ko-KR" altLang="en-US" sz="4800" dirty="0"/>
              <a:t>종가</a:t>
            </a:r>
            <a:r>
              <a:rPr lang="en-US" altLang="ko-KR" sz="4800" dirty="0"/>
              <a:t> </a:t>
            </a:r>
            <a:r>
              <a:rPr lang="ko-KR" altLang="en-US" sz="4800" dirty="0"/>
              <a:t>예측과 실제 값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90A2D8-48E0-408B-A365-FA454340C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1" y="2171700"/>
            <a:ext cx="9311144" cy="3294063"/>
          </a:xfrm>
        </p:spPr>
      </p:pic>
    </p:spTree>
    <p:extLst>
      <p:ext uri="{BB962C8B-B14F-4D97-AF65-F5344CB8AC3E}">
        <p14:creationId xmlns:p14="http://schemas.microsoft.com/office/powerpoint/2010/main" val="39754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39388-9781-4786-A830-A98D2AF6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/>
              <a:t>5. </a:t>
            </a:r>
            <a:r>
              <a:rPr lang="ko-KR" altLang="en-US" sz="4800" dirty="0"/>
              <a:t>한계점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DC6ED-3D68-425E-8379-F52704621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데이터에 내재된 이분산성과 비정규성</a:t>
            </a:r>
            <a:endParaRPr lang="en-US" altLang="ko-KR" sz="3200" dirty="0"/>
          </a:p>
          <a:p>
            <a:r>
              <a:rPr lang="ko-KR" altLang="en-US" sz="3200" dirty="0"/>
              <a:t>현실적인 값과 괴리된 예측치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79045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F9031-9B6A-4FCB-8253-D015558E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800" dirty="0"/>
              <a:t>1. </a:t>
            </a:r>
            <a:r>
              <a:rPr lang="ko-KR" altLang="en-US" sz="4800" dirty="0"/>
              <a:t>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AC2F1-A0A1-481D-8262-1284C4B5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0" dirty="0">
                <a:effectLst/>
                <a:latin typeface="Consolas" panose="020B0609020204030204" pitchFamily="49" charset="0"/>
              </a:rPr>
              <a:t>주식 종가 예측을 위한 </a:t>
            </a:r>
            <a:r>
              <a:rPr lang="en-US" altLang="ko-KR" sz="2800" b="0" dirty="0">
                <a:effectLst/>
                <a:latin typeface="Consolas" panose="020B0609020204030204" pitchFamily="49" charset="0"/>
              </a:rPr>
              <a:t>ARIMA Process</a:t>
            </a:r>
            <a:r>
              <a:rPr lang="ko-KR" altLang="en-US" sz="2800" b="0" dirty="0">
                <a:effectLst/>
                <a:latin typeface="Consolas" panose="020B0609020204030204" pitchFamily="49" charset="0"/>
              </a:rPr>
              <a:t>의 자동화</a:t>
            </a:r>
          </a:p>
        </p:txBody>
      </p:sp>
    </p:spTree>
    <p:extLst>
      <p:ext uri="{BB962C8B-B14F-4D97-AF65-F5344CB8AC3E}">
        <p14:creationId xmlns:p14="http://schemas.microsoft.com/office/powerpoint/2010/main" val="290166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8A38A-D536-40AD-BCAD-151543E9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5300" dirty="0">
                <a:effectLst/>
                <a:latin typeface="Consolas" panose="020B0609020204030204" pitchFamily="49" charset="0"/>
              </a:rPr>
              <a:t>2. </a:t>
            </a:r>
            <a:r>
              <a:rPr lang="ko-KR" altLang="en-US" sz="5300" dirty="0">
                <a:effectLst/>
                <a:latin typeface="Consolas" panose="020B0609020204030204" pitchFamily="49" charset="0"/>
              </a:rPr>
              <a:t>도구의 선택</a:t>
            </a:r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9F39D-E00A-4DC8-9732-A9131EC0D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b="0" dirty="0" err="1">
                <a:effectLst/>
                <a:latin typeface="Consolas" panose="020B0609020204030204" pitchFamily="49" charset="0"/>
              </a:rPr>
              <a:t>pmdarima</a:t>
            </a:r>
            <a:r>
              <a:rPr lang="ko-KR" altLang="en-US" sz="3600" b="0" dirty="0">
                <a:effectLst/>
                <a:latin typeface="Consolas" panose="020B0609020204030204" pitchFamily="49" charset="0"/>
              </a:rPr>
              <a:t>의 </a:t>
            </a:r>
            <a:r>
              <a:rPr lang="en-US" altLang="ko-KR" sz="3600" b="0" dirty="0" err="1">
                <a:effectLst/>
                <a:latin typeface="Consolas" panose="020B0609020204030204" pitchFamily="49" charset="0"/>
              </a:rPr>
              <a:t>auto_arima</a:t>
            </a:r>
            <a:endParaRPr lang="en-US" altLang="ko-KR" sz="36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3600" b="0" dirty="0">
                <a:effectLst/>
                <a:latin typeface="Consolas" panose="020B0609020204030204" pitchFamily="49" charset="0"/>
              </a:rPr>
              <a:t>2016-11-14</a:t>
            </a:r>
            <a:r>
              <a:rPr lang="ko-KR" altLang="en-US" sz="3600" b="0" dirty="0">
                <a:effectLst/>
                <a:latin typeface="Consolas" panose="020B0609020204030204" pitchFamily="49" charset="0"/>
              </a:rPr>
              <a:t>일 월요일부터</a:t>
            </a:r>
            <a:endParaRPr lang="en-US" altLang="ko-KR" sz="36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3600" b="0" dirty="0">
                <a:effectLst/>
                <a:latin typeface="Consolas" panose="020B0609020204030204" pitchFamily="49" charset="0"/>
              </a:rPr>
              <a:t>2022-04-18</a:t>
            </a:r>
            <a:r>
              <a:rPr lang="ko-KR" altLang="en-US" sz="3600" b="0" dirty="0">
                <a:effectLst/>
                <a:latin typeface="Consolas" panose="020B0609020204030204" pitchFamily="49" charset="0"/>
              </a:rPr>
              <a:t>일 월요일까지</a:t>
            </a:r>
            <a:endParaRPr lang="en-US" altLang="ko-KR" sz="36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3600" b="0" dirty="0" err="1">
                <a:effectLst/>
                <a:latin typeface="Consolas" panose="020B0609020204030204" pitchFamily="49" charset="0"/>
              </a:rPr>
              <a:t>시총</a:t>
            </a:r>
            <a:r>
              <a:rPr lang="ko-KR" altLang="en-US" sz="3600" b="0" dirty="0">
                <a:effectLst/>
                <a:latin typeface="Consolas" panose="020B0609020204030204" pitchFamily="49" charset="0"/>
              </a:rPr>
              <a:t> 상위 </a:t>
            </a:r>
            <a:r>
              <a:rPr lang="en-US" altLang="ko-KR" sz="3600" b="0" dirty="0">
                <a:effectLst/>
                <a:latin typeface="Consolas" panose="020B0609020204030204" pitchFamily="49" charset="0"/>
              </a:rPr>
              <a:t>30</a:t>
            </a:r>
            <a:r>
              <a:rPr lang="ko-KR" altLang="en-US" sz="3600" b="0" dirty="0">
                <a:effectLst/>
                <a:latin typeface="Consolas" panose="020B0609020204030204" pitchFamily="49" charset="0"/>
              </a:rPr>
              <a:t>개 기업 중 최근 상장일</a:t>
            </a:r>
            <a:endParaRPr lang="en-US" altLang="ko-KR" sz="36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6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64383-A585-4437-91F9-049E8E1C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5300" b="1" dirty="0">
                <a:effectLst/>
                <a:latin typeface="Consolas" panose="020B0609020204030204" pitchFamily="49" charset="0"/>
              </a:rPr>
              <a:t>3. </a:t>
            </a:r>
            <a:r>
              <a:rPr lang="ko-KR" altLang="en-US" sz="5300" b="1" dirty="0">
                <a:effectLst/>
                <a:latin typeface="Consolas" panose="020B0609020204030204" pitchFamily="49" charset="0"/>
              </a:rPr>
              <a:t>진행 방향</a:t>
            </a:r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A2FBB-3637-4DB3-9A9C-9BD1D517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sz="9600" b="0" dirty="0">
                <a:effectLst/>
                <a:latin typeface="Consolas" panose="020B0609020204030204" pitchFamily="49" charset="0"/>
              </a:rPr>
              <a:t>작업의 일괄적인 함수화</a:t>
            </a:r>
          </a:p>
          <a:p>
            <a:r>
              <a:rPr lang="ko-KR" altLang="en-US" sz="9600" b="0" dirty="0">
                <a:effectLst/>
                <a:latin typeface="Consolas" panose="020B0609020204030204" pitchFamily="49" charset="0"/>
              </a:rPr>
              <a:t>데이터 </a:t>
            </a:r>
            <a:r>
              <a:rPr lang="ko-KR" altLang="en-US" sz="9600" b="0" dirty="0" err="1">
                <a:effectLst/>
                <a:latin typeface="Consolas" panose="020B0609020204030204" pitchFamily="49" charset="0"/>
              </a:rPr>
              <a:t>전처리</a:t>
            </a:r>
            <a:endParaRPr lang="ko-KR" altLang="en-US" sz="96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9600" b="0" dirty="0" err="1">
                <a:effectLst/>
                <a:latin typeface="Consolas" panose="020B0609020204030204" pitchFamily="49" charset="0"/>
              </a:rPr>
              <a:t>ndiffs</a:t>
            </a:r>
            <a:r>
              <a:rPr lang="ko-KR" altLang="en-US" sz="9600" b="0" dirty="0">
                <a:effectLst/>
                <a:latin typeface="Consolas" panose="020B0609020204030204" pitchFamily="49" charset="0"/>
              </a:rPr>
              <a:t>를 통한 최적 차수 선별</a:t>
            </a:r>
          </a:p>
          <a:p>
            <a:r>
              <a:rPr lang="en-US" altLang="ko-KR" sz="9600" b="0" dirty="0" err="1">
                <a:effectLst/>
                <a:latin typeface="Consolas" panose="020B0609020204030204" pitchFamily="49" charset="0"/>
              </a:rPr>
              <a:t>auto_arima</a:t>
            </a:r>
            <a:r>
              <a:rPr lang="ko-KR" altLang="en-US" sz="9600" b="0" dirty="0">
                <a:effectLst/>
                <a:latin typeface="Consolas" panose="020B0609020204030204" pitchFamily="49" charset="0"/>
              </a:rPr>
              <a:t>를 통한 최적 시계열 분석</a:t>
            </a:r>
          </a:p>
          <a:p>
            <a:r>
              <a:rPr lang="en-US" altLang="ko-KR" sz="9600" b="0" dirty="0">
                <a:effectLst/>
                <a:latin typeface="Consolas" panose="020B0609020204030204" pitchFamily="49" charset="0"/>
              </a:rPr>
              <a:t>MAPE</a:t>
            </a:r>
            <a:r>
              <a:rPr lang="ko-KR" altLang="en-US" sz="9600" b="0" dirty="0">
                <a:effectLst/>
                <a:latin typeface="Consolas" panose="020B0609020204030204" pitchFamily="49" charset="0"/>
              </a:rPr>
              <a:t>를 통한 평가</a:t>
            </a:r>
          </a:p>
          <a:p>
            <a:r>
              <a:rPr lang="ko-KR" altLang="en-US" sz="9600" b="0" dirty="0">
                <a:effectLst/>
                <a:latin typeface="Consolas" panose="020B0609020204030204" pitchFamily="49" charset="0"/>
              </a:rPr>
              <a:t>시각화</a:t>
            </a:r>
          </a:p>
          <a:p>
            <a:r>
              <a:rPr lang="ko-KR" altLang="en-US" sz="9600" b="0" dirty="0">
                <a:effectLst/>
                <a:latin typeface="Consolas" panose="020B0609020204030204" pitchFamily="49" charset="0"/>
              </a:rPr>
              <a:t>미래 종가 예측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16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4C529-98FE-41E6-83E2-58D36573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5300" b="1" dirty="0">
                <a:effectLst/>
                <a:latin typeface="Consolas" panose="020B0609020204030204" pitchFamily="49" charset="0"/>
              </a:rPr>
              <a:t>4. </a:t>
            </a:r>
            <a:r>
              <a:rPr lang="ko-KR" altLang="en-US" sz="5300" b="1" dirty="0">
                <a:effectLst/>
                <a:latin typeface="Consolas" panose="020B0609020204030204" pitchFamily="49" charset="0"/>
              </a:rPr>
              <a:t>진행 상황</a:t>
            </a:r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4EF37-283C-440F-92FB-A9DB65095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b="0" dirty="0">
                <a:effectLst/>
                <a:latin typeface="Consolas" panose="020B0609020204030204" pitchFamily="49" charset="0"/>
              </a:rPr>
              <a:t>함수화 완료</a:t>
            </a:r>
          </a:p>
          <a:p>
            <a:r>
              <a:rPr lang="ko-KR" altLang="en-US" sz="3200" b="0" dirty="0">
                <a:effectLst/>
                <a:latin typeface="Consolas" panose="020B0609020204030204" pitchFamily="49" charset="0"/>
              </a:rPr>
              <a:t>미래 종가 예측 함수 작성 중</a:t>
            </a:r>
          </a:p>
          <a:p>
            <a:r>
              <a:rPr lang="ko-KR" altLang="en-US" sz="3200" b="0" dirty="0">
                <a:effectLst/>
                <a:latin typeface="Consolas" panose="020B0609020204030204" pitchFamily="49" charset="0"/>
              </a:rPr>
              <a:t>추후 웹 서비스 계획 중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4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68F72-F5B6-4CD9-847A-61E018B0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MAPE Score(%)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DAF7190-5675-4665-BE7E-0D5E4BE68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820" y="2120900"/>
            <a:ext cx="5298480" cy="3294063"/>
          </a:xfrm>
        </p:spPr>
      </p:pic>
    </p:spTree>
    <p:extLst>
      <p:ext uri="{BB962C8B-B14F-4D97-AF65-F5344CB8AC3E}">
        <p14:creationId xmlns:p14="http://schemas.microsoft.com/office/powerpoint/2010/main" val="135028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8D5C4-F14B-40D7-AE2B-2078D362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/>
              <a:t>삼성전자 종가 </a:t>
            </a:r>
            <a:r>
              <a:rPr lang="en-US" altLang="ko-KR" sz="4800" dirty="0"/>
              <a:t>ARIMA </a:t>
            </a:r>
            <a:r>
              <a:rPr lang="ko-KR" altLang="en-US" sz="4800" dirty="0"/>
              <a:t>모형 시각화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78BF4EE-F28C-4352-B6BB-1C021ABE4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115" y="2171700"/>
            <a:ext cx="8235157" cy="3294063"/>
          </a:xfrm>
        </p:spPr>
      </p:pic>
    </p:spTree>
    <p:extLst>
      <p:ext uri="{BB962C8B-B14F-4D97-AF65-F5344CB8AC3E}">
        <p14:creationId xmlns:p14="http://schemas.microsoft.com/office/powerpoint/2010/main" val="182879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F0623-01EB-4F05-A4A3-A2840A4F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/>
              <a:t>NAVER </a:t>
            </a:r>
            <a:r>
              <a:rPr lang="ko-KR" altLang="en-US" sz="4800" dirty="0"/>
              <a:t>종가 </a:t>
            </a:r>
            <a:r>
              <a:rPr lang="en-US" altLang="ko-KR" sz="4800" dirty="0"/>
              <a:t>ARIMA </a:t>
            </a:r>
            <a:r>
              <a:rPr lang="ko-KR" altLang="en-US" sz="4800" dirty="0"/>
              <a:t>모형 시각화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FC0088C-1237-4FA5-B721-8E3F10FCA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115" y="2171700"/>
            <a:ext cx="8235157" cy="3294063"/>
          </a:xfrm>
        </p:spPr>
      </p:pic>
    </p:spTree>
    <p:extLst>
      <p:ext uri="{BB962C8B-B14F-4D97-AF65-F5344CB8AC3E}">
        <p14:creationId xmlns:p14="http://schemas.microsoft.com/office/powerpoint/2010/main" val="401044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45D81-41EF-44D7-B391-D81523F7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/>
              <a:t>실제 </a:t>
            </a:r>
            <a:r>
              <a:rPr lang="en-US" altLang="ko-KR" sz="4800" dirty="0"/>
              <a:t>5</a:t>
            </a:r>
            <a:r>
              <a:rPr lang="ko-KR" altLang="en-US" sz="4800" dirty="0"/>
              <a:t>일 종가 예측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50CA-8F60-4ACE-BED6-82BE25F4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모형을 활용하여 실제로 </a:t>
            </a:r>
            <a:r>
              <a:rPr lang="en-US" altLang="ko-KR" dirty="0"/>
              <a:t>5</a:t>
            </a:r>
            <a:r>
              <a:rPr lang="ko-KR" altLang="en-US" dirty="0"/>
              <a:t>일 종가를 예측함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삼성전자의 경우 랜덤워크로 예측되었기 때문에 마지막 날 종가 그대로 예측</a:t>
            </a:r>
            <a:endParaRPr lang="en-US" altLang="ko-KR" dirty="0"/>
          </a:p>
          <a:p>
            <a:r>
              <a:rPr lang="en-US" altLang="ko-KR" dirty="0"/>
              <a:t>NAVER</a:t>
            </a:r>
            <a:r>
              <a:rPr lang="ko-KR" altLang="en-US" dirty="0"/>
              <a:t>의 경우 하락추세로 예측</a:t>
            </a:r>
            <a:endParaRPr lang="en-US" altLang="ko-KR" dirty="0"/>
          </a:p>
          <a:p>
            <a:r>
              <a:rPr lang="en-US" altLang="ko-KR" dirty="0"/>
              <a:t>MAPE Score</a:t>
            </a:r>
            <a:r>
              <a:rPr lang="ko-KR" altLang="en-US" dirty="0"/>
              <a:t>는 좋은 값을 보였으나</a:t>
            </a:r>
            <a:r>
              <a:rPr lang="en-US" altLang="ko-KR" dirty="0"/>
              <a:t>, </a:t>
            </a:r>
            <a:r>
              <a:rPr lang="ko-KR" altLang="en-US" dirty="0"/>
              <a:t>현실에는 잘 맞지는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94724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13</TotalTime>
  <Words>173</Words>
  <Application>Microsoft Office PowerPoint</Application>
  <PresentationFormat>와이드스크린</PresentationFormat>
  <Paragraphs>35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Consolas</vt:lpstr>
      <vt:lpstr>갤러리</vt:lpstr>
      <vt:lpstr>6조 해커톤 중간발표 </vt:lpstr>
      <vt:lpstr>1. 목표</vt:lpstr>
      <vt:lpstr>2. 도구의 선택 </vt:lpstr>
      <vt:lpstr>3. 진행 방향 </vt:lpstr>
      <vt:lpstr>4. 진행 상황 </vt:lpstr>
      <vt:lpstr>MAPE Score(%)</vt:lpstr>
      <vt:lpstr>삼성전자 종가 ARIMA 모형 시각화</vt:lpstr>
      <vt:lpstr>NAVER 종가 ARIMA 모형 시각화</vt:lpstr>
      <vt:lpstr>실제 5일 종가 예측 결과</vt:lpstr>
      <vt:lpstr>예측 값의 MAPE Score(%)</vt:lpstr>
      <vt:lpstr>삼성전자 종가 예측과 실제 값</vt:lpstr>
      <vt:lpstr>NAVER 종가 예측과 실제 값</vt:lpstr>
      <vt:lpstr>5. 한계점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6조 해커톤 중간발표 </dc:title>
  <dc:creator>user</dc:creator>
  <cp:lastModifiedBy>user</cp:lastModifiedBy>
  <cp:revision>16</cp:revision>
  <dcterms:created xsi:type="dcterms:W3CDTF">2022-04-27T07:15:15Z</dcterms:created>
  <dcterms:modified xsi:type="dcterms:W3CDTF">2022-04-27T07:29:23Z</dcterms:modified>
</cp:coreProperties>
</file>