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6" r:id="rId12"/>
    <p:sldId id="270" r:id="rId13"/>
    <p:sldId id="271" r:id="rId14"/>
    <p:sldId id="269" r:id="rId15"/>
    <p:sldId id="275" r:id="rId16"/>
    <p:sldId id="272" r:id="rId17"/>
    <p:sldId id="273" r:id="rId18"/>
    <p:sldId id="277" r:id="rId19"/>
    <p:sldId id="278" r:id="rId20"/>
    <p:sldId id="279" r:id="rId21"/>
    <p:sldId id="280" r:id="rId22"/>
  </p:sldIdLst>
  <p:sldSz cx="12192000" cy="6858000"/>
  <p:notesSz cx="6858000" cy="9144000"/>
  <p:embeddedFontLst>
    <p:embeddedFont>
      <p:font typeface="강원교육모두 Bold" panose="020206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카페24 아네모네" pitchFamily="2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DD1044A-99AD-46D1-BF85-C3F471DD57FA}">
          <p14:sldIdLst>
            <p14:sldId id="257"/>
            <p14:sldId id="258"/>
          </p14:sldIdLst>
        </p14:section>
        <p14:section name="제목 없는 구역" id="{94E9337F-84DA-4E86-903E-D964FFB867CC}">
          <p14:sldIdLst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6"/>
            <p14:sldId id="270"/>
            <p14:sldId id="271"/>
            <p14:sldId id="269"/>
            <p14:sldId id="275"/>
            <p14:sldId id="272"/>
            <p14:sldId id="273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DB"/>
    <a:srgbClr val="F7F4EF"/>
    <a:srgbClr val="B2D4D8"/>
    <a:srgbClr val="422100"/>
    <a:srgbClr val="542A00"/>
    <a:srgbClr val="B1D585"/>
    <a:srgbClr val="4472C4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99896-92E6-47F0-B61B-AEE91D6A32D5}" v="461" dt="2022-06-10T08:27:04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767" autoAdjust="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5:53:33.2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05:53:35.7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7C662-DF1D-D5AB-9154-20EAF707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726B9-1685-1B42-0922-DDB4946F7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EBBF3-7D19-FBF1-E0C7-95FC33D6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0009E-BDDE-6C55-A292-91E204A1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CF744-E766-F0FE-F5B7-9C731D15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AFEC8-9739-AA3D-ECFD-87192B52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BA3FD7-065C-DD9C-063D-C4B0FE9E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280C8-F186-5484-7F98-721376FA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AA158-6ABA-1837-5F47-E5738FB1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1E1C-540D-FCCE-F231-0403DCAC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5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0B75E2-8BA2-A028-0A9F-30D441C69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A6BC2-DBA8-A1BA-326B-AD57D7245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9613A-1891-C9E1-5507-B76DF281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C26A7-AF28-0D87-2F3E-878BDB3C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4E310-CC30-A814-08D7-BE79C475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173EC-4F68-A303-C9BA-B2330225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6F260-0C02-1456-95CB-1668067C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56D7F-85DF-BC3A-FDC7-4AA66D72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4EA9D-593E-35EE-72BF-08074BF4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905E1-BEEB-B1D3-56AD-1C157047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1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3394B-6B62-E08A-0ECD-4DDF02C9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3C9D7-8373-AB91-0D2B-C7615BAA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3BCA4-A7CA-7D07-408A-6B0112FE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C519B-CD6C-D34B-CDED-0811C5D7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2F83F-C7B0-B9B5-FE64-D040F662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0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61A91-BA76-8620-187C-984685DD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E330-7781-B653-3F7D-64464DB17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D4687-1692-EC3D-3F98-2725B0A54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3F0BB-89A0-2E37-C88B-092D99C3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8C0AF-181A-850A-5A07-8CB2A6B6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E270D-0BA6-591F-3836-A8EF8084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7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50B61-5025-41C0-B029-B29CE2D7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8EAEC-E161-4DB3-7312-0083A1B6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D0818-03F2-74EB-FD6B-DDD2C072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CF117-5AFD-D851-C399-59E268AFE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B2C43E-FC82-4F7D-18DB-372983A23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1741E8-09C7-C449-1EC5-D1562DC1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BA01C4-52E0-5304-2F94-8CD9ADD7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A4671C-697D-57FD-EBF1-D14934AA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1791-750E-75DE-104E-6F9E5AE0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E2C6A-421E-A196-EDB9-636C779C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05301-9DF8-0AE9-3235-7505D2B7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1C6D7C-732C-3A69-B278-63A00F1E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283E7A-293C-582E-1AE2-15692EDB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F8875F-AEEC-B8B8-D03F-B0601AA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C5F47-C214-E32F-6166-75E389E5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8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5EF9-1A25-F1B5-4BA0-0341EA82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E661E-AEBE-99F6-8116-7244ED88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F5F47-AF8D-D13A-8B09-6CF1243F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FBFA3-526F-F91C-F662-059C8675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963AFD-32C0-E66B-6D52-A84891FD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0861C0-8AB6-B20C-64E0-FD4E4A5F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AACDD-735A-EBB7-A93F-031CDEDC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5783A-EF49-067D-3C75-F2F3F1D64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93FB32-E316-FB27-6393-F32401CB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01A96-1611-5FCF-15E6-0A29144F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1C9A8-6C9A-6698-E061-2A992F89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2B64F-D662-88E8-1A81-E8989A2E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4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89E1A8-011E-B25E-4F3C-AD332E24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00F85-0FAC-78A9-C556-09999CE7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E3B82-3088-E9B2-28A5-D1DC9FCFA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9F40-B994-40F9-B3E0-E03589F3CDB8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23DA3-4E40-3B77-4EEC-40EC47D5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664D3-2C18-A557-B344-48DB721B4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C492-DD89-4D3D-BA6A-D559F5E3F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microsoft.com/office/2007/relationships/hdphoto" Target="../media/hdphoto2.wdp"/><Relationship Id="rId10" Type="http://schemas.openxmlformats.org/officeDocument/2006/relationships/image" Target="../media/image5.sv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2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593A78-B9A2-672C-4C15-F83C34DE2890}"/>
              </a:ext>
            </a:extLst>
          </p:cNvPr>
          <p:cNvSpPr/>
          <p:nvPr/>
        </p:nvSpPr>
        <p:spPr>
          <a:xfrm>
            <a:off x="-103472" y="0"/>
            <a:ext cx="8573704" cy="6858000"/>
          </a:xfrm>
          <a:prstGeom prst="rect">
            <a:avLst/>
          </a:prstGeom>
          <a:solidFill>
            <a:srgbClr val="F7F4EF"/>
          </a:solidFill>
          <a:ln>
            <a:solidFill>
              <a:srgbClr val="422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0D09BC-B3E1-A759-B78B-49A0E821940C}"/>
              </a:ext>
            </a:extLst>
          </p:cNvPr>
          <p:cNvGrpSpPr/>
          <p:nvPr/>
        </p:nvGrpSpPr>
        <p:grpSpPr>
          <a:xfrm>
            <a:off x="8957365" y="4475663"/>
            <a:ext cx="1800650" cy="1938992"/>
            <a:chOff x="8353461" y="2536033"/>
            <a:chExt cx="2241086" cy="223680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6613D34-B347-8BAD-7608-33279FCA3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1965">
              <a:off x="8353461" y="2851023"/>
              <a:ext cx="2241086" cy="1921811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2DB68BF-42A7-CEE3-6B6D-3F25932A48F6}"/>
                </a:ext>
              </a:extLst>
            </p:cNvPr>
            <p:cNvSpPr/>
            <p:nvPr/>
          </p:nvSpPr>
          <p:spPr>
            <a:xfrm rot="19310793">
              <a:off x="8633399" y="2536033"/>
              <a:ext cx="93785" cy="7640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85BFBD0-0B29-FC6A-5198-CECFD21C7649}"/>
                </a:ext>
              </a:extLst>
            </p:cNvPr>
            <p:cNvSpPr/>
            <p:nvPr/>
          </p:nvSpPr>
          <p:spPr>
            <a:xfrm rot="19310793">
              <a:off x="8478401" y="2725333"/>
              <a:ext cx="93600" cy="6836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7024E4-9530-D4EB-2483-263B7B36ED12}"/>
              </a:ext>
            </a:extLst>
          </p:cNvPr>
          <p:cNvSpPr txBox="1"/>
          <p:nvPr/>
        </p:nvSpPr>
        <p:spPr>
          <a:xfrm>
            <a:off x="8781138" y="1655170"/>
            <a:ext cx="3311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오니기리와</a:t>
            </a:r>
            <a:endParaRPr lang="en-US" altLang="ko-KR" sz="60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ko-KR" altLang="en-US" sz="6000" dirty="0" err="1">
                <a:solidFill>
                  <a:schemeClr val="bg1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여규동</a:t>
            </a:r>
            <a:endParaRPr lang="ko-KR" altLang="en-US" sz="6000" dirty="0">
              <a:solidFill>
                <a:schemeClr val="bg1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1412B-C2AE-7F03-A813-8B6AE36D7C5E}"/>
              </a:ext>
            </a:extLst>
          </p:cNvPr>
          <p:cNvSpPr txBox="1"/>
          <p:nvPr/>
        </p:nvSpPr>
        <p:spPr>
          <a:xfrm>
            <a:off x="607242" y="1147338"/>
            <a:ext cx="7026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『 </a:t>
            </a:r>
            <a:r>
              <a:rPr lang="ko-KR" altLang="en-US" sz="48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딥러닝 기반</a:t>
            </a:r>
            <a:endParaRPr lang="en-US" altLang="ko-KR" sz="4800" b="1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  <a:p>
            <a:pPr algn="ctr"/>
            <a:r>
              <a:rPr lang="ko-KR" altLang="en-US" sz="48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부실기업 예측모형에 관한 연구</a:t>
            </a:r>
            <a:r>
              <a:rPr lang="en-US" altLang="ko-KR" sz="4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』</a:t>
            </a:r>
          </a:p>
          <a:p>
            <a:pPr algn="ctr"/>
            <a:endParaRPr lang="en-US" altLang="ko-KR" sz="48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r"/>
            <a:r>
              <a:rPr lang="ko-KR" altLang="en-US" sz="24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              조 재 혁</a:t>
            </a:r>
            <a:endParaRPr lang="en-US" altLang="ko-KR" sz="2400" b="1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  <a:p>
            <a:pPr algn="r"/>
            <a:r>
              <a:rPr lang="ko-KR" altLang="en-US" sz="24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안 은 주</a:t>
            </a:r>
            <a:endParaRPr lang="en-US" altLang="ko-KR" sz="2400" b="1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  <a:p>
            <a:pPr algn="r"/>
            <a:r>
              <a:rPr lang="ko-KR" altLang="en-US" sz="24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김 성 수</a:t>
            </a:r>
            <a:endParaRPr lang="en-US" altLang="ko-KR" sz="2400" b="1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  <a:p>
            <a:pPr algn="r"/>
            <a:endParaRPr lang="en-US" altLang="ko-KR" sz="2400" b="1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  <a:p>
            <a:pPr algn="r"/>
            <a:r>
              <a:rPr lang="en-US" altLang="ko-KR" sz="24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2021.02.17</a:t>
            </a:r>
            <a:r>
              <a:rPr lang="ko-KR" altLang="en-US" sz="24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   </a:t>
            </a:r>
            <a:endParaRPr lang="en-US" altLang="ko-KR" sz="4800" b="1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A8B0079-2AF0-9E6B-FBF7-FCF2136108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6400"/>
                    </a14:imgEffect>
                    <a14:imgEffect>
                      <a14:saturation sat="399000"/>
                    </a14:imgEffect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5061">
            <a:off x="10606249" y="3604566"/>
            <a:ext cx="1305913" cy="1305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37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본론 </a:t>
            </a:r>
            <a:r>
              <a:rPr lang="en-US" altLang="ko-KR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독립변수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ACE9C7-FC75-E858-2932-6975A00C1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4" y="1426359"/>
            <a:ext cx="6075680" cy="5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래픽 2" descr="확인란 선택됨 단색으로 채워진">
            <a:extLst>
              <a:ext uri="{FF2B5EF4-FFF2-40B4-BE49-F238E27FC236}">
                <a16:creationId xmlns:a16="http://schemas.microsoft.com/office/drawing/2014/main" id="{BE2C7E7B-6FC3-6230-430C-600AD00D7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218" y="1497479"/>
            <a:ext cx="636121" cy="636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5AD26-B5E1-64E6-9C16-80B560D814EA}"/>
              </a:ext>
            </a:extLst>
          </p:cNvPr>
          <p:cNvSpPr txBox="1"/>
          <p:nvPr/>
        </p:nvSpPr>
        <p:spPr>
          <a:xfrm>
            <a:off x="1178339" y="1426358"/>
            <a:ext cx="3779520" cy="110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T 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검정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</a:t>
            </a:r>
            <a:r>
              <a:rPr lang="ko-KR" altLang="en-US" sz="2400" dirty="0">
                <a:highlight>
                  <a:srgbClr val="F7F4EF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진행하여  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P-value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가 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0.05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보다 큰 재무비율 제외</a:t>
            </a:r>
          </a:p>
        </p:txBody>
      </p:sp>
      <p:pic>
        <p:nvPicPr>
          <p:cNvPr id="8" name="그래픽 7" descr="확인란 선택됨 단색으로 채워진">
            <a:extLst>
              <a:ext uri="{FF2B5EF4-FFF2-40B4-BE49-F238E27FC236}">
                <a16:creationId xmlns:a16="http://schemas.microsoft.com/office/drawing/2014/main" id="{28B8657D-B270-2CC6-1DF4-95CB10D4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217" y="2606052"/>
            <a:ext cx="636121" cy="636121"/>
          </a:xfrm>
          <a:prstGeom prst="rect">
            <a:avLst/>
          </a:prstGeom>
        </p:spPr>
      </p:pic>
      <p:pic>
        <p:nvPicPr>
          <p:cNvPr id="9" name="그래픽 8" descr="확인란 선택됨 단색으로 채워진">
            <a:extLst>
              <a:ext uri="{FF2B5EF4-FFF2-40B4-BE49-F238E27FC236}">
                <a16:creationId xmlns:a16="http://schemas.microsoft.com/office/drawing/2014/main" id="{C73FC248-8377-B99F-58FE-078CDD91E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216" y="3925352"/>
            <a:ext cx="636121" cy="6361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4C352-DC14-DCE0-64D6-CA9B32766C2D}"/>
              </a:ext>
            </a:extLst>
          </p:cNvPr>
          <p:cNvSpPr txBox="1"/>
          <p:nvPr/>
        </p:nvSpPr>
        <p:spPr>
          <a:xfrm>
            <a:off x="1178338" y="2534931"/>
            <a:ext cx="3779520" cy="110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해당 재무 비율을 기반으로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로지스틱 회귀분석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실시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92739-B935-6900-6B25-92ECCBB9D04B}"/>
              </a:ext>
            </a:extLst>
          </p:cNvPr>
          <p:cNvSpPr txBox="1"/>
          <p:nvPr/>
        </p:nvSpPr>
        <p:spPr>
          <a:xfrm>
            <a:off x="1153982" y="3813261"/>
            <a:ext cx="4460462" cy="110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후진 선택법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활용 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우수한 설명력을 갖는 재무 변수 선정</a:t>
            </a: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D3F8719C-0028-6B97-472B-4B0EB1E61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216" y="5167744"/>
            <a:ext cx="636121" cy="636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102FA-E938-F67D-90C9-1524A9336AA5}"/>
              </a:ext>
            </a:extLst>
          </p:cNvPr>
          <p:cNvSpPr txBox="1"/>
          <p:nvPr/>
        </p:nvSpPr>
        <p:spPr>
          <a:xfrm>
            <a:off x="1153982" y="5132561"/>
            <a:ext cx="3948004" cy="1108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Train Data : Test Data = </a:t>
            </a:r>
            <a:r>
              <a:rPr lang="en-US" altLang="ko-KR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70 : 30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데이터 정규화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(Normalization)</a:t>
            </a:r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3884BD5A-1C72-6485-D38F-9D72DAF483B3}"/>
              </a:ext>
            </a:extLst>
          </p:cNvPr>
          <p:cNvSpPr/>
          <p:nvPr/>
        </p:nvSpPr>
        <p:spPr>
          <a:xfrm>
            <a:off x="6711670" y="2208725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98B6FCF0-F199-4E06-1B30-2164DD9A8210}"/>
              </a:ext>
            </a:extLst>
          </p:cNvPr>
          <p:cNvSpPr/>
          <p:nvPr/>
        </p:nvSpPr>
        <p:spPr>
          <a:xfrm>
            <a:off x="6714396" y="2789753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3DEF90BF-1F35-1205-214E-B0609070B94C}"/>
              </a:ext>
            </a:extLst>
          </p:cNvPr>
          <p:cNvSpPr/>
          <p:nvPr/>
        </p:nvSpPr>
        <p:spPr>
          <a:xfrm>
            <a:off x="6719493" y="3196387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2ADC6A25-22C7-E2F9-69EF-4DEE818DB677}"/>
              </a:ext>
            </a:extLst>
          </p:cNvPr>
          <p:cNvSpPr/>
          <p:nvPr/>
        </p:nvSpPr>
        <p:spPr>
          <a:xfrm>
            <a:off x="6714396" y="3427690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AE5299BE-8AAD-74AA-60ED-0951A38B96C4}"/>
              </a:ext>
            </a:extLst>
          </p:cNvPr>
          <p:cNvSpPr/>
          <p:nvPr/>
        </p:nvSpPr>
        <p:spPr>
          <a:xfrm>
            <a:off x="6639670" y="4699346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5926DA58-1EDF-02C5-F2B8-A804D8819EA9}"/>
              </a:ext>
            </a:extLst>
          </p:cNvPr>
          <p:cNvSpPr/>
          <p:nvPr/>
        </p:nvSpPr>
        <p:spPr>
          <a:xfrm>
            <a:off x="6853786" y="5485804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0E41946E-5455-F625-8426-0E9832652664}"/>
              </a:ext>
            </a:extLst>
          </p:cNvPr>
          <p:cNvSpPr/>
          <p:nvPr/>
        </p:nvSpPr>
        <p:spPr>
          <a:xfrm>
            <a:off x="6858689" y="5718700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8590CA61-C4DB-A37E-A08D-980969053747}"/>
              </a:ext>
            </a:extLst>
          </p:cNvPr>
          <p:cNvSpPr/>
          <p:nvPr/>
        </p:nvSpPr>
        <p:spPr>
          <a:xfrm>
            <a:off x="6797594" y="6128430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12EBFEBF-2596-B4CE-3298-F5D22494A65B}"/>
              </a:ext>
            </a:extLst>
          </p:cNvPr>
          <p:cNvSpPr/>
          <p:nvPr/>
        </p:nvSpPr>
        <p:spPr>
          <a:xfrm>
            <a:off x="6869594" y="6325326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6531529B-959E-28CA-B483-C394F8B9A34D}"/>
              </a:ext>
            </a:extLst>
          </p:cNvPr>
          <p:cNvSpPr/>
          <p:nvPr/>
        </p:nvSpPr>
        <p:spPr>
          <a:xfrm>
            <a:off x="8625493" y="2390001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049A3502-5C00-66CA-74CF-86126313FA04}"/>
              </a:ext>
            </a:extLst>
          </p:cNvPr>
          <p:cNvSpPr/>
          <p:nvPr/>
        </p:nvSpPr>
        <p:spPr>
          <a:xfrm>
            <a:off x="8627272" y="2606052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4BF1C694-2DE9-1EBE-873F-F74A3D6D86AA}"/>
              </a:ext>
            </a:extLst>
          </p:cNvPr>
          <p:cNvSpPr/>
          <p:nvPr/>
        </p:nvSpPr>
        <p:spPr>
          <a:xfrm>
            <a:off x="8625493" y="2809717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5D9FE85E-0D44-9012-64AD-D58F60692070}"/>
              </a:ext>
            </a:extLst>
          </p:cNvPr>
          <p:cNvSpPr/>
          <p:nvPr/>
        </p:nvSpPr>
        <p:spPr>
          <a:xfrm>
            <a:off x="8621090" y="3017217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17F849FF-23CF-13C0-0F2B-C265FF476EAD}"/>
              </a:ext>
            </a:extLst>
          </p:cNvPr>
          <p:cNvSpPr/>
          <p:nvPr/>
        </p:nvSpPr>
        <p:spPr>
          <a:xfrm>
            <a:off x="8583188" y="3448567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6A861766-14E4-CA1C-9C79-B2FCDC6DF94F}"/>
              </a:ext>
            </a:extLst>
          </p:cNvPr>
          <p:cNvSpPr/>
          <p:nvPr/>
        </p:nvSpPr>
        <p:spPr>
          <a:xfrm>
            <a:off x="8557348" y="4471133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3350612A-B172-0349-F77C-AB4629EB80E2}"/>
              </a:ext>
            </a:extLst>
          </p:cNvPr>
          <p:cNvSpPr/>
          <p:nvPr/>
        </p:nvSpPr>
        <p:spPr>
          <a:xfrm>
            <a:off x="8527892" y="4715713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F2E1965-D792-97A9-C951-721CA38F6465}"/>
              </a:ext>
            </a:extLst>
          </p:cNvPr>
          <p:cNvSpPr/>
          <p:nvPr/>
        </p:nvSpPr>
        <p:spPr>
          <a:xfrm>
            <a:off x="8749324" y="4885834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4D58D807-2C46-8A65-4194-B7C7C4B5A3E1}"/>
              </a:ext>
            </a:extLst>
          </p:cNvPr>
          <p:cNvSpPr/>
          <p:nvPr/>
        </p:nvSpPr>
        <p:spPr>
          <a:xfrm>
            <a:off x="8749324" y="5107378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22A1FBF1-7382-7CD1-10AF-169B45542B55}"/>
              </a:ext>
            </a:extLst>
          </p:cNvPr>
          <p:cNvSpPr/>
          <p:nvPr/>
        </p:nvSpPr>
        <p:spPr>
          <a:xfrm>
            <a:off x="8655188" y="5286388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C9486B64-B319-7106-E379-19D1B38F00F5}"/>
              </a:ext>
            </a:extLst>
          </p:cNvPr>
          <p:cNvSpPr/>
          <p:nvPr/>
        </p:nvSpPr>
        <p:spPr>
          <a:xfrm>
            <a:off x="8754546" y="5528668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0F5455ED-FB2B-20BE-19C8-5B58546741C8}"/>
              </a:ext>
            </a:extLst>
          </p:cNvPr>
          <p:cNvSpPr/>
          <p:nvPr/>
        </p:nvSpPr>
        <p:spPr>
          <a:xfrm>
            <a:off x="8754546" y="5718700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A5F26823-AB64-3472-AFB7-A4B0E78E44A0}"/>
              </a:ext>
            </a:extLst>
          </p:cNvPr>
          <p:cNvSpPr/>
          <p:nvPr/>
        </p:nvSpPr>
        <p:spPr>
          <a:xfrm>
            <a:off x="10483169" y="2208725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64EA4DCC-9ABE-A499-BAE3-B45886CEE76F}"/>
              </a:ext>
            </a:extLst>
          </p:cNvPr>
          <p:cNvSpPr/>
          <p:nvPr/>
        </p:nvSpPr>
        <p:spPr>
          <a:xfrm>
            <a:off x="10483169" y="2395157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연결자 56">
            <a:extLst>
              <a:ext uri="{FF2B5EF4-FFF2-40B4-BE49-F238E27FC236}">
                <a16:creationId xmlns:a16="http://schemas.microsoft.com/office/drawing/2014/main" id="{BC5EA5DF-9342-4027-D865-21155E2383B3}"/>
              </a:ext>
            </a:extLst>
          </p:cNvPr>
          <p:cNvSpPr/>
          <p:nvPr/>
        </p:nvSpPr>
        <p:spPr>
          <a:xfrm>
            <a:off x="10483169" y="2581589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연결자 57">
            <a:extLst>
              <a:ext uri="{FF2B5EF4-FFF2-40B4-BE49-F238E27FC236}">
                <a16:creationId xmlns:a16="http://schemas.microsoft.com/office/drawing/2014/main" id="{D25DCEA7-B5EF-6BDB-6CA4-CDEDEBB8060C}"/>
              </a:ext>
            </a:extLst>
          </p:cNvPr>
          <p:cNvSpPr/>
          <p:nvPr/>
        </p:nvSpPr>
        <p:spPr>
          <a:xfrm>
            <a:off x="10418892" y="3448567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05DBB857-4B3D-F71A-9E0D-8BCB39AD51B4}"/>
              </a:ext>
            </a:extLst>
          </p:cNvPr>
          <p:cNvSpPr/>
          <p:nvPr/>
        </p:nvSpPr>
        <p:spPr>
          <a:xfrm>
            <a:off x="10516325" y="4072734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9FF4E8D-DC76-99F5-BFA1-43F0DB860BB5}"/>
              </a:ext>
            </a:extLst>
          </p:cNvPr>
          <p:cNvSpPr/>
          <p:nvPr/>
        </p:nvSpPr>
        <p:spPr>
          <a:xfrm>
            <a:off x="10474980" y="4279545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E637A5DE-1B8A-84E9-6B30-7E892DB1D2A7}"/>
              </a:ext>
            </a:extLst>
          </p:cNvPr>
          <p:cNvSpPr/>
          <p:nvPr/>
        </p:nvSpPr>
        <p:spPr>
          <a:xfrm>
            <a:off x="10588325" y="5078242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BBB3AEB6-C8B1-2FF0-3D4A-C5B73CA60DBF}"/>
              </a:ext>
            </a:extLst>
          </p:cNvPr>
          <p:cNvSpPr/>
          <p:nvPr/>
        </p:nvSpPr>
        <p:spPr>
          <a:xfrm>
            <a:off x="10519169" y="5286388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A19FE76-7064-5EA1-2D24-8D49BCA998BD}"/>
              </a:ext>
            </a:extLst>
          </p:cNvPr>
          <p:cNvSpPr/>
          <p:nvPr/>
        </p:nvSpPr>
        <p:spPr>
          <a:xfrm>
            <a:off x="10596048" y="5718700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FA2B991E-0FB9-9884-B461-B1328EBE36B8}"/>
              </a:ext>
            </a:extLst>
          </p:cNvPr>
          <p:cNvSpPr/>
          <p:nvPr/>
        </p:nvSpPr>
        <p:spPr>
          <a:xfrm>
            <a:off x="10474980" y="5941501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2541138-4519-FEB4-D428-F089DC8F5BF1}"/>
              </a:ext>
            </a:extLst>
          </p:cNvPr>
          <p:cNvSpPr/>
          <p:nvPr/>
        </p:nvSpPr>
        <p:spPr>
          <a:xfrm>
            <a:off x="10510980" y="6108312"/>
            <a:ext cx="72000" cy="72000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7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25258" y="424754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연구 방법 및 검증 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2800" dirty="0" err="1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머신러닝</a:t>
            </a:r>
            <a:endParaRPr lang="ko-KR" altLang="en-US" sz="3200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467FBCC-2B7D-0867-31ED-AAB2FA521DC9}"/>
              </a:ext>
            </a:extLst>
          </p:cNvPr>
          <p:cNvGrpSpPr/>
          <p:nvPr/>
        </p:nvGrpSpPr>
        <p:grpSpPr>
          <a:xfrm>
            <a:off x="123519" y="1793253"/>
            <a:ext cx="11992511" cy="4812156"/>
            <a:chOff x="257926" y="1733785"/>
            <a:chExt cx="11992511" cy="481215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7022B87-2082-014B-361A-CED0B55AA4B0}"/>
                </a:ext>
              </a:extLst>
            </p:cNvPr>
            <p:cNvSpPr/>
            <p:nvPr/>
          </p:nvSpPr>
          <p:spPr>
            <a:xfrm>
              <a:off x="7412076" y="1766777"/>
              <a:ext cx="4838361" cy="4779164"/>
            </a:xfrm>
            <a:prstGeom prst="ellipse">
              <a:avLst/>
            </a:prstGeom>
            <a:noFill/>
            <a:ln>
              <a:solidFill>
                <a:srgbClr val="B1D58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4970066-F803-3700-36A8-066109F8CC13}"/>
                </a:ext>
              </a:extLst>
            </p:cNvPr>
            <p:cNvSpPr/>
            <p:nvPr/>
          </p:nvSpPr>
          <p:spPr>
            <a:xfrm>
              <a:off x="3939533" y="1750281"/>
              <a:ext cx="4838361" cy="4779164"/>
            </a:xfrm>
            <a:prstGeom prst="ellipse">
              <a:avLst/>
            </a:prstGeom>
            <a:noFill/>
            <a:ln>
              <a:solidFill>
                <a:srgbClr val="B1D58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3769948-884A-D8E0-5480-2A3788EBB359}"/>
                </a:ext>
              </a:extLst>
            </p:cNvPr>
            <p:cNvSpPr/>
            <p:nvPr/>
          </p:nvSpPr>
          <p:spPr>
            <a:xfrm>
              <a:off x="257926" y="1733785"/>
              <a:ext cx="4838361" cy="4779164"/>
            </a:xfrm>
            <a:prstGeom prst="ellipse">
              <a:avLst/>
            </a:prstGeom>
            <a:noFill/>
            <a:ln>
              <a:solidFill>
                <a:srgbClr val="B1D58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F0F4D03-A2DB-95E3-07AE-FADC87D62CAA}"/>
                </a:ext>
              </a:extLst>
            </p:cNvPr>
            <p:cNvSpPr/>
            <p:nvPr/>
          </p:nvSpPr>
          <p:spPr>
            <a:xfrm>
              <a:off x="575215" y="2060691"/>
              <a:ext cx="4203784" cy="4158344"/>
            </a:xfrm>
            <a:prstGeom prst="ellipse">
              <a:avLst/>
            </a:prstGeom>
            <a:solidFill>
              <a:srgbClr val="B2D4D8"/>
            </a:solidFill>
            <a:ln>
              <a:solidFill>
                <a:srgbClr val="B2D4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4FC9ACD-9724-932D-1777-AE035A420244}"/>
                </a:ext>
              </a:extLst>
            </p:cNvPr>
            <p:cNvSpPr/>
            <p:nvPr/>
          </p:nvSpPr>
          <p:spPr>
            <a:xfrm>
              <a:off x="4256822" y="2060692"/>
              <a:ext cx="4203784" cy="4158344"/>
            </a:xfrm>
            <a:prstGeom prst="ellipse">
              <a:avLst/>
            </a:prstGeom>
            <a:solidFill>
              <a:srgbClr val="B2D4D8"/>
            </a:solidFill>
            <a:ln>
              <a:solidFill>
                <a:srgbClr val="B2D4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B0EB032-E225-4863-DC7B-87541ACA66AD}"/>
                </a:ext>
              </a:extLst>
            </p:cNvPr>
            <p:cNvSpPr/>
            <p:nvPr/>
          </p:nvSpPr>
          <p:spPr>
            <a:xfrm>
              <a:off x="7729365" y="2060691"/>
              <a:ext cx="4203784" cy="4158344"/>
            </a:xfrm>
            <a:prstGeom prst="ellipse">
              <a:avLst/>
            </a:prstGeom>
            <a:solidFill>
              <a:srgbClr val="B2D4D8"/>
            </a:solidFill>
            <a:ln>
              <a:solidFill>
                <a:srgbClr val="B2D4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62475C1-19B2-1A6F-BBB2-741E91E82CFF}"/>
              </a:ext>
            </a:extLst>
          </p:cNvPr>
          <p:cNvSpPr txBox="1"/>
          <p:nvPr/>
        </p:nvSpPr>
        <p:spPr>
          <a:xfrm>
            <a:off x="1243995" y="2519125"/>
            <a:ext cx="252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Random Forest</a:t>
            </a:r>
            <a:endParaRPr lang="ko-KR" altLang="en-US" sz="32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2BC53-2137-34CA-C4F0-1F33D450B7BA}"/>
              </a:ext>
            </a:extLst>
          </p:cNvPr>
          <p:cNvSpPr txBox="1"/>
          <p:nvPr/>
        </p:nvSpPr>
        <p:spPr>
          <a:xfrm>
            <a:off x="5062511" y="2509953"/>
            <a:ext cx="2268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SVM </a:t>
            </a:r>
            <a:r>
              <a:rPr lang="ko-KR" altLang="en-US" sz="32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앙상블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8130FD-EFA1-5330-7E7F-6CF9A72D15C2}"/>
              </a:ext>
            </a:extLst>
          </p:cNvPr>
          <p:cNvSpPr txBox="1"/>
          <p:nvPr/>
        </p:nvSpPr>
        <p:spPr>
          <a:xfrm>
            <a:off x="8562730" y="2519124"/>
            <a:ext cx="2268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KNN </a:t>
            </a:r>
            <a:r>
              <a:rPr lang="ko-KR" altLang="en-US" sz="32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앙상블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3D877A-6FF0-7933-0FCD-8E63823063D8}"/>
              </a:ext>
            </a:extLst>
          </p:cNvPr>
          <p:cNvSpPr txBox="1"/>
          <p:nvPr/>
        </p:nvSpPr>
        <p:spPr>
          <a:xfrm>
            <a:off x="1137131" y="3126081"/>
            <a:ext cx="2866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n_estimator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: 50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max_depth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: 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min_sample_split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: 10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8C3EB8-B184-E64D-156C-30205D0AE328}"/>
              </a:ext>
            </a:extLst>
          </p:cNvPr>
          <p:cNvSpPr txBox="1"/>
          <p:nvPr/>
        </p:nvSpPr>
        <p:spPr>
          <a:xfrm>
            <a:off x="4662755" y="3126081"/>
            <a:ext cx="286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3385A4-531B-B2DB-5D0D-5CDAC68A1FCA}"/>
              </a:ext>
            </a:extLst>
          </p:cNvPr>
          <p:cNvSpPr txBox="1"/>
          <p:nvPr/>
        </p:nvSpPr>
        <p:spPr>
          <a:xfrm>
            <a:off x="4763385" y="3126081"/>
            <a:ext cx="2866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n_estimator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: 50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Kernel : Linear Kernel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벌칙 </a:t>
            </a:r>
            <a:r>
              <a:rPr lang="ko-KR" altLang="en-US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모수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 : 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6F0B56-9AAC-1E9A-3795-3A4295002496}"/>
              </a:ext>
            </a:extLst>
          </p:cNvPr>
          <p:cNvSpPr txBox="1"/>
          <p:nvPr/>
        </p:nvSpPr>
        <p:spPr>
          <a:xfrm>
            <a:off x="7903398" y="3103899"/>
            <a:ext cx="3690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n_estimator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: 50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거리 추정 방식 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유클리디언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거리</a:t>
            </a:r>
            <a:endParaRPr lang="en-US" altLang="ko-KR" sz="24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k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46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>
            <a:extLst>
              <a:ext uri="{FF2B5EF4-FFF2-40B4-BE49-F238E27FC236}">
                <a16:creationId xmlns:a16="http://schemas.microsoft.com/office/drawing/2014/main" id="{57022B87-2082-014B-361A-CED0B55AA4B0}"/>
              </a:ext>
            </a:extLst>
          </p:cNvPr>
          <p:cNvSpPr/>
          <p:nvPr/>
        </p:nvSpPr>
        <p:spPr>
          <a:xfrm>
            <a:off x="7253894" y="1674444"/>
            <a:ext cx="4838361" cy="4779164"/>
          </a:xfrm>
          <a:prstGeom prst="ellipse">
            <a:avLst/>
          </a:prstGeom>
          <a:noFill/>
          <a:ln>
            <a:solidFill>
              <a:srgbClr val="B1D58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4970066-F803-3700-36A8-066109F8CC13}"/>
              </a:ext>
            </a:extLst>
          </p:cNvPr>
          <p:cNvSpPr/>
          <p:nvPr/>
        </p:nvSpPr>
        <p:spPr>
          <a:xfrm>
            <a:off x="3781351" y="1657948"/>
            <a:ext cx="4838361" cy="4779164"/>
          </a:xfrm>
          <a:prstGeom prst="ellipse">
            <a:avLst/>
          </a:prstGeom>
          <a:noFill/>
          <a:ln>
            <a:solidFill>
              <a:srgbClr val="B1D58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3769948-884A-D8E0-5480-2A3788EBB359}"/>
              </a:ext>
            </a:extLst>
          </p:cNvPr>
          <p:cNvSpPr/>
          <p:nvPr/>
        </p:nvSpPr>
        <p:spPr>
          <a:xfrm>
            <a:off x="99744" y="1717652"/>
            <a:ext cx="4838361" cy="4779164"/>
          </a:xfrm>
          <a:prstGeom prst="ellipse">
            <a:avLst/>
          </a:prstGeom>
          <a:noFill/>
          <a:ln>
            <a:solidFill>
              <a:srgbClr val="B1D58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0F4D03-A2DB-95E3-07AE-FADC87D62CAA}"/>
              </a:ext>
            </a:extLst>
          </p:cNvPr>
          <p:cNvSpPr/>
          <p:nvPr/>
        </p:nvSpPr>
        <p:spPr>
          <a:xfrm>
            <a:off x="417033" y="1984854"/>
            <a:ext cx="4203784" cy="4158344"/>
          </a:xfrm>
          <a:prstGeom prst="ellipse">
            <a:avLst/>
          </a:prstGeom>
          <a:solidFill>
            <a:srgbClr val="B2D4D8"/>
          </a:solidFill>
          <a:ln>
            <a:solidFill>
              <a:srgbClr val="B2D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4FC9ACD-9724-932D-1777-AE035A420244}"/>
              </a:ext>
            </a:extLst>
          </p:cNvPr>
          <p:cNvSpPr/>
          <p:nvPr/>
        </p:nvSpPr>
        <p:spPr>
          <a:xfrm>
            <a:off x="4098640" y="1968359"/>
            <a:ext cx="4203784" cy="4158344"/>
          </a:xfrm>
          <a:prstGeom prst="ellipse">
            <a:avLst/>
          </a:prstGeom>
          <a:solidFill>
            <a:srgbClr val="B2D4D8"/>
          </a:solidFill>
          <a:ln>
            <a:solidFill>
              <a:srgbClr val="B2D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0EB032-E225-4863-DC7B-87541ACA66AD}"/>
              </a:ext>
            </a:extLst>
          </p:cNvPr>
          <p:cNvSpPr/>
          <p:nvPr/>
        </p:nvSpPr>
        <p:spPr>
          <a:xfrm>
            <a:off x="7571183" y="1968358"/>
            <a:ext cx="4203784" cy="4158344"/>
          </a:xfrm>
          <a:prstGeom prst="ellipse">
            <a:avLst/>
          </a:prstGeom>
          <a:solidFill>
            <a:srgbClr val="B2D4D8"/>
          </a:solidFill>
          <a:ln>
            <a:solidFill>
              <a:srgbClr val="B2D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67196" y="407712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연구 방법 및 검증 </a:t>
            </a:r>
            <a:r>
              <a:rPr lang="en-US" altLang="ko-KR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딥러닝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A770A-E779-1B45-EBC4-DF5FDF3A6594}"/>
              </a:ext>
            </a:extLst>
          </p:cNvPr>
          <p:cNvSpPr txBox="1"/>
          <p:nvPr/>
        </p:nvSpPr>
        <p:spPr>
          <a:xfrm>
            <a:off x="1242907" y="2310912"/>
            <a:ext cx="252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RNN-LSTM</a:t>
            </a:r>
            <a:endParaRPr lang="ko-KR" altLang="en-US" sz="32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F1831-4A28-B91F-4312-2E389AFEDEC2}"/>
              </a:ext>
            </a:extLst>
          </p:cNvPr>
          <p:cNvSpPr txBox="1"/>
          <p:nvPr/>
        </p:nvSpPr>
        <p:spPr>
          <a:xfrm>
            <a:off x="4946900" y="2310914"/>
            <a:ext cx="252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RNN-GRU</a:t>
            </a:r>
            <a:endParaRPr lang="ko-KR" altLang="en-US" sz="32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122EF-CDCC-599A-4467-44C777BE8374}"/>
              </a:ext>
            </a:extLst>
          </p:cNvPr>
          <p:cNvSpPr txBox="1"/>
          <p:nvPr/>
        </p:nvSpPr>
        <p:spPr>
          <a:xfrm>
            <a:off x="8405852" y="2310913"/>
            <a:ext cx="252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CNN</a:t>
            </a:r>
            <a:endParaRPr lang="ko-KR" altLang="en-US" sz="32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A41FD-3CE6-E225-19A1-22794CF442EE}"/>
              </a:ext>
            </a:extLst>
          </p:cNvPr>
          <p:cNvSpPr txBox="1"/>
          <p:nvPr/>
        </p:nvSpPr>
        <p:spPr>
          <a:xfrm>
            <a:off x="835531" y="2998949"/>
            <a:ext cx="3366785" cy="2216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은닉층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4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128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 셀</a:t>
            </a:r>
            <a:endParaRPr lang="en-US" altLang="ko-KR" sz="24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epoch : 200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Activation Function: </a:t>
            </a:r>
            <a:r>
              <a:rPr lang="en-US" altLang="ko-KR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Relu</a:t>
            </a:r>
            <a:endParaRPr lang="en-US" altLang="ko-KR" sz="24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EarlyStopping</a:t>
            </a:r>
            <a:endParaRPr lang="en-US" altLang="ko-KR" sz="24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66A39-35BF-435F-DC68-7E98E52B0D1F}"/>
              </a:ext>
            </a:extLst>
          </p:cNvPr>
          <p:cNvSpPr txBox="1"/>
          <p:nvPr/>
        </p:nvSpPr>
        <p:spPr>
          <a:xfrm>
            <a:off x="4410141" y="2998949"/>
            <a:ext cx="3366785" cy="2216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은닉층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4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</a:t>
            </a: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128</a:t>
            </a:r>
            <a:r>
              <a:rPr lang="ko-KR" altLang="en-US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 셀</a:t>
            </a:r>
            <a:endParaRPr lang="en-US" altLang="ko-KR" sz="24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epoch : 200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Activation Function: </a:t>
            </a:r>
            <a:r>
              <a:rPr lang="en-US" altLang="ko-KR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Relu</a:t>
            </a:r>
            <a:endParaRPr lang="en-US" altLang="ko-KR" sz="24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EarlyStopping</a:t>
            </a:r>
            <a:endParaRPr lang="en-US" altLang="ko-KR" sz="24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5CD75-9ED2-F2F9-6963-B64AED481488}"/>
              </a:ext>
            </a:extLst>
          </p:cNvPr>
          <p:cNvSpPr txBox="1"/>
          <p:nvPr/>
        </p:nvSpPr>
        <p:spPr>
          <a:xfrm>
            <a:off x="7883923" y="2912184"/>
            <a:ext cx="3724159" cy="278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은닉층</a:t>
            </a:r>
            <a:r>
              <a:rPr lang="ko-KR" altLang="en-US" sz="20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4</a:t>
            </a:r>
            <a:r>
              <a:rPr lang="ko-KR" altLang="en-US" sz="20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</a:t>
            </a:r>
            <a:r>
              <a:rPr lang="en-US" altLang="ko-KR" sz="20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Filter </a:t>
            </a:r>
            <a:r>
              <a:rPr lang="ko-KR" altLang="en-US" sz="20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크기 </a:t>
            </a:r>
            <a:r>
              <a:rPr lang="en-US" altLang="ko-KR" sz="20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128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MaxPooling</a:t>
            </a:r>
            <a:endParaRPr lang="en-US" altLang="ko-KR" sz="20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Dropout : 0.25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Loss Function: Binary </a:t>
            </a:r>
            <a:r>
              <a:rPr lang="en-US" altLang="ko-KR" sz="2000" dirty="0" err="1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Crossentropy</a:t>
            </a:r>
            <a:endParaRPr lang="en-US" altLang="ko-KR" sz="20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Optimizer : Adam</a:t>
            </a:r>
          </a:p>
        </p:txBody>
      </p:sp>
    </p:spTree>
    <p:extLst>
      <p:ext uri="{BB962C8B-B14F-4D97-AF65-F5344CB8AC3E}">
        <p14:creationId xmlns:p14="http://schemas.microsoft.com/office/powerpoint/2010/main" val="152882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55360" y="419664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연구 방법 및 검증 </a:t>
            </a:r>
            <a:r>
              <a:rPr lang="en-US" altLang="ko-KR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딥러닝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73B935F-DE06-ECFE-B6DD-E1E9DAE9CDAF}"/>
              </a:ext>
            </a:extLst>
          </p:cNvPr>
          <p:cNvSpPr/>
          <p:nvPr/>
        </p:nvSpPr>
        <p:spPr>
          <a:xfrm>
            <a:off x="555360" y="1623317"/>
            <a:ext cx="5553782" cy="4882793"/>
          </a:xfrm>
          <a:prstGeom prst="roundRect">
            <a:avLst/>
          </a:prstGeom>
          <a:solidFill>
            <a:srgbClr val="B2D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422839-8C86-8531-39B2-ED1DECB1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3" y="2463547"/>
            <a:ext cx="4740051" cy="351312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609E10-C8D9-A086-74E3-955D118C4F7A}"/>
              </a:ext>
            </a:extLst>
          </p:cNvPr>
          <p:cNvSpPr/>
          <p:nvPr/>
        </p:nvSpPr>
        <p:spPr>
          <a:xfrm>
            <a:off x="6245531" y="1582220"/>
            <a:ext cx="5553782" cy="4882793"/>
          </a:xfrm>
          <a:prstGeom prst="roundRect">
            <a:avLst/>
          </a:prstGeom>
          <a:solidFill>
            <a:srgbClr val="B2D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BC135-46FD-0705-0977-26911B958960}"/>
              </a:ext>
            </a:extLst>
          </p:cNvPr>
          <p:cNvSpPr txBox="1"/>
          <p:nvPr/>
        </p:nvSpPr>
        <p:spPr>
          <a:xfrm>
            <a:off x="2012022" y="1751045"/>
            <a:ext cx="264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RNN-LSTM</a:t>
            </a:r>
            <a:endParaRPr lang="ko-KR" altLang="en-US" sz="32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94C168-B709-CA91-FE82-D74DAECB4384}"/>
              </a:ext>
            </a:extLst>
          </p:cNvPr>
          <p:cNvSpPr txBox="1"/>
          <p:nvPr/>
        </p:nvSpPr>
        <p:spPr>
          <a:xfrm>
            <a:off x="7702193" y="1751045"/>
            <a:ext cx="264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RNN-GRU</a:t>
            </a:r>
            <a:endParaRPr lang="ko-KR" altLang="en-US" sz="3200" dirty="0">
              <a:solidFill>
                <a:srgbClr val="542A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B766A0-DC61-1C83-052A-885174024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18" y="2463547"/>
            <a:ext cx="4541808" cy="35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2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연구 방법 및 검증 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5307B9-D887-6BB6-9677-AE2584A7C31B}"/>
              </a:ext>
            </a:extLst>
          </p:cNvPr>
          <p:cNvGrpSpPr/>
          <p:nvPr/>
        </p:nvGrpSpPr>
        <p:grpSpPr>
          <a:xfrm>
            <a:off x="6096000" y="1423623"/>
            <a:ext cx="5751572" cy="5029985"/>
            <a:chOff x="566014" y="1423623"/>
            <a:chExt cx="6426530" cy="5029985"/>
          </a:xfrm>
        </p:grpSpPr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AAE16621-159E-1419-1E0D-7C63F9458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14" y="1423623"/>
              <a:ext cx="6426530" cy="181619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ABF88EE-5085-95EA-326D-70FBAF529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14" y="3239816"/>
              <a:ext cx="6426530" cy="321379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09300BB6-D910-427E-30CA-7BED6A646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531" y="2587310"/>
            <a:ext cx="601120" cy="601120"/>
          </a:xfrm>
          <a:prstGeom prst="rect">
            <a:avLst/>
          </a:prstGeom>
        </p:spPr>
      </p:pic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2FAD502C-8DCB-3228-6B61-7A7870FB3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531" y="3603475"/>
            <a:ext cx="601120" cy="601120"/>
          </a:xfrm>
          <a:prstGeom prst="rect">
            <a:avLst/>
          </a:prstGeom>
        </p:spPr>
      </p:pic>
      <p:pic>
        <p:nvPicPr>
          <p:cNvPr id="16" name="그래픽 15" descr="확인란 선택됨 단색으로 채워진">
            <a:extLst>
              <a:ext uri="{FF2B5EF4-FFF2-40B4-BE49-F238E27FC236}">
                <a16:creationId xmlns:a16="http://schemas.microsoft.com/office/drawing/2014/main" id="{C295A702-4C9F-FC88-628D-56990A3AF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531" y="4827427"/>
            <a:ext cx="601120" cy="601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BAC069-9D54-B763-178D-131EE633120B}"/>
              </a:ext>
            </a:extLst>
          </p:cNvPr>
          <p:cNvSpPr txBox="1"/>
          <p:nvPr/>
        </p:nvSpPr>
        <p:spPr>
          <a:xfrm>
            <a:off x="1208651" y="2510808"/>
            <a:ext cx="4575699" cy="10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err="1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랜덤포레스트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정확도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정밀도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f1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점수에서 </a:t>
            </a:r>
            <a:r>
              <a:rPr lang="ko-KR" altLang="en-US" sz="2200" dirty="0">
                <a:highlight>
                  <a:srgbClr val="F7F4EF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가장 우수한 성적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D4555-0C75-3B85-F4D2-1D29A7639C97}"/>
              </a:ext>
            </a:extLst>
          </p:cNvPr>
          <p:cNvSpPr txBox="1"/>
          <p:nvPr/>
        </p:nvSpPr>
        <p:spPr>
          <a:xfrm>
            <a:off x="1208651" y="3634254"/>
            <a:ext cx="4770910" cy="10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err="1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재현율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딥러닝 모형이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머신러닝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앙상블 모형에 비교해 우수한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D2547-6452-7964-29DA-47EB7E6C7CDD}"/>
              </a:ext>
            </a:extLst>
          </p:cNvPr>
          <p:cNvSpPr txBox="1"/>
          <p:nvPr/>
        </p:nvSpPr>
        <p:spPr>
          <a:xfrm>
            <a:off x="1208651" y="4793957"/>
            <a:ext cx="4698989" cy="15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F1</a:t>
            </a:r>
            <a:r>
              <a:rPr lang="ko-KR" altLang="en-US" sz="22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2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score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랜덤포레스트를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제외하고 딥러닝 모형이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머신러닝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앙상블 모형에 비교해 우수한 결과</a:t>
            </a:r>
          </a:p>
        </p:txBody>
      </p:sp>
      <p:pic>
        <p:nvPicPr>
          <p:cNvPr id="12" name="그래픽 11" descr="확인란 선택됨 단색으로 채워진">
            <a:extLst>
              <a:ext uri="{FF2B5EF4-FFF2-40B4-BE49-F238E27FC236}">
                <a16:creationId xmlns:a16="http://schemas.microsoft.com/office/drawing/2014/main" id="{9A8A37CD-5C22-5429-2019-277B0372A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531" y="1532290"/>
            <a:ext cx="601120" cy="601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CA765B-E258-665D-FEB4-CBA6EEEBA1AB}"/>
              </a:ext>
            </a:extLst>
          </p:cNvPr>
          <p:cNvSpPr txBox="1"/>
          <p:nvPr/>
        </p:nvSpPr>
        <p:spPr>
          <a:xfrm>
            <a:off x="1208651" y="1445548"/>
            <a:ext cx="3304110" cy="1023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모델 평가 지표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정확도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정밀도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2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재현율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f1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점수</a:t>
            </a:r>
          </a:p>
        </p:txBody>
      </p:sp>
    </p:spTree>
    <p:extLst>
      <p:ext uri="{BB962C8B-B14F-4D97-AF65-F5344CB8AC3E}">
        <p14:creationId xmlns:p14="http://schemas.microsoft.com/office/powerpoint/2010/main" val="235135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연구 방법 및 검증 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2800" dirty="0" err="1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재현율</a:t>
            </a:r>
            <a:endParaRPr lang="ko-KR" altLang="en-US" sz="2800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09300BB6-D910-427E-30CA-7BED6A646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32" y="1540107"/>
            <a:ext cx="601120" cy="601120"/>
          </a:xfrm>
          <a:prstGeom prst="rect">
            <a:avLst/>
          </a:prstGeom>
        </p:spPr>
      </p:pic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2FAD502C-8DCB-3228-6B61-7A7870FB3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32" y="2721077"/>
            <a:ext cx="601120" cy="601120"/>
          </a:xfrm>
          <a:prstGeom prst="rect">
            <a:avLst/>
          </a:prstGeom>
        </p:spPr>
      </p:pic>
      <p:pic>
        <p:nvPicPr>
          <p:cNvPr id="16" name="그래픽 15" descr="확인란 선택됨 단색으로 채워진">
            <a:extLst>
              <a:ext uri="{FF2B5EF4-FFF2-40B4-BE49-F238E27FC236}">
                <a16:creationId xmlns:a16="http://schemas.microsoft.com/office/drawing/2014/main" id="{C295A702-4C9F-FC88-628D-56990A3AF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32" y="4338405"/>
            <a:ext cx="601120" cy="601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BAC069-9D54-B763-178D-131EE633120B}"/>
              </a:ext>
            </a:extLst>
          </p:cNvPr>
          <p:cNvSpPr txBox="1"/>
          <p:nvPr/>
        </p:nvSpPr>
        <p:spPr>
          <a:xfrm>
            <a:off x="1208651" y="1520060"/>
            <a:ext cx="5921614" cy="55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한계기업 예측에서는 재현율이 중요한 지표로 </a:t>
            </a:r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다뤄짐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D4555-0C75-3B85-F4D2-1D29A7639C97}"/>
              </a:ext>
            </a:extLst>
          </p:cNvPr>
          <p:cNvSpPr txBox="1"/>
          <p:nvPr/>
        </p:nvSpPr>
        <p:spPr>
          <a:xfrm>
            <a:off x="1208651" y="2479774"/>
            <a:ext cx="6548338" cy="15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제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종 오류는 부실기업 예측의 관점에서 </a:t>
            </a:r>
            <a:r>
              <a:rPr lang="ko-KR" altLang="en-US" sz="22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‘실제 부실기업임에도 불구하고 정상기업으로 예측하는 오류’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로 해석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한계 기업 예측에서 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종 오류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최소화가 중요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D2547-6452-7964-29DA-47EB7E6C7CDD}"/>
              </a:ext>
            </a:extLst>
          </p:cNvPr>
          <p:cNvSpPr txBox="1"/>
          <p:nvPr/>
        </p:nvSpPr>
        <p:spPr>
          <a:xfrm>
            <a:off x="1208651" y="4338405"/>
            <a:ext cx="7205884" cy="15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재현율은 </a:t>
            </a:r>
            <a:r>
              <a:rPr lang="ko-KR" altLang="en-US" sz="22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실제 분류대상을 분류기가 얼마나 성공적으로 분류하는지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나타내므로 </a:t>
            </a:r>
            <a:r>
              <a:rPr lang="ko-KR" altLang="en-US" sz="22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분류기의 완결성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(Classifier’s Completeness)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으로 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정의되는 중요한 평가척도라고 할 수 있음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BCE0788F-1701-00B2-4C13-02CF6F810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49" y="2036163"/>
            <a:ext cx="2102236" cy="1464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3E5BD5-BE41-BFD2-B116-90DFC8D0084E}"/>
              </a:ext>
            </a:extLst>
          </p:cNvPr>
          <p:cNvSpPr txBox="1"/>
          <p:nvPr/>
        </p:nvSpPr>
        <p:spPr>
          <a:xfrm>
            <a:off x="8332342" y="1666831"/>
            <a:ext cx="225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- </a:t>
            </a:r>
            <a:r>
              <a:rPr lang="da-DK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Lee et al, 2002, 251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40613-AC76-5384-16B2-4610F3F65F69}"/>
              </a:ext>
            </a:extLst>
          </p:cNvPr>
          <p:cNvSpPr txBox="1"/>
          <p:nvPr/>
        </p:nvSpPr>
        <p:spPr>
          <a:xfrm>
            <a:off x="6626830" y="3234013"/>
            <a:ext cx="39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- </a:t>
            </a:r>
            <a:r>
              <a:rPr lang="pt-BR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Reibiro, Lopes, &amp; Silva, 2010, </a:t>
            </a:r>
            <a:r>
              <a:rPr lang="pt-BR" altLang="ko-KR" dirty="0"/>
              <a:t>5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2E7A19-0F32-C63F-9CDA-C4A8827218A6}"/>
              </a:ext>
            </a:extLst>
          </p:cNvPr>
          <p:cNvSpPr txBox="1"/>
          <p:nvPr/>
        </p:nvSpPr>
        <p:spPr>
          <a:xfrm>
            <a:off x="6626831" y="5500839"/>
            <a:ext cx="39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 Sun &amp; </a:t>
            </a:r>
            <a:r>
              <a:rPr lang="en-US" altLang="ko-KR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Vasarhelyi</a:t>
            </a:r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2018, 182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551640-0559-CC6E-78E3-29097F24A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04" y="3021637"/>
            <a:ext cx="4762500" cy="15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6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398FDD-E75D-73AC-A554-0F862B6FF6E3}"/>
              </a:ext>
            </a:extLst>
          </p:cNvPr>
          <p:cNvSpPr/>
          <p:nvPr/>
        </p:nvSpPr>
        <p:spPr>
          <a:xfrm>
            <a:off x="757975" y="1411961"/>
            <a:ext cx="3169953" cy="713786"/>
          </a:xfrm>
          <a:prstGeom prst="roundRect">
            <a:avLst/>
          </a:prstGeom>
          <a:solidFill>
            <a:srgbClr val="B2D4D8"/>
          </a:solidFill>
          <a:ln>
            <a:solidFill>
              <a:srgbClr val="B2D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연구 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373569"/>
            <a:ext cx="8468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결론</a:t>
            </a:r>
            <a:endParaRPr lang="ko-KR" altLang="en-US" sz="3200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FE8956A-01CA-1685-BC26-2D67353AFF37}"/>
              </a:ext>
            </a:extLst>
          </p:cNvPr>
          <p:cNvGrpSpPr/>
          <p:nvPr/>
        </p:nvGrpSpPr>
        <p:grpSpPr>
          <a:xfrm>
            <a:off x="655587" y="2240809"/>
            <a:ext cx="3405233" cy="4070923"/>
            <a:chOff x="866366" y="2141781"/>
            <a:chExt cx="3405233" cy="407092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948B099F-F0D2-106A-0EF8-1FCCC689281B}"/>
                </a:ext>
              </a:extLst>
            </p:cNvPr>
            <p:cNvSpPr/>
            <p:nvPr/>
          </p:nvSpPr>
          <p:spPr>
            <a:xfrm>
              <a:off x="866366" y="2141781"/>
              <a:ext cx="3405233" cy="4070923"/>
            </a:xfrm>
            <a:prstGeom prst="roundRect">
              <a:avLst>
                <a:gd name="adj" fmla="val 10029"/>
              </a:avLst>
            </a:prstGeom>
            <a:noFill/>
            <a:ln w="28575">
              <a:solidFill>
                <a:srgbClr val="542A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434571-42B1-C9A6-FE66-A301F34BE37C}"/>
                </a:ext>
              </a:extLst>
            </p:cNvPr>
            <p:cNvSpPr txBox="1"/>
            <p:nvPr/>
          </p:nvSpPr>
          <p:spPr>
            <a:xfrm>
              <a:off x="926693" y="2649612"/>
              <a:ext cx="3284577" cy="3055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2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딥러닝 모형을 한계기업 예측에 적용하여 그 성능을 측정</a:t>
              </a:r>
              <a:r>
                <a:rPr lang="en-US" altLang="ko-KR" sz="22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200" dirty="0" err="1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머신러닝</a:t>
              </a:r>
              <a:r>
                <a:rPr lang="ko-KR" altLang="en-US" sz="22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앙상블 모형과 비교</a:t>
              </a:r>
              <a:endPara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2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-&gt; </a:t>
              </a:r>
              <a:r>
                <a:rPr lang="ko-KR" altLang="en-US" sz="22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이를 통해 </a:t>
              </a:r>
              <a:r>
                <a:rPr lang="ko-KR" altLang="en-US" sz="2200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딥러닝 모형들</a:t>
              </a:r>
              <a:r>
                <a:rPr lang="ko-KR" altLang="en-US" sz="22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이 한계기업을 예측하는데 </a:t>
              </a:r>
              <a:endPara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2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그 유용성이 있음을 제시</a:t>
              </a:r>
              <a:endParaRPr lang="ko-KR" altLang="en-US" sz="22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BDE1ED-BEFC-16A4-AE09-6F46E1D82CB6}"/>
              </a:ext>
            </a:extLst>
          </p:cNvPr>
          <p:cNvSpPr txBox="1"/>
          <p:nvPr/>
        </p:nvSpPr>
        <p:spPr>
          <a:xfrm>
            <a:off x="5305287" y="3457254"/>
            <a:ext cx="6141601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highlight>
                  <a:srgbClr val="F7F4EF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실무적 관점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국내 상황에 적합한 부실기업 범주인 한계기업을 그 예측대상으로 함으로써 우리나라의 경제 실정에 맞는 기업 부실화 연구를 수행</a:t>
            </a:r>
            <a:endParaRPr lang="en-US" altLang="ko-KR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계속기업들 사이에서 </a:t>
            </a:r>
            <a:r>
              <a:rPr lang="ko-KR" altLang="en-US" sz="22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어떠한 특성을 가진 기업이 관리대상으로 분류되어야 하는지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보였다는 점에서 기여점이 있다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2820BF-D41E-6C50-CF15-FBE7BDD991CA}"/>
              </a:ext>
            </a:extLst>
          </p:cNvPr>
          <p:cNvSpPr txBox="1"/>
          <p:nvPr/>
        </p:nvSpPr>
        <p:spPr>
          <a:xfrm>
            <a:off x="5305287" y="2448617"/>
            <a:ext cx="5781199" cy="10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highlight>
                  <a:srgbClr val="F7F4EF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학문적 관점 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부실기업 예측에 딥러닝 모형을 적용하여 그 유용성을 검증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endParaRPr lang="ko-KR" altLang="en-US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B2714E3-7D3C-E9A1-C8E7-94CF8C6CE74A}"/>
              </a:ext>
            </a:extLst>
          </p:cNvPr>
          <p:cNvSpPr/>
          <p:nvPr/>
        </p:nvSpPr>
        <p:spPr>
          <a:xfrm>
            <a:off x="6201567" y="1416096"/>
            <a:ext cx="3169953" cy="713786"/>
          </a:xfrm>
          <a:prstGeom prst="roundRect">
            <a:avLst/>
          </a:prstGeom>
          <a:solidFill>
            <a:srgbClr val="B2D4D8"/>
          </a:solidFill>
          <a:ln>
            <a:solidFill>
              <a:srgbClr val="B2D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542A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시사점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4702D7C-3E74-45AE-5488-989FB1DF15C3}"/>
              </a:ext>
            </a:extLst>
          </p:cNvPr>
          <p:cNvSpPr/>
          <p:nvPr/>
        </p:nvSpPr>
        <p:spPr>
          <a:xfrm>
            <a:off x="4416422" y="2240808"/>
            <a:ext cx="7119991" cy="4070923"/>
          </a:xfrm>
          <a:prstGeom prst="roundRect">
            <a:avLst>
              <a:gd name="adj" fmla="val 10029"/>
            </a:avLst>
          </a:prstGeom>
          <a:noFill/>
          <a:ln w="28575">
            <a:solidFill>
              <a:srgbClr val="542A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확인란 선택됨 단색으로 채워진">
            <a:extLst>
              <a:ext uri="{FF2B5EF4-FFF2-40B4-BE49-F238E27FC236}">
                <a16:creationId xmlns:a16="http://schemas.microsoft.com/office/drawing/2014/main" id="{32B8D8EE-5752-86B1-5317-E5F21F8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237" y="2574617"/>
            <a:ext cx="516046" cy="516046"/>
          </a:xfrm>
          <a:prstGeom prst="rect">
            <a:avLst/>
          </a:prstGeom>
        </p:spPr>
      </p:pic>
      <p:pic>
        <p:nvPicPr>
          <p:cNvPr id="46" name="그래픽 45" descr="확인란 선택됨 단색으로 채워진">
            <a:extLst>
              <a:ext uri="{FF2B5EF4-FFF2-40B4-BE49-F238E27FC236}">
                <a16:creationId xmlns:a16="http://schemas.microsoft.com/office/drawing/2014/main" id="{D7B87878-BDB4-CCEE-6C83-90E58BC2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628" y="3513171"/>
            <a:ext cx="516046" cy="516046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59665D-3EED-4F1A-0696-BFE22F58A6CB}"/>
              </a:ext>
            </a:extLst>
          </p:cNvPr>
          <p:cNvGrpSpPr/>
          <p:nvPr/>
        </p:nvGrpSpPr>
        <p:grpSpPr>
          <a:xfrm>
            <a:off x="1307847" y="1933444"/>
            <a:ext cx="571720" cy="700134"/>
            <a:chOff x="1274443" y="1903746"/>
            <a:chExt cx="571720" cy="700134"/>
          </a:xfrm>
        </p:grpSpPr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58EC847D-245F-A14E-DD6A-8B37B629DA8F}"/>
                </a:ext>
              </a:extLst>
            </p:cNvPr>
            <p:cNvSpPr/>
            <p:nvPr/>
          </p:nvSpPr>
          <p:spPr>
            <a:xfrm rot="14349113">
              <a:off x="1236728" y="1994445"/>
              <a:ext cx="647150" cy="571720"/>
            </a:xfrm>
            <a:prstGeom prst="arc">
              <a:avLst>
                <a:gd name="adj1" fmla="val 15465436"/>
                <a:gd name="adj2" fmla="val 0"/>
              </a:avLst>
            </a:prstGeom>
            <a:ln w="38100">
              <a:solidFill>
                <a:srgbClr val="542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D6CC67-1AD7-CB06-21C7-6808716812EE}"/>
                </a:ext>
              </a:extLst>
            </p:cNvPr>
            <p:cNvSpPr/>
            <p:nvPr/>
          </p:nvSpPr>
          <p:spPr>
            <a:xfrm>
              <a:off x="1290551" y="1903746"/>
              <a:ext cx="133563" cy="146100"/>
            </a:xfrm>
            <a:prstGeom prst="ellipse">
              <a:avLst/>
            </a:prstGeom>
            <a:solidFill>
              <a:srgbClr val="542A00"/>
            </a:solidFill>
            <a:ln>
              <a:solidFill>
                <a:srgbClr val="54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FAD884C-8DBB-FF35-DB2B-DF0ACA5C21C9}"/>
                </a:ext>
              </a:extLst>
            </p:cNvPr>
            <p:cNvSpPr/>
            <p:nvPr/>
          </p:nvSpPr>
          <p:spPr>
            <a:xfrm>
              <a:off x="1290551" y="2387612"/>
              <a:ext cx="133563" cy="146100"/>
            </a:xfrm>
            <a:prstGeom prst="ellipse">
              <a:avLst/>
            </a:prstGeom>
            <a:solidFill>
              <a:srgbClr val="542A00"/>
            </a:solidFill>
            <a:ln>
              <a:solidFill>
                <a:srgbClr val="54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A54C0E1-AE95-DE0F-6F90-080D0F98804A}"/>
              </a:ext>
            </a:extLst>
          </p:cNvPr>
          <p:cNvGrpSpPr/>
          <p:nvPr/>
        </p:nvGrpSpPr>
        <p:grpSpPr>
          <a:xfrm>
            <a:off x="3148997" y="1901141"/>
            <a:ext cx="571720" cy="700134"/>
            <a:chOff x="1274443" y="1903746"/>
            <a:chExt cx="571720" cy="700134"/>
          </a:xfrm>
        </p:grpSpPr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ADB822F2-ED85-D48C-C92F-3FF2AFC17393}"/>
                </a:ext>
              </a:extLst>
            </p:cNvPr>
            <p:cNvSpPr/>
            <p:nvPr/>
          </p:nvSpPr>
          <p:spPr>
            <a:xfrm rot="14349113">
              <a:off x="1236728" y="1994445"/>
              <a:ext cx="647150" cy="571720"/>
            </a:xfrm>
            <a:prstGeom prst="arc">
              <a:avLst>
                <a:gd name="adj1" fmla="val 15465436"/>
                <a:gd name="adj2" fmla="val 0"/>
              </a:avLst>
            </a:prstGeom>
            <a:ln w="38100">
              <a:solidFill>
                <a:srgbClr val="542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4619D85-9478-7B51-7FA9-FF2F8079ED70}"/>
                </a:ext>
              </a:extLst>
            </p:cNvPr>
            <p:cNvSpPr/>
            <p:nvPr/>
          </p:nvSpPr>
          <p:spPr>
            <a:xfrm>
              <a:off x="1290551" y="1903746"/>
              <a:ext cx="133563" cy="146100"/>
            </a:xfrm>
            <a:prstGeom prst="ellipse">
              <a:avLst/>
            </a:prstGeom>
            <a:solidFill>
              <a:srgbClr val="542A00"/>
            </a:solidFill>
            <a:ln>
              <a:solidFill>
                <a:srgbClr val="54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40153AA-A5FE-681E-4785-C02AB2700ABA}"/>
                </a:ext>
              </a:extLst>
            </p:cNvPr>
            <p:cNvSpPr/>
            <p:nvPr/>
          </p:nvSpPr>
          <p:spPr>
            <a:xfrm>
              <a:off x="1290551" y="2387612"/>
              <a:ext cx="133563" cy="146100"/>
            </a:xfrm>
            <a:prstGeom prst="ellipse">
              <a:avLst/>
            </a:prstGeom>
            <a:solidFill>
              <a:srgbClr val="542A00"/>
            </a:solidFill>
            <a:ln>
              <a:solidFill>
                <a:srgbClr val="54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91C0E67-B9DC-4F99-2A3F-4F6B2562C331}"/>
              </a:ext>
            </a:extLst>
          </p:cNvPr>
          <p:cNvGrpSpPr/>
          <p:nvPr/>
        </p:nvGrpSpPr>
        <p:grpSpPr>
          <a:xfrm>
            <a:off x="6665560" y="1923621"/>
            <a:ext cx="571720" cy="559814"/>
            <a:chOff x="6665560" y="1923621"/>
            <a:chExt cx="571720" cy="559814"/>
          </a:xfrm>
        </p:grpSpPr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C289E7CF-F3DB-7885-6EDB-0E059D368E4F}"/>
                </a:ext>
              </a:extLst>
            </p:cNvPr>
            <p:cNvSpPr/>
            <p:nvPr/>
          </p:nvSpPr>
          <p:spPr>
            <a:xfrm rot="14515242">
              <a:off x="6677633" y="1912643"/>
              <a:ext cx="547574" cy="571720"/>
            </a:xfrm>
            <a:prstGeom prst="arc">
              <a:avLst>
                <a:gd name="adj1" fmla="val 15465436"/>
                <a:gd name="adj2" fmla="val 21470514"/>
              </a:avLst>
            </a:prstGeom>
            <a:ln w="38100">
              <a:solidFill>
                <a:srgbClr val="542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D560B6C-315C-98F5-C6BA-70BB7CD8F149}"/>
                </a:ext>
              </a:extLst>
            </p:cNvPr>
            <p:cNvSpPr/>
            <p:nvPr/>
          </p:nvSpPr>
          <p:spPr>
            <a:xfrm>
              <a:off x="6715227" y="1923621"/>
              <a:ext cx="133563" cy="123620"/>
            </a:xfrm>
            <a:prstGeom prst="ellipse">
              <a:avLst/>
            </a:prstGeom>
            <a:solidFill>
              <a:srgbClr val="542A00"/>
            </a:solidFill>
            <a:ln>
              <a:solidFill>
                <a:srgbClr val="54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224ADAD-39AC-53B3-9220-9174D8E93FBC}"/>
                </a:ext>
              </a:extLst>
            </p:cNvPr>
            <p:cNvSpPr/>
            <p:nvPr/>
          </p:nvSpPr>
          <p:spPr>
            <a:xfrm>
              <a:off x="6715228" y="2359815"/>
              <a:ext cx="133563" cy="123620"/>
            </a:xfrm>
            <a:prstGeom prst="ellipse">
              <a:avLst/>
            </a:prstGeom>
            <a:solidFill>
              <a:srgbClr val="542A00"/>
            </a:solidFill>
            <a:ln>
              <a:solidFill>
                <a:srgbClr val="54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4493A26-B1C4-BF76-D232-C3ED81AC655A}"/>
              </a:ext>
            </a:extLst>
          </p:cNvPr>
          <p:cNvGrpSpPr/>
          <p:nvPr/>
        </p:nvGrpSpPr>
        <p:grpSpPr>
          <a:xfrm>
            <a:off x="8632443" y="1926586"/>
            <a:ext cx="571720" cy="559814"/>
            <a:chOff x="6665560" y="1923621"/>
            <a:chExt cx="571720" cy="559814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4586A1A3-601A-CD30-BA0C-777A64FFA7E7}"/>
                </a:ext>
              </a:extLst>
            </p:cNvPr>
            <p:cNvSpPr/>
            <p:nvPr/>
          </p:nvSpPr>
          <p:spPr>
            <a:xfrm rot="14515242">
              <a:off x="6677633" y="1912643"/>
              <a:ext cx="547574" cy="571720"/>
            </a:xfrm>
            <a:prstGeom prst="arc">
              <a:avLst>
                <a:gd name="adj1" fmla="val 15465436"/>
                <a:gd name="adj2" fmla="val 21470514"/>
              </a:avLst>
            </a:prstGeom>
            <a:ln w="38100">
              <a:solidFill>
                <a:srgbClr val="542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283ECC5-7DB6-407F-1A50-9DF1FF0C9555}"/>
                </a:ext>
              </a:extLst>
            </p:cNvPr>
            <p:cNvSpPr/>
            <p:nvPr/>
          </p:nvSpPr>
          <p:spPr>
            <a:xfrm>
              <a:off x="6715227" y="1923621"/>
              <a:ext cx="133563" cy="123620"/>
            </a:xfrm>
            <a:prstGeom prst="ellipse">
              <a:avLst/>
            </a:prstGeom>
            <a:solidFill>
              <a:srgbClr val="542A00"/>
            </a:solidFill>
            <a:ln>
              <a:solidFill>
                <a:srgbClr val="54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59AD77C-F60F-6671-6B1A-B1EC98693A8A}"/>
                </a:ext>
              </a:extLst>
            </p:cNvPr>
            <p:cNvSpPr/>
            <p:nvPr/>
          </p:nvSpPr>
          <p:spPr>
            <a:xfrm>
              <a:off x="6715228" y="2359815"/>
              <a:ext cx="133563" cy="123620"/>
            </a:xfrm>
            <a:prstGeom prst="ellipse">
              <a:avLst/>
            </a:prstGeom>
            <a:solidFill>
              <a:srgbClr val="542A00"/>
            </a:solidFill>
            <a:ln>
              <a:solidFill>
                <a:srgbClr val="542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85F23E1A-B57D-F21A-43AF-B9C123BDE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82" y="2421625"/>
            <a:ext cx="1797881" cy="243561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B4677B7-46FB-4950-548F-C673B5056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1" y="4655510"/>
            <a:ext cx="2802004" cy="180041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54168DF-4DA1-41B3-6402-63389106D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67" y="1432663"/>
            <a:ext cx="1797881" cy="24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결론 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한계점</a:t>
            </a:r>
          </a:p>
        </p:txBody>
      </p:sp>
      <p:pic>
        <p:nvPicPr>
          <p:cNvPr id="3" name="그래픽 2" descr="확인란 선택됨 단색으로 채워진">
            <a:extLst>
              <a:ext uri="{FF2B5EF4-FFF2-40B4-BE49-F238E27FC236}">
                <a16:creationId xmlns:a16="http://schemas.microsoft.com/office/drawing/2014/main" id="{3EFA3BBD-9525-6167-395E-621898DE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29" y="1615611"/>
            <a:ext cx="613881" cy="613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31CC8-F4CB-4BD6-D15C-1EBCEFA81D9D}"/>
              </a:ext>
            </a:extLst>
          </p:cNvPr>
          <p:cNvSpPr txBox="1"/>
          <p:nvPr/>
        </p:nvSpPr>
        <p:spPr>
          <a:xfrm>
            <a:off x="1629310" y="1691718"/>
            <a:ext cx="890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한계 기업 예측에 있어서 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재무비율만을 이용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하여 대외적 변수를 고려하지 않았다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6" name="그래픽 5" descr="확인란 선택됨 단색으로 채워진">
            <a:extLst>
              <a:ext uri="{FF2B5EF4-FFF2-40B4-BE49-F238E27FC236}">
                <a16:creationId xmlns:a16="http://schemas.microsoft.com/office/drawing/2014/main" id="{B14FF29F-BD60-CE30-C87F-198CC6606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28" y="2593488"/>
            <a:ext cx="613881" cy="613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9CB21-27B1-52D0-AEC8-64CDEFF35791}"/>
              </a:ext>
            </a:extLst>
          </p:cNvPr>
          <p:cNvSpPr txBox="1"/>
          <p:nvPr/>
        </p:nvSpPr>
        <p:spPr>
          <a:xfrm>
            <a:off x="1632115" y="2469409"/>
            <a:ext cx="6231193" cy="1108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기업 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회계정보만을 활용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하여 한계기업을 예측했다는 점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역사적 데이터가 갖는 적시성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미래 지향성의 부족</a:t>
            </a:r>
          </a:p>
        </p:txBody>
      </p:sp>
      <p:pic>
        <p:nvPicPr>
          <p:cNvPr id="8" name="그래픽 7" descr="확인란 선택됨 단색으로 채워진">
            <a:extLst>
              <a:ext uri="{FF2B5EF4-FFF2-40B4-BE49-F238E27FC236}">
                <a16:creationId xmlns:a16="http://schemas.microsoft.com/office/drawing/2014/main" id="{88E6019A-CA9F-5DF0-016E-30D491E2D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27" y="4160312"/>
            <a:ext cx="613881" cy="621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2E1FD-09AF-3779-0576-ED127C2D9392}"/>
              </a:ext>
            </a:extLst>
          </p:cNvPr>
          <p:cNvSpPr txBox="1"/>
          <p:nvPr/>
        </p:nvSpPr>
        <p:spPr>
          <a:xfrm>
            <a:off x="1629308" y="4109065"/>
            <a:ext cx="7504077" cy="16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일정한 규모 이상의 </a:t>
            </a:r>
            <a:r>
              <a:rPr lang="ko-KR" altLang="en-US" sz="2400" dirty="0" err="1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외감기업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및 상장기업만 고려한 점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-&gt; </a:t>
            </a:r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비외감대상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중소기업을 분석대상에 포함하지 않아 다소 편향된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연구결과를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제시할 가능성을 내포하고 있다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E3A325-2759-558B-5E1C-782821D82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08" y="2182803"/>
            <a:ext cx="5994118" cy="21842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79450B-48E3-0B81-673A-1FA6EA43C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54" y="4071806"/>
            <a:ext cx="1619008" cy="18514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C7A24F-E08B-93D2-602E-BEB4DC350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3" y="4653704"/>
            <a:ext cx="3244776" cy="177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5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949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논문의 한계 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이론적 배경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B5C3D0-AEB5-2161-8A2F-6875F89D89D4}"/>
              </a:ext>
            </a:extLst>
          </p:cNvPr>
          <p:cNvGrpSpPr/>
          <p:nvPr/>
        </p:nvGrpSpPr>
        <p:grpSpPr>
          <a:xfrm>
            <a:off x="1180890" y="1789387"/>
            <a:ext cx="9145714" cy="3614435"/>
            <a:chOff x="1015428" y="1475439"/>
            <a:chExt cx="9145714" cy="361443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1F2F3F-2C87-F913-94CF-87957DA5A225}"/>
                </a:ext>
              </a:extLst>
            </p:cNvPr>
            <p:cNvSpPr txBox="1"/>
            <p:nvPr/>
          </p:nvSpPr>
          <p:spPr>
            <a:xfrm>
              <a:off x="1629310" y="1475439"/>
              <a:ext cx="823296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 err="1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Le&amp;Viviani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의 논문 인용 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: ‘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부실기업 예측에 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ANN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과 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SVM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이 우수하다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.’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-&gt; 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실제 해당 논문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: </a:t>
              </a:r>
              <a:r>
                <a:rPr lang="en-US" altLang="ko-KR" sz="2800" b="1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SVM </a:t>
              </a:r>
              <a:r>
                <a:rPr lang="ko-KR" altLang="en-US" sz="2800" b="1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성능이 좋지 않았음</a:t>
              </a:r>
              <a:endParaRPr lang="en-US" altLang="ko-KR" sz="2800" b="1" u="sng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  <a:p>
              <a:pPr algn="ctr"/>
              <a:endPara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pic>
          <p:nvPicPr>
            <p:cNvPr id="12" name="그래픽 11" descr="확인란 선택됨 단색으로 채워진">
              <a:extLst>
                <a:ext uri="{FF2B5EF4-FFF2-40B4-BE49-F238E27FC236}">
                  <a16:creationId xmlns:a16="http://schemas.microsoft.com/office/drawing/2014/main" id="{99BB1267-3473-21E2-56D0-B39C9CB53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429" y="1615611"/>
              <a:ext cx="613881" cy="613881"/>
            </a:xfrm>
            <a:prstGeom prst="rect">
              <a:avLst/>
            </a:prstGeom>
          </p:spPr>
        </p:pic>
        <p:pic>
          <p:nvPicPr>
            <p:cNvPr id="14" name="그래픽 13" descr="확인란 선택됨 단색으로 채워진">
              <a:extLst>
                <a:ext uri="{FF2B5EF4-FFF2-40B4-BE49-F238E27FC236}">
                  <a16:creationId xmlns:a16="http://schemas.microsoft.com/office/drawing/2014/main" id="{ACDBF9B6-8634-F488-9EB7-C2AFEF9F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428" y="3475183"/>
              <a:ext cx="613881" cy="6138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31DA05-0A88-945E-29D4-CDC4274A0B6A}"/>
                </a:ext>
              </a:extLst>
            </p:cNvPr>
            <p:cNvSpPr txBox="1"/>
            <p:nvPr/>
          </p:nvSpPr>
          <p:spPr>
            <a:xfrm>
              <a:off x="1629310" y="3350231"/>
              <a:ext cx="8531832" cy="1739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 err="1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차성재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, 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강정석의 논문을 인용 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‘LSTM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이 전통적인 통계기법과 </a:t>
              </a:r>
              <a:r>
                <a:rPr lang="ko-KR" altLang="en-US" sz="2400" dirty="0" err="1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머신러닝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기법을 포함하여 가장 우수하다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.’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-&gt; 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실제 해당 논문 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: 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</a:t>
              </a:r>
              <a:r>
                <a:rPr lang="ko-KR" altLang="en-US" sz="2800" b="1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일부 사례에서만 </a:t>
              </a:r>
              <a:r>
                <a:rPr lang="en-US" altLang="ko-KR" sz="2800" b="1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LSTM</a:t>
              </a:r>
              <a:r>
                <a:rPr lang="ko-KR" altLang="en-US" sz="2800" b="1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이 우수한 것</a:t>
              </a:r>
              <a:r>
                <a:rPr lang="ko-KR" altLang="en-US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으로 확인</a:t>
              </a:r>
              <a:endPara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40DDC15-D9E1-8B86-16CA-5273B25D7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54" y="1238421"/>
            <a:ext cx="4319640" cy="1758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C15D23-36F6-93EB-0A59-2AB7CD484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88" y="3426431"/>
            <a:ext cx="1407433" cy="20448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B7855C-98A5-F7F7-814F-1ACEFF36E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0" y="3645462"/>
            <a:ext cx="1888732" cy="17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2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949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논문의 한계 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데이터</a:t>
            </a:r>
          </a:p>
        </p:txBody>
      </p:sp>
      <p:pic>
        <p:nvPicPr>
          <p:cNvPr id="12" name="그래픽 11" descr="확인란 선택됨 단색으로 채워진">
            <a:extLst>
              <a:ext uri="{FF2B5EF4-FFF2-40B4-BE49-F238E27FC236}">
                <a16:creationId xmlns:a16="http://schemas.microsoft.com/office/drawing/2014/main" id="{99BB1267-3473-21E2-56D0-B39C9CB53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29" y="1615611"/>
            <a:ext cx="613881" cy="613881"/>
          </a:xfrm>
          <a:prstGeom prst="rect">
            <a:avLst/>
          </a:prstGeom>
        </p:spPr>
      </p:pic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ACDBF9B6-8634-F488-9EB7-C2AFEF9F4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28" y="2517381"/>
            <a:ext cx="613881" cy="613881"/>
          </a:xfrm>
          <a:prstGeom prst="rect">
            <a:avLst/>
          </a:prstGeom>
        </p:spPr>
      </p:pic>
      <p:pic>
        <p:nvPicPr>
          <p:cNvPr id="8" name="그래픽 7" descr="확인란 선택됨 단색으로 채워진">
            <a:extLst>
              <a:ext uri="{FF2B5EF4-FFF2-40B4-BE49-F238E27FC236}">
                <a16:creationId xmlns:a16="http://schemas.microsoft.com/office/drawing/2014/main" id="{1D33EC97-911A-7788-A1F6-90F31FB54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27" y="3419798"/>
            <a:ext cx="613881" cy="613881"/>
          </a:xfrm>
          <a:prstGeom prst="rect">
            <a:avLst/>
          </a:prstGeom>
        </p:spPr>
      </p:pic>
      <p:pic>
        <p:nvPicPr>
          <p:cNvPr id="9" name="그래픽 8" descr="확인란 선택됨 단색으로 채워진">
            <a:extLst>
              <a:ext uri="{FF2B5EF4-FFF2-40B4-BE49-F238E27FC236}">
                <a16:creationId xmlns:a16="http://schemas.microsoft.com/office/drawing/2014/main" id="{256EC438-E16A-6880-23C3-38DB0B21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27" y="4414679"/>
            <a:ext cx="613881" cy="613881"/>
          </a:xfrm>
          <a:prstGeom prst="rect">
            <a:avLst/>
          </a:prstGeom>
        </p:spPr>
      </p:pic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8D4D9F04-559D-18AA-4D89-09B147948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26" y="5373911"/>
            <a:ext cx="613881" cy="6138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F1EFC3-4D25-8F13-4B30-E1E4375AC7DC}"/>
              </a:ext>
            </a:extLst>
          </p:cNvPr>
          <p:cNvSpPr txBox="1"/>
          <p:nvPr/>
        </p:nvSpPr>
        <p:spPr>
          <a:xfrm>
            <a:off x="1629307" y="1728634"/>
            <a:ext cx="101120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기초 통계량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 주어지지 않았고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600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회귀분석의 기본 가정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</a:t>
            </a:r>
            <a:r>
              <a:rPr lang="ko-KR" altLang="en-US" sz="26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만족했는지에 대한 언급이 없다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52F26-4405-85A4-CA2F-FBE4DF6E911D}"/>
              </a:ext>
            </a:extLst>
          </p:cNvPr>
          <p:cNvSpPr txBox="1"/>
          <p:nvPr/>
        </p:nvSpPr>
        <p:spPr>
          <a:xfrm>
            <a:off x="1629308" y="2586760"/>
            <a:ext cx="775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기업 규모에 따른 데이터 세트의 분리 없이 하나의 데이터 세트로 분석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3EF32-EB5D-5DFA-3489-2A2B64EFA77C}"/>
              </a:ext>
            </a:extLst>
          </p:cNvPr>
          <p:cNvSpPr txBox="1"/>
          <p:nvPr/>
        </p:nvSpPr>
        <p:spPr>
          <a:xfrm>
            <a:off x="1629308" y="3500719"/>
            <a:ext cx="102034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결측치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처리 방식에서 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독립변수의 </a:t>
            </a:r>
            <a:r>
              <a:rPr lang="ko-KR" altLang="en-US" sz="2600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중앙값 대체와 종속변수 제거 방식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에 대한 </a:t>
            </a:r>
            <a:r>
              <a:rPr lang="ko-KR" altLang="en-US" sz="2600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타당성 부족</a:t>
            </a:r>
            <a:r>
              <a:rPr lang="en-US" altLang="ko-KR" dirty="0">
                <a:highlight>
                  <a:srgbClr val="B2D4D8"/>
                </a:highlight>
              </a:rPr>
              <a:t>.</a:t>
            </a:r>
            <a:endParaRPr lang="ko-KR" altLang="en-US" dirty="0">
              <a:highlight>
                <a:srgbClr val="B2D4D8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892E3-25CB-52B8-FE43-921A52D8D73C}"/>
              </a:ext>
            </a:extLst>
          </p:cNvPr>
          <p:cNvSpPr txBox="1"/>
          <p:nvPr/>
        </p:nvSpPr>
        <p:spPr>
          <a:xfrm>
            <a:off x="1629308" y="4455139"/>
            <a:ext cx="78422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변수별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600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데이터 분포 현황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과 </a:t>
            </a:r>
            <a:r>
              <a:rPr lang="en-US" altLang="ko-KR" sz="2600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t</a:t>
            </a:r>
            <a:r>
              <a:rPr lang="ko-KR" altLang="en-US" sz="2600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검정에 대한 결과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제시하지 않았다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AB28FC-9B3A-B0B1-8804-81736DB5AC71}"/>
              </a:ext>
            </a:extLst>
          </p:cNvPr>
          <p:cNvSpPr txBox="1"/>
          <p:nvPr/>
        </p:nvSpPr>
        <p:spPr>
          <a:xfrm>
            <a:off x="1629307" y="5450020"/>
            <a:ext cx="6268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사용되는 재무 비율에 대한 </a:t>
            </a:r>
            <a:r>
              <a:rPr lang="ko-KR" altLang="en-US" sz="2600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회계 기준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밝히지 않았다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22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5EE24535-1F17-38F3-5B6D-BEA86DCF3448}"/>
              </a:ext>
            </a:extLst>
          </p:cNvPr>
          <p:cNvGrpSpPr/>
          <p:nvPr/>
        </p:nvGrpSpPr>
        <p:grpSpPr>
          <a:xfrm>
            <a:off x="569444" y="239004"/>
            <a:ext cx="3302759" cy="6379992"/>
            <a:chOff x="569444" y="239004"/>
            <a:chExt cx="3302759" cy="637999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548B5E-688E-DC31-8D67-086397F3BA17}"/>
                </a:ext>
              </a:extLst>
            </p:cNvPr>
            <p:cNvSpPr/>
            <p:nvPr/>
          </p:nvSpPr>
          <p:spPr>
            <a:xfrm flipH="1">
              <a:off x="1140287" y="2001503"/>
              <a:ext cx="50400" cy="4617493"/>
            </a:xfrm>
            <a:prstGeom prst="rect">
              <a:avLst/>
            </a:prstGeom>
            <a:solidFill>
              <a:srgbClr val="422100"/>
            </a:solidFill>
            <a:ln>
              <a:solidFill>
                <a:srgbClr val="422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E6C544-89C7-B1B2-B665-F0F178840F3B}"/>
                </a:ext>
              </a:extLst>
            </p:cNvPr>
            <p:cNvSpPr txBox="1"/>
            <p:nvPr/>
          </p:nvSpPr>
          <p:spPr>
            <a:xfrm>
              <a:off x="569444" y="1036092"/>
              <a:ext cx="33027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rgbClr val="422100"/>
                  </a:solidFill>
                  <a:latin typeface="카페24 아네모네" pitchFamily="2" charset="-127"/>
                  <a:ea typeface="카페24 아네모네" pitchFamily="2" charset="-127"/>
                </a:rPr>
                <a:t>Index</a:t>
              </a:r>
              <a:endPara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5737ED-EE1C-97FA-9279-333C6A12AC7A}"/>
                </a:ext>
              </a:extLst>
            </p:cNvPr>
            <p:cNvSpPr/>
            <p:nvPr/>
          </p:nvSpPr>
          <p:spPr>
            <a:xfrm>
              <a:off x="1140287" y="239004"/>
              <a:ext cx="50829" cy="755008"/>
            </a:xfrm>
            <a:prstGeom prst="rect">
              <a:avLst/>
            </a:prstGeom>
            <a:solidFill>
              <a:srgbClr val="422100"/>
            </a:solidFill>
            <a:ln>
              <a:solidFill>
                <a:srgbClr val="422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3B0D7D-6C6B-75C2-3E8A-63C948C28304}"/>
              </a:ext>
            </a:extLst>
          </p:cNvPr>
          <p:cNvSpPr txBox="1"/>
          <p:nvPr/>
        </p:nvSpPr>
        <p:spPr>
          <a:xfrm>
            <a:off x="2220823" y="2142698"/>
            <a:ext cx="171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1.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팀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83A80-DA22-FC83-EFD4-1AB166B5F2E9}"/>
              </a:ext>
            </a:extLst>
          </p:cNvPr>
          <p:cNvSpPr txBox="1"/>
          <p:nvPr/>
        </p:nvSpPr>
        <p:spPr>
          <a:xfrm>
            <a:off x="2220823" y="2859654"/>
            <a:ext cx="2774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2.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선정 이유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E3636-02A0-BF9C-C45B-A469941726B9}"/>
              </a:ext>
            </a:extLst>
          </p:cNvPr>
          <p:cNvSpPr txBox="1"/>
          <p:nvPr/>
        </p:nvSpPr>
        <p:spPr>
          <a:xfrm>
            <a:off x="2220822" y="3576610"/>
            <a:ext cx="299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3.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서론 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선행연구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EFE9C-6E59-D0F7-D4EC-EF5856E149EB}"/>
              </a:ext>
            </a:extLst>
          </p:cNvPr>
          <p:cNvSpPr txBox="1"/>
          <p:nvPr/>
        </p:nvSpPr>
        <p:spPr>
          <a:xfrm>
            <a:off x="2220822" y="4293566"/>
            <a:ext cx="535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4.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본론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 -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데이터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,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번수 설정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,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결과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5FD7D-6D36-569F-7906-4EA9565DD4F6}"/>
              </a:ext>
            </a:extLst>
          </p:cNvPr>
          <p:cNvSpPr txBox="1"/>
          <p:nvPr/>
        </p:nvSpPr>
        <p:spPr>
          <a:xfrm>
            <a:off x="2220821" y="5010522"/>
            <a:ext cx="336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5.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연구 방법 및 검증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F4F30E-E12C-7678-48D6-1F464975AB02}"/>
              </a:ext>
            </a:extLst>
          </p:cNvPr>
          <p:cNvSpPr txBox="1"/>
          <p:nvPr/>
        </p:nvSpPr>
        <p:spPr>
          <a:xfrm>
            <a:off x="2220821" y="5821908"/>
            <a:ext cx="604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6.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결론 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연구 요약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,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기여효과 및 한계점</a:t>
            </a:r>
          </a:p>
        </p:txBody>
      </p:sp>
    </p:spTree>
    <p:extLst>
      <p:ext uri="{BB962C8B-B14F-4D97-AF65-F5344CB8AC3E}">
        <p14:creationId xmlns:p14="http://schemas.microsoft.com/office/powerpoint/2010/main" val="391754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949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논문의 한계 </a:t>
            </a:r>
            <a:r>
              <a:rPr lang="en-US" altLang="ko-KR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28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분석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70943A-1949-6732-FC7E-242B31B06F87}"/>
              </a:ext>
            </a:extLst>
          </p:cNvPr>
          <p:cNvGrpSpPr/>
          <p:nvPr/>
        </p:nvGrpSpPr>
        <p:grpSpPr>
          <a:xfrm>
            <a:off x="1015427" y="2005081"/>
            <a:ext cx="10002990" cy="3299926"/>
            <a:chOff x="1015427" y="1728634"/>
            <a:chExt cx="10002990" cy="3299926"/>
          </a:xfrm>
        </p:grpSpPr>
        <p:pic>
          <p:nvPicPr>
            <p:cNvPr id="12" name="그래픽 11" descr="확인란 선택됨 단색으로 채워진">
              <a:extLst>
                <a:ext uri="{FF2B5EF4-FFF2-40B4-BE49-F238E27FC236}">
                  <a16:creationId xmlns:a16="http://schemas.microsoft.com/office/drawing/2014/main" id="{99BB1267-3473-21E2-56D0-B39C9CB53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427" y="1735409"/>
              <a:ext cx="613881" cy="613881"/>
            </a:xfrm>
            <a:prstGeom prst="rect">
              <a:avLst/>
            </a:prstGeom>
          </p:spPr>
        </p:pic>
        <p:pic>
          <p:nvPicPr>
            <p:cNvPr id="14" name="그래픽 13" descr="확인란 선택됨 단색으로 채워진">
              <a:extLst>
                <a:ext uri="{FF2B5EF4-FFF2-40B4-BE49-F238E27FC236}">
                  <a16:creationId xmlns:a16="http://schemas.microsoft.com/office/drawing/2014/main" id="{ACDBF9B6-8634-F488-9EB7-C2AFEF9F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427" y="2590317"/>
              <a:ext cx="613881" cy="613881"/>
            </a:xfrm>
            <a:prstGeom prst="rect">
              <a:avLst/>
            </a:prstGeom>
          </p:spPr>
        </p:pic>
        <p:pic>
          <p:nvPicPr>
            <p:cNvPr id="8" name="그래픽 7" descr="확인란 선택됨 단색으로 채워진">
              <a:extLst>
                <a:ext uri="{FF2B5EF4-FFF2-40B4-BE49-F238E27FC236}">
                  <a16:creationId xmlns:a16="http://schemas.microsoft.com/office/drawing/2014/main" id="{1D33EC97-911A-7788-A1F6-90F31FB54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427" y="3478460"/>
              <a:ext cx="613881" cy="613881"/>
            </a:xfrm>
            <a:prstGeom prst="rect">
              <a:avLst/>
            </a:prstGeom>
          </p:spPr>
        </p:pic>
        <p:pic>
          <p:nvPicPr>
            <p:cNvPr id="9" name="그래픽 8" descr="확인란 선택됨 단색으로 채워진">
              <a:extLst>
                <a:ext uri="{FF2B5EF4-FFF2-40B4-BE49-F238E27FC236}">
                  <a16:creationId xmlns:a16="http://schemas.microsoft.com/office/drawing/2014/main" id="{256EC438-E16A-6880-23C3-38DB0B210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427" y="4414679"/>
              <a:ext cx="613881" cy="61388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F1EFC3-4D25-8F13-4B30-E1E4375AC7DC}"/>
                </a:ext>
              </a:extLst>
            </p:cNvPr>
            <p:cNvSpPr txBox="1"/>
            <p:nvPr/>
          </p:nvSpPr>
          <p:spPr>
            <a:xfrm>
              <a:off x="1629307" y="1728634"/>
              <a:ext cx="4881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모델 별 </a:t>
              </a:r>
              <a:r>
                <a:rPr lang="ko-KR" altLang="en-US" sz="2800" b="1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혼동행렬</a:t>
              </a:r>
              <a:r>
                <a:rPr lang="ko-KR" altLang="en-US" sz="2800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을 제시하지 않았다</a:t>
              </a:r>
              <a:r>
                <a:rPr lang="en-US" altLang="ko-KR" sz="24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.</a:t>
              </a:r>
              <a:endPara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C52F26-4405-85A4-CA2F-FBE4DF6E911D}"/>
                </a:ext>
              </a:extLst>
            </p:cNvPr>
            <p:cNvSpPr txBox="1"/>
            <p:nvPr/>
          </p:nvSpPr>
          <p:spPr>
            <a:xfrm>
              <a:off x="1629308" y="2586760"/>
              <a:ext cx="8594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연도별로 선택된 변수가 다른</a:t>
              </a:r>
              <a:r>
                <a:rPr lang="ko-KR" altLang="en-US" sz="2800" b="1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 </a:t>
              </a:r>
              <a:r>
                <a:rPr lang="ko-KR" altLang="en-US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상황에서 </a:t>
              </a:r>
              <a:r>
                <a:rPr lang="en-US" altLang="ko-KR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LSTM</a:t>
              </a:r>
              <a:r>
                <a:rPr lang="ko-KR" altLang="en-US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과 </a:t>
              </a:r>
              <a:r>
                <a:rPr lang="en-US" altLang="ko-KR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GRU </a:t>
              </a:r>
              <a:r>
                <a:rPr lang="ko-KR" altLang="en-US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모형을 사용</a:t>
              </a:r>
              <a:r>
                <a:rPr lang="en-US" altLang="ko-KR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.</a:t>
              </a:r>
              <a:endPara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23EF32-EB5D-5DFA-3489-2A2B64EFA77C}"/>
                </a:ext>
              </a:extLst>
            </p:cNvPr>
            <p:cNvSpPr txBox="1"/>
            <p:nvPr/>
          </p:nvSpPr>
          <p:spPr>
            <a:xfrm>
              <a:off x="1629308" y="3500719"/>
              <a:ext cx="938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딥러닝 모형 중 </a:t>
              </a:r>
              <a:r>
                <a:rPr lang="ko-KR" altLang="en-US" sz="2800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출력층에 사용된 </a:t>
              </a:r>
              <a:r>
                <a:rPr lang="ko-KR" altLang="en-US" sz="2800" b="1" dirty="0">
                  <a:highlight>
                    <a:srgbClr val="B2D4D8"/>
                  </a:highlight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분류 함수</a:t>
              </a:r>
              <a:r>
                <a:rPr lang="ko-KR" altLang="en-US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에 대해 명확히 밝히지 않았다</a:t>
              </a:r>
              <a:r>
                <a:rPr lang="en-US" altLang="ko-KR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.</a:t>
              </a:r>
              <a:endPara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4892E3-25CB-52B8-FE43-921A52D8D73C}"/>
                </a:ext>
              </a:extLst>
            </p:cNvPr>
            <p:cNvSpPr txBox="1"/>
            <p:nvPr/>
          </p:nvSpPr>
          <p:spPr>
            <a:xfrm>
              <a:off x="1629308" y="4455139"/>
              <a:ext cx="5551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CNN </a:t>
              </a:r>
              <a:r>
                <a:rPr lang="ko-KR" altLang="en-US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모델의 구성에 대한 설명이 부족하다</a:t>
              </a:r>
              <a:r>
                <a:rPr lang="en-US" altLang="ko-KR" sz="2800" dirty="0">
                  <a:latin typeface="강원교육모두 Bold" panose="02020603020101020101" pitchFamily="18" charset="-127"/>
                  <a:ea typeface="강원교육모두 Bold" panose="02020603020101020101" pitchFamily="18" charset="-127"/>
                </a:rPr>
                <a:t>.</a:t>
              </a:r>
              <a:endPara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43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5AFD0-BCF8-D98D-85F1-6277E6024E88}"/>
              </a:ext>
            </a:extLst>
          </p:cNvPr>
          <p:cNvSpPr txBox="1"/>
          <p:nvPr/>
        </p:nvSpPr>
        <p:spPr>
          <a:xfrm>
            <a:off x="3675094" y="1816244"/>
            <a:ext cx="43592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Q</a:t>
            </a:r>
            <a:r>
              <a:rPr lang="ko-KR" altLang="en-US" sz="120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120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&amp;</a:t>
            </a:r>
            <a:r>
              <a:rPr lang="ko-KR" altLang="en-US" sz="120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 </a:t>
            </a:r>
            <a:r>
              <a:rPr lang="en-US" altLang="ko-KR" sz="12000" b="1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A</a:t>
            </a:r>
          </a:p>
          <a:p>
            <a:pPr algn="ctr"/>
            <a:r>
              <a:rPr lang="en-US" altLang="ko-KR" sz="4000" b="1" dirty="0">
                <a:ln w="22225">
                  <a:noFill/>
                </a:ln>
                <a:solidFill>
                  <a:srgbClr val="422100"/>
                </a:solidFill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-Thank you-</a:t>
            </a:r>
            <a:endParaRPr lang="ko-KR" altLang="en-US" sz="4000" b="1" dirty="0">
              <a:ln w="22225">
                <a:noFill/>
              </a:ln>
              <a:solidFill>
                <a:srgbClr val="422100"/>
              </a:solidFill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42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2EB4440-F9D8-DA46-186C-CADBAA70AAF2}"/>
              </a:ext>
            </a:extLst>
          </p:cNvPr>
          <p:cNvGrpSpPr/>
          <p:nvPr/>
        </p:nvGrpSpPr>
        <p:grpSpPr>
          <a:xfrm>
            <a:off x="719164" y="2740923"/>
            <a:ext cx="1501659" cy="1851995"/>
            <a:chOff x="8190395" y="4195473"/>
            <a:chExt cx="2241086" cy="223680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69481AF-20B3-3603-48F0-9B638866D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000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1965">
              <a:off x="8190395" y="4510463"/>
              <a:ext cx="2241086" cy="1921811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8B5B47F-94B4-E63E-2465-55D985A229B0}"/>
                </a:ext>
              </a:extLst>
            </p:cNvPr>
            <p:cNvGrpSpPr/>
            <p:nvPr/>
          </p:nvGrpSpPr>
          <p:grpSpPr>
            <a:xfrm>
              <a:off x="8315335" y="4195473"/>
              <a:ext cx="248783" cy="872902"/>
              <a:chOff x="8315335" y="4195473"/>
              <a:chExt cx="248783" cy="87290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D420363E-9D8B-16C6-7F45-4C53D71251CA}"/>
                  </a:ext>
                </a:extLst>
              </p:cNvPr>
              <p:cNvSpPr/>
              <p:nvPr/>
            </p:nvSpPr>
            <p:spPr>
              <a:xfrm rot="19310793">
                <a:off x="8470333" y="4195473"/>
                <a:ext cx="93785" cy="764025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FED5FD3-8C2E-BD2A-2B19-CBDE60191D28}"/>
                  </a:ext>
                </a:extLst>
              </p:cNvPr>
              <p:cNvSpPr/>
              <p:nvPr/>
            </p:nvSpPr>
            <p:spPr>
              <a:xfrm rot="19310793">
                <a:off x="8315335" y="4384773"/>
                <a:ext cx="93600" cy="68360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1BAF27-DAB4-DCE3-A46E-EBEF629E2561}"/>
              </a:ext>
            </a:extLst>
          </p:cNvPr>
          <p:cNvSpPr txBox="1"/>
          <p:nvPr/>
        </p:nvSpPr>
        <p:spPr>
          <a:xfrm>
            <a:off x="569444" y="1036092"/>
            <a:ext cx="330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팀 소개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64ECCF-4CEB-B529-F353-EC95C35F6DF3}"/>
              </a:ext>
            </a:extLst>
          </p:cNvPr>
          <p:cNvSpPr/>
          <p:nvPr/>
        </p:nvSpPr>
        <p:spPr>
          <a:xfrm>
            <a:off x="1140287" y="239004"/>
            <a:ext cx="50829" cy="755008"/>
          </a:xfrm>
          <a:prstGeom prst="rect">
            <a:avLst/>
          </a:prstGeom>
          <a:solidFill>
            <a:srgbClr val="422100"/>
          </a:solidFill>
          <a:ln>
            <a:solidFill>
              <a:srgbClr val="422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6B41BE-E2D0-E584-15F9-E6BF4AC560FF}"/>
              </a:ext>
            </a:extLst>
          </p:cNvPr>
          <p:cNvSpPr txBox="1"/>
          <p:nvPr/>
        </p:nvSpPr>
        <p:spPr>
          <a:xfrm flipH="1">
            <a:off x="2455575" y="2719097"/>
            <a:ext cx="3047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이름 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여 규동</a:t>
            </a:r>
            <a:endParaRPr lang="en-US" altLang="ko-KR" sz="28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8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온화한 리더</a:t>
            </a:r>
            <a:endParaRPr lang="en-US" altLang="ko-KR" sz="2800" dirty="0">
              <a:highlight>
                <a:srgbClr val="B2D4D8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팀 이름 부끄러워함</a:t>
            </a:r>
            <a:endParaRPr lang="en-US" altLang="ko-KR" sz="28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코딩 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&amp;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금융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5EB307-61BF-5D5A-A836-436C2ED903E5}"/>
              </a:ext>
            </a:extLst>
          </p:cNvPr>
          <p:cNvGrpSpPr/>
          <p:nvPr/>
        </p:nvGrpSpPr>
        <p:grpSpPr>
          <a:xfrm>
            <a:off x="5846946" y="465361"/>
            <a:ext cx="1655100" cy="1655100"/>
            <a:chOff x="5846946" y="465361"/>
            <a:chExt cx="1655100" cy="16551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3237EDF-4BED-A9C3-AE89-49C6AFEF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6400"/>
                      </a14:imgEffect>
                      <a14:imgEffect>
                        <a14:saturation sat="399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75061">
              <a:off x="5846946" y="465361"/>
              <a:ext cx="1655100" cy="1655100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CC86FAA-1AD8-D0F1-ACE5-F57289F33CAB}"/>
                    </a:ext>
                  </a:extLst>
                </p14:cNvPr>
                <p14:cNvContentPartPr/>
                <p14:nvPr/>
              </p14:nvContentPartPr>
              <p14:xfrm>
                <a:off x="6523258" y="994012"/>
                <a:ext cx="360" cy="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CC86FAA-1AD8-D0F1-ACE5-F57289F33C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87258" y="9580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CDCAA2A-F31B-F75E-D598-883EFB837456}"/>
                    </a:ext>
                  </a:extLst>
                </p14:cNvPr>
                <p14:cNvContentPartPr/>
                <p14:nvPr/>
              </p14:nvContentPartPr>
              <p14:xfrm>
                <a:off x="6960364" y="1131627"/>
                <a:ext cx="36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CDCAA2A-F31B-F75E-D598-883EFB8374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24364" y="10956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9072FE-24FD-EE01-5CF9-B3C61F52F644}"/>
              </a:ext>
            </a:extLst>
          </p:cNvPr>
          <p:cNvGrpSpPr/>
          <p:nvPr/>
        </p:nvGrpSpPr>
        <p:grpSpPr>
          <a:xfrm>
            <a:off x="5846947" y="2665419"/>
            <a:ext cx="1655100" cy="1655100"/>
            <a:chOff x="5846947" y="2665419"/>
            <a:chExt cx="1655100" cy="16551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2F8B933-E97B-A177-E446-04E7E1B10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6400"/>
                      </a14:imgEffect>
                      <a14:imgEffect>
                        <a14:saturation sat="399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75061">
              <a:off x="5846947" y="2665419"/>
              <a:ext cx="1655100" cy="165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直線接點 10">
              <a:extLst>
                <a:ext uri="{FF2B5EF4-FFF2-40B4-BE49-F238E27FC236}">
                  <a16:creationId xmlns:a16="http://schemas.microsoft.com/office/drawing/2014/main" id="{D6DA611D-4C6B-46E9-AEBA-E2694955F745}"/>
                </a:ext>
              </a:extLst>
            </p:cNvPr>
            <p:cNvSpPr/>
            <p:nvPr/>
          </p:nvSpPr>
          <p:spPr>
            <a:xfrm>
              <a:off x="6522840" y="3192480"/>
              <a:ext cx="0" cy="0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72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37" name="그래픽 36" descr="안경 단색으로 채워진">
              <a:extLst>
                <a:ext uri="{FF2B5EF4-FFF2-40B4-BE49-F238E27FC236}">
                  <a16:creationId xmlns:a16="http://schemas.microsoft.com/office/drawing/2014/main" id="{199CBC3B-B052-58B8-6D1B-17E4D574B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63473">
              <a:off x="6257699" y="2888220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DD5E43-96B8-FE8F-E36E-F101B0A0570B}"/>
              </a:ext>
            </a:extLst>
          </p:cNvPr>
          <p:cNvGrpSpPr/>
          <p:nvPr/>
        </p:nvGrpSpPr>
        <p:grpSpPr>
          <a:xfrm>
            <a:off x="5846946" y="4877373"/>
            <a:ext cx="1655100" cy="1655100"/>
            <a:chOff x="5846946" y="4877373"/>
            <a:chExt cx="1655100" cy="165510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2FBD289-E06A-528A-C30C-3C82343E9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6400"/>
                      </a14:imgEffect>
                      <a14:imgEffect>
                        <a14:saturation sat="399000"/>
                      </a14:imgEffect>
                      <a14:imgEffect>
                        <a14:brightnessContrast bright="100000" contras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75061">
              <a:off x="5846946" y="4877373"/>
              <a:ext cx="1655100" cy="165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96065A-A7A6-9B41-478A-B96CFA4B0762}"/>
                </a:ext>
              </a:extLst>
            </p:cNvPr>
            <p:cNvSpPr txBox="1"/>
            <p:nvPr/>
          </p:nvSpPr>
          <p:spPr>
            <a:xfrm rot="1094924">
              <a:off x="6313687" y="5321055"/>
              <a:ext cx="9245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latin typeface="카페24 아네모네" pitchFamily="2" charset="-127"/>
                  <a:ea typeface="카페24 아네모네" pitchFamily="2" charset="-127"/>
                </a:rPr>
                <a:t>&gt;  &lt;</a:t>
              </a:r>
              <a:endParaRPr lang="ko-KR" altLang="en-US" sz="2400" b="1" dirty="0">
                <a:latin typeface="카페24 아네모네" pitchFamily="2" charset="-127"/>
                <a:ea typeface="카페24 아네모네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5E94F5-EE33-6C92-99F2-CA54B0E503B6}"/>
              </a:ext>
            </a:extLst>
          </p:cNvPr>
          <p:cNvSpPr txBox="1"/>
          <p:nvPr/>
        </p:nvSpPr>
        <p:spPr>
          <a:xfrm>
            <a:off x="7619889" y="372965"/>
            <a:ext cx="3693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이름 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 윤지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오니기리즈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첫째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세상에 찌듦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아이디어 </a:t>
            </a:r>
            <a:r>
              <a:rPr lang="en-US" altLang="ko-KR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&amp; 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통계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860D01-1731-F361-7FC4-EAE93455494B}"/>
              </a:ext>
            </a:extLst>
          </p:cNvPr>
          <p:cNvSpPr txBox="1"/>
          <p:nvPr/>
        </p:nvSpPr>
        <p:spPr>
          <a:xfrm>
            <a:off x="7619889" y="2673936"/>
            <a:ext cx="3693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이름 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박 준배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오니기리즈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둘째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‘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제가 할 게요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!’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담당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코딩 </a:t>
            </a:r>
            <a:r>
              <a:rPr lang="en-US" altLang="ko-KR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&amp;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정리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FFF5AD-0E4B-629A-B56A-4B955F31306F}"/>
              </a:ext>
            </a:extLst>
          </p:cNvPr>
          <p:cNvSpPr txBox="1"/>
          <p:nvPr/>
        </p:nvSpPr>
        <p:spPr>
          <a:xfrm>
            <a:off x="7619889" y="4767057"/>
            <a:ext cx="3693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이름 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 민지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오니기리즈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막냉이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해맑은 간식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담당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- </a:t>
            </a:r>
            <a:r>
              <a:rPr lang="ko-KR" altLang="en-US" sz="24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회계 도메인 담당</a:t>
            </a:r>
            <a:endParaRPr lang="en-US" altLang="ko-KR" sz="2400" dirty="0">
              <a:highlight>
                <a:srgbClr val="B2D4D8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70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9" y="404392"/>
            <a:ext cx="425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선정 이유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8DBFD5D-45D8-2DEF-A27B-494540E6C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3" y="2158891"/>
            <a:ext cx="6382563" cy="421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9FD7E8-CA20-C613-7D35-BEC021EAAE67}"/>
              </a:ext>
            </a:extLst>
          </p:cNvPr>
          <p:cNvSpPr txBox="1"/>
          <p:nvPr/>
        </p:nvSpPr>
        <p:spPr>
          <a:xfrm>
            <a:off x="7365998" y="1766429"/>
            <a:ext cx="4582162" cy="16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최초 팀 회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의에서</a:t>
            </a:r>
            <a:r>
              <a:rPr lang="ko-KR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딥러닝을</a:t>
            </a:r>
            <a:r>
              <a:rPr lang="ko-KR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활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용하여 </a:t>
            </a:r>
            <a:r>
              <a:rPr lang="ko-KR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한계기업의 회생 가능성을 탐구하자는 이야기가 나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옴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F2835-7282-6E68-BE9D-A2B74961606B}"/>
              </a:ext>
            </a:extLst>
          </p:cNvPr>
          <p:cNvSpPr txBox="1"/>
          <p:nvPr/>
        </p:nvSpPr>
        <p:spPr>
          <a:xfrm>
            <a:off x="7365998" y="3821229"/>
            <a:ext cx="4582162" cy="16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en-US" sz="24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펜데</a:t>
            </a:r>
            <a:r>
              <a:rPr lang="ko-KR" altLang="ko-KR" sz="24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믹이</a:t>
            </a:r>
            <a:r>
              <a:rPr lang="ko-KR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완화됨</a:t>
            </a:r>
            <a:r>
              <a:rPr lang="ko-KR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에 따라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한계기업 중</a:t>
            </a:r>
            <a:endParaRPr lang="en-US" altLang="ko-KR" sz="24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   </a:t>
            </a:r>
            <a:r>
              <a:rPr lang="ko-KR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정상기업으로 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회생 가능성이 있는 </a:t>
            </a:r>
            <a:endParaRPr lang="en-US" altLang="ko-KR" sz="24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    기업들이 생길 것으로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예상함</a:t>
            </a:r>
            <a:r>
              <a:rPr lang="en-US" altLang="ko-KR" sz="24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E5C81D-1EF1-C21A-A94A-A3377EA59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40" y="404392"/>
            <a:ext cx="1371600" cy="3126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E79C17-B8B1-1829-922C-C80A0B524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857" y="1596390"/>
            <a:ext cx="3255109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0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54132" y="365217"/>
            <a:ext cx="2837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서론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FD7E8-CA20-C613-7D35-BEC021EAAE67}"/>
              </a:ext>
            </a:extLst>
          </p:cNvPr>
          <p:cNvSpPr txBox="1"/>
          <p:nvPr/>
        </p:nvSpPr>
        <p:spPr>
          <a:xfrm>
            <a:off x="862059" y="1453685"/>
            <a:ext cx="5243156" cy="277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en-US" altLang="ko-KR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1. </a:t>
            </a:r>
            <a:r>
              <a:rPr lang="ko-KR" altLang="en-US" b="1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기업 부실에 대한 예측 시도</a:t>
            </a:r>
            <a:endParaRPr lang="en-US" altLang="ko-KR" dirty="0">
              <a:highlight>
                <a:srgbClr val="B2D4D8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lvl="0" algn="just" latinLnBrk="1"/>
            <a:endParaRPr lang="en-US" altLang="ko-KR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285750" lvl="0" indent="-285750" algn="just" latinLnBrk="1">
              <a:lnSpc>
                <a:spcPct val="150000"/>
              </a:lnSpc>
              <a:buFontTx/>
              <a:buChar char="-"/>
            </a:pP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Altman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5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가지 재무 변수를 활용한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다중 판별 분석 기반 부도 예측</a:t>
            </a:r>
            <a:endParaRPr lang="en-US" altLang="ko-KR" sz="1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marL="285750" lvl="0" indent="-285750" algn="just" latinLnBrk="1">
              <a:lnSpc>
                <a:spcPct val="150000"/>
              </a:lnSpc>
              <a:buFontTx/>
              <a:buChar char="-"/>
            </a:pP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Ohlson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의 로지스틱 회귀 모형 기반</a:t>
            </a:r>
            <a:r>
              <a:rPr lang="en-US" altLang="ko-KR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부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도 예측</a:t>
            </a:r>
            <a:endParaRPr lang="en-US" altLang="ko-KR" sz="1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marL="285750" lvl="0" indent="-285750" algn="just" latinLnBrk="1">
              <a:lnSpc>
                <a:spcPct val="150000"/>
              </a:lnSpc>
              <a:buFontTx/>
              <a:buChar char="-"/>
            </a:pPr>
            <a:r>
              <a:rPr lang="en-US" altLang="ko-KR" sz="1800" kern="1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Zmijewski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ko-KR" altLang="ko-KR" sz="1800" kern="100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프로빗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모형 기반</a:t>
            </a:r>
            <a:r>
              <a:rPr lang="en-US" altLang="ko-KR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부도 예측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F2835-7282-6E68-BE9D-A2B74961606B}"/>
              </a:ext>
            </a:extLst>
          </p:cNvPr>
          <p:cNvSpPr txBox="1"/>
          <p:nvPr/>
        </p:nvSpPr>
        <p:spPr>
          <a:xfrm>
            <a:off x="6909423" y="1453685"/>
            <a:ext cx="4957457" cy="1824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en-US" altLang="ko-KR" sz="1800" b="1" kern="100" dirty="0">
                <a:effectLst/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effectLst/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기존 연구의 한계점</a:t>
            </a:r>
            <a:endParaRPr lang="en-US" altLang="ko-KR" sz="1800" b="1" kern="100" dirty="0">
              <a:effectLst/>
              <a:highlight>
                <a:srgbClr val="B2D4D8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/>
            <a:endParaRPr lang="ko-KR" altLang="ko-KR" sz="1800" b="1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marL="285750" lvl="0" indent="-285750" algn="just" latinLnBrk="1">
              <a:lnSpc>
                <a:spcPct val="150000"/>
              </a:lnSpc>
              <a:buFontTx/>
              <a:buChar char="-"/>
            </a:pPr>
            <a:r>
              <a:rPr lang="ko-KR" altLang="ko-KR" sz="1800" kern="100" dirty="0">
                <a:effectLst/>
                <a:uFill>
                  <a:solidFill>
                    <a:srgbClr val="FF0000"/>
                  </a:solidFill>
                </a:u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실무적 한계점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:</a:t>
            </a:r>
            <a:r>
              <a:rPr lang="ko-KR" altLang="en-US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계속기업 중에서 관리 대상인 기업들을 판단하고</a:t>
            </a:r>
            <a:r>
              <a:rPr lang="en-US" altLang="ko-KR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부실기업을 예측하는 데에는 부적절하다</a:t>
            </a:r>
            <a:r>
              <a:rPr lang="en-US" altLang="ko-KR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. </a:t>
            </a:r>
            <a:endParaRPr lang="en-US" altLang="ko-KR" sz="1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marL="285750" lvl="0" indent="-285750" algn="just" latinLnBrk="1">
              <a:lnSpc>
                <a:spcPct val="150000"/>
              </a:lnSpc>
              <a:buFontTx/>
              <a:buChar char="-"/>
            </a:pPr>
            <a:r>
              <a:rPr lang="ko-KR" altLang="ko-KR" sz="1800" kern="100" dirty="0">
                <a:effectLst/>
                <a:uFill>
                  <a:solidFill>
                    <a:srgbClr val="FF0000"/>
                  </a:solidFill>
                </a:u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방법론적 한계점</a:t>
            </a:r>
            <a:r>
              <a:rPr lang="en-US" altLang="ko-KR" sz="1800" kern="100" dirty="0">
                <a:effectLst/>
                <a:uFill>
                  <a:solidFill>
                    <a:srgbClr val="FF0000"/>
                  </a:solidFill>
                </a:uFill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엄격한 통계적 가정을 만족해야 한다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5CF22-61CA-222E-9D07-BC2DC703831F}"/>
              </a:ext>
            </a:extLst>
          </p:cNvPr>
          <p:cNvSpPr txBox="1"/>
          <p:nvPr/>
        </p:nvSpPr>
        <p:spPr>
          <a:xfrm>
            <a:off x="6925798" y="4195509"/>
            <a:ext cx="4150218" cy="140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/>
            <a:r>
              <a:rPr lang="en-US" altLang="ko-KR" sz="1800" b="1" kern="100" dirty="0">
                <a:effectLst/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4. </a:t>
            </a:r>
            <a:r>
              <a:rPr lang="ko-KR" altLang="en-US" sz="1800" b="1" kern="100" dirty="0">
                <a:effectLst/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앙상블 모형과 딥러닝 기법을 적용하여 </a:t>
            </a:r>
            <a:endParaRPr lang="en-US" altLang="ko-KR" sz="1800" b="1" kern="100" dirty="0">
              <a:effectLst/>
              <a:highlight>
                <a:srgbClr val="B2D4D8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/>
            <a:endParaRPr lang="en-US" altLang="ko-KR" sz="1800" b="1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</a:pPr>
            <a:r>
              <a:rPr lang="ko-KR" altLang="en-US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기존 한계기업 연구에서 많이 사용된 </a:t>
            </a:r>
            <a:r>
              <a:rPr lang="ko-KR" altLang="en-US" kern="1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머신러닝</a:t>
            </a:r>
            <a:endParaRPr lang="en-US" altLang="ko-KR" kern="100" dirty="0"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50000"/>
              </a:lnSpc>
            </a:pPr>
            <a:r>
              <a:rPr lang="ko-KR" altLang="en-US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기법과는 다른 방법으로 진행하고자 한다</a:t>
            </a:r>
            <a:r>
              <a:rPr lang="en-US" altLang="ko-KR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D15A6E-93B7-3E4B-A4FE-DB91D887FF10}"/>
              </a:ext>
            </a:extLst>
          </p:cNvPr>
          <p:cNvSpPr/>
          <p:nvPr/>
        </p:nvSpPr>
        <p:spPr>
          <a:xfrm flipV="1">
            <a:off x="781878" y="3969872"/>
            <a:ext cx="11410122" cy="18000"/>
          </a:xfrm>
          <a:prstGeom prst="rect">
            <a:avLst/>
          </a:prstGeom>
          <a:solidFill>
            <a:srgbClr val="422100"/>
          </a:solidFill>
          <a:ln>
            <a:solidFill>
              <a:srgbClr val="422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CBF1F5-C541-D055-A7C3-EAEDFF130459}"/>
              </a:ext>
            </a:extLst>
          </p:cNvPr>
          <p:cNvSpPr/>
          <p:nvPr/>
        </p:nvSpPr>
        <p:spPr>
          <a:xfrm rot="5400000" flipV="1">
            <a:off x="3494396" y="3600977"/>
            <a:ext cx="5400000" cy="18000"/>
          </a:xfrm>
          <a:prstGeom prst="rect">
            <a:avLst/>
          </a:prstGeom>
          <a:solidFill>
            <a:srgbClr val="422100"/>
          </a:solidFill>
          <a:ln>
            <a:solidFill>
              <a:srgbClr val="422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1785E-7B08-15BA-6656-95173DA23DE9}"/>
              </a:ext>
            </a:extLst>
          </p:cNvPr>
          <p:cNvSpPr txBox="1"/>
          <p:nvPr/>
        </p:nvSpPr>
        <p:spPr>
          <a:xfrm>
            <a:off x="862059" y="4196870"/>
            <a:ext cx="5144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kern="100" dirty="0">
                <a:effectLst/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effectLst/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해당 한계점을 보완하기 위해</a:t>
            </a:r>
            <a:endParaRPr lang="en-US" altLang="ko-KR" sz="1800" b="1" kern="100" dirty="0">
              <a:effectLst/>
              <a:highlight>
                <a:srgbClr val="B2D4D8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endParaRPr lang="en-US" altLang="ko-KR" sz="1800" b="1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계속 기업 중 부실기업으로 볼 수 있는 새로운 정의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한계기업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를 내리고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통계에 대한 엄격한 가정을 필요로 하지 않는 </a:t>
            </a:r>
            <a:r>
              <a:rPr lang="ko-KR" altLang="en-US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방법을</a:t>
            </a:r>
            <a:r>
              <a:rPr lang="en-US" altLang="ko-KR" kern="1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활용해 종속변수를 설명하고자 한다</a:t>
            </a:r>
            <a:r>
              <a:rPr lang="en-US" altLang="ko-KR" sz="1800" kern="100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/>
            <a:endParaRPr lang="en-US" altLang="ko-KR" kern="100" dirty="0"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C9E194-72F5-3F4A-411D-3C1A5DB7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452" y="2388792"/>
            <a:ext cx="1659711" cy="14208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4A0998-A2B1-DB64-915D-09E35BEE4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26" y="4230687"/>
            <a:ext cx="2071579" cy="14208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91C19D-DE88-3729-DE28-A123787F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7" y="2306197"/>
            <a:ext cx="4673577" cy="1420860"/>
          </a:xfrm>
          <a:prstGeom prst="rect">
            <a:avLst/>
          </a:prstGeom>
        </p:spPr>
      </p:pic>
      <p:pic>
        <p:nvPicPr>
          <p:cNvPr id="3" name="그림 2" descr="화살이(가) 표시된 사진&#10;&#10;자동 생성된 설명">
            <a:extLst>
              <a:ext uri="{FF2B5EF4-FFF2-40B4-BE49-F238E27FC236}">
                <a16:creationId xmlns:a16="http://schemas.microsoft.com/office/drawing/2014/main" id="{AB552EB5-B168-04FE-5590-45DCE82C7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07" y="1739055"/>
            <a:ext cx="1107313" cy="1107313"/>
          </a:xfrm>
          <a:prstGeom prst="rect">
            <a:avLst/>
          </a:prstGeom>
        </p:spPr>
      </p:pic>
      <p:pic>
        <p:nvPicPr>
          <p:cNvPr id="18" name="그림 17" descr="화살이(가) 표시된 사진&#10;&#10;자동 생성된 설명">
            <a:extLst>
              <a:ext uri="{FF2B5EF4-FFF2-40B4-BE49-F238E27FC236}">
                <a16:creationId xmlns:a16="http://schemas.microsoft.com/office/drawing/2014/main" id="{891A2156-E463-1FC4-F78E-D9ABDC2C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31" y="2484087"/>
            <a:ext cx="1295301" cy="12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9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서론 </a:t>
            </a:r>
            <a:r>
              <a:rPr lang="en-US" altLang="ko-KR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한계기업에 대한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FD7E8-CA20-C613-7D35-BEC021EAAE67}"/>
              </a:ext>
            </a:extLst>
          </p:cNvPr>
          <p:cNvSpPr txBox="1"/>
          <p:nvPr/>
        </p:nvSpPr>
        <p:spPr>
          <a:xfrm>
            <a:off x="542219" y="1397547"/>
            <a:ext cx="7003986" cy="93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1. </a:t>
            </a:r>
            <a:r>
              <a:rPr lang="ko-KR" altLang="en-US" sz="2100" b="1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오영택</a:t>
            </a:r>
            <a:r>
              <a:rPr lang="en-US" altLang="ko-KR" sz="2100" b="1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100" b="1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정성필</a:t>
            </a:r>
            <a:r>
              <a:rPr lang="en-US" altLang="ko-KR" sz="2100" b="1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(2011, 152)</a:t>
            </a:r>
            <a:endParaRPr lang="en-US" altLang="ko-KR" sz="2100" b="1" dirty="0">
              <a:latin typeface="강원교육모두 Bold" panose="02020603020101020101" pitchFamily="18" charset="-127"/>
              <a:ea typeface="강원교육모두 Bold" panose="020206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정의 </a:t>
            </a: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경영이 부실하고 재정적 위기에 빠진 기업</a:t>
            </a:r>
            <a:endParaRPr lang="ko-KR" altLang="en-US" sz="19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F2835-7282-6E68-BE9D-A2B74961606B}"/>
              </a:ext>
            </a:extLst>
          </p:cNvPr>
          <p:cNvSpPr txBox="1"/>
          <p:nvPr/>
        </p:nvSpPr>
        <p:spPr>
          <a:xfrm>
            <a:off x="549990" y="2657639"/>
            <a:ext cx="4857006" cy="13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2</a:t>
            </a:r>
            <a:r>
              <a:rPr lang="en-US" altLang="ko-KR" sz="1900" b="1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2100" b="1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송양호</a:t>
            </a:r>
            <a:r>
              <a:rPr lang="en-US" altLang="ko-KR" sz="2100" b="1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100" b="1" dirty="0" err="1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정성필</a:t>
            </a:r>
            <a:r>
              <a:rPr lang="en-US" altLang="ko-KR" sz="2100" b="1" dirty="0">
                <a:effectLst/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(2011, 182)</a:t>
            </a: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정의 </a:t>
            </a: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영업이익으로 이자를 감당하지 못하거나</a:t>
            </a: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        </a:t>
            </a:r>
            <a:r>
              <a:rPr lang="ko-KR" altLang="en-US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시장 점유율 저하 등으로 경쟁력을 상실한 기업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A5A87-2F41-2257-2F05-DD62DEFB6FC7}"/>
              </a:ext>
            </a:extLst>
          </p:cNvPr>
          <p:cNvSpPr txBox="1"/>
          <p:nvPr/>
        </p:nvSpPr>
        <p:spPr>
          <a:xfrm>
            <a:off x="549990" y="4296946"/>
            <a:ext cx="4629752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3.</a:t>
            </a:r>
            <a:r>
              <a:rPr lang="ko-KR" altLang="en-US" sz="20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1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이기영</a:t>
            </a:r>
            <a:r>
              <a:rPr lang="en-US" altLang="ko-KR" sz="21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100" b="1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우석진</a:t>
            </a:r>
            <a:r>
              <a:rPr lang="en-US" altLang="ko-KR" sz="2100" b="1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(2015, 76)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정의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: 1)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최종 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개년 연속 총 차입금 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매출액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  <a:cs typeface="Times New Roman" panose="02020603050405020304" pitchFamily="18" charset="0"/>
              </a:rPr>
              <a:t>          </a:t>
            </a: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2) </a:t>
            </a:r>
            <a:r>
              <a:rPr lang="ko-KR" altLang="en-US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최종 </a:t>
            </a: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</a:t>
            </a:r>
            <a:r>
              <a:rPr lang="ko-KR" altLang="en-US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개년 연속자기자본 전액 잠식 기업</a:t>
            </a:r>
            <a:endParaRPr lang="en-US" altLang="ko-KR" sz="19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  3) </a:t>
            </a:r>
            <a:r>
              <a:rPr lang="ko-KR" altLang="en-US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최종 </a:t>
            </a: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r>
              <a:rPr lang="ko-KR" altLang="en-US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개년 연속 이자보상배율 </a:t>
            </a:r>
            <a:r>
              <a:rPr lang="en-US" altLang="ko-KR" sz="19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&lt; 1 </a:t>
            </a:r>
            <a:endParaRPr lang="ko-KR" altLang="en-US" sz="19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31B06-6967-9BFE-BB80-C6B656D1FA57}"/>
              </a:ext>
            </a:extLst>
          </p:cNvPr>
          <p:cNvSpPr txBox="1"/>
          <p:nvPr/>
        </p:nvSpPr>
        <p:spPr>
          <a:xfrm>
            <a:off x="7159995" y="2293743"/>
            <a:ext cx="3952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3</a:t>
            </a:r>
            <a:r>
              <a:rPr lang="ko-KR" altLang="en-US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년 연속 이자보상 배율이 </a:t>
            </a:r>
            <a:r>
              <a:rPr lang="en-US" altLang="ko-KR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 </a:t>
            </a:r>
            <a:r>
              <a:rPr lang="ko-KR" altLang="en-US" sz="4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미만인 기업</a:t>
            </a:r>
            <a:endParaRPr lang="en-US" altLang="ko-KR" sz="4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3054F-D424-FC28-419D-AD5D3CA5F20A}"/>
              </a:ext>
            </a:extLst>
          </p:cNvPr>
          <p:cNvSpPr txBox="1"/>
          <p:nvPr/>
        </p:nvSpPr>
        <p:spPr>
          <a:xfrm>
            <a:off x="7546205" y="3746849"/>
            <a:ext cx="3454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Defined by. </a:t>
            </a:r>
            <a:r>
              <a:rPr lang="ko-KR" altLang="en-US" sz="3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한국은행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6A621E-C7CE-7B0C-B3A3-C33E5B3DCEB8}"/>
              </a:ext>
            </a:extLst>
          </p:cNvPr>
          <p:cNvGrpSpPr/>
          <p:nvPr/>
        </p:nvGrpSpPr>
        <p:grpSpPr>
          <a:xfrm>
            <a:off x="6809204" y="2007475"/>
            <a:ext cx="589695" cy="452261"/>
            <a:chOff x="6898633" y="1654470"/>
            <a:chExt cx="692013" cy="570570"/>
          </a:xfrm>
          <a:solidFill>
            <a:srgbClr val="422100"/>
          </a:solidFill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C23B390-9F62-0655-0E90-8A1172689F41}"/>
                </a:ext>
              </a:extLst>
            </p:cNvPr>
            <p:cNvGrpSpPr/>
            <p:nvPr/>
          </p:nvGrpSpPr>
          <p:grpSpPr>
            <a:xfrm>
              <a:off x="6898633" y="1654470"/>
              <a:ext cx="320310" cy="570570"/>
              <a:chOff x="6898633" y="1654470"/>
              <a:chExt cx="320310" cy="570570"/>
            </a:xfrm>
            <a:grpFill/>
          </p:grpSpPr>
          <p:sp>
            <p:nvSpPr>
              <p:cNvPr id="13" name="순서도: 연결자 12">
                <a:extLst>
                  <a:ext uri="{FF2B5EF4-FFF2-40B4-BE49-F238E27FC236}">
                    <a16:creationId xmlns:a16="http://schemas.microsoft.com/office/drawing/2014/main" id="{933BE58D-08AD-7732-F52E-CFA8352EFF0A}"/>
                  </a:ext>
                </a:extLst>
              </p:cNvPr>
              <p:cNvSpPr/>
              <p:nvPr/>
            </p:nvSpPr>
            <p:spPr>
              <a:xfrm>
                <a:off x="6898633" y="1908785"/>
                <a:ext cx="320310" cy="316255"/>
              </a:xfrm>
              <a:prstGeom prst="flowChartConnector">
                <a:avLst/>
              </a:prstGeom>
              <a:grpFill/>
              <a:ln>
                <a:solidFill>
                  <a:srgbClr val="542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BD978A13-AEA1-17A4-7981-78D033189A67}"/>
                  </a:ext>
                </a:extLst>
              </p:cNvPr>
              <p:cNvSpPr/>
              <p:nvPr/>
            </p:nvSpPr>
            <p:spPr>
              <a:xfrm rot="1918652">
                <a:off x="7030206" y="1654470"/>
                <a:ext cx="101607" cy="358167"/>
              </a:xfrm>
              <a:prstGeom prst="triangle">
                <a:avLst/>
              </a:prstGeom>
              <a:grpFill/>
              <a:ln>
                <a:solidFill>
                  <a:srgbClr val="542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6BBBC3-B1A0-499B-E0F5-77CDC3BB5456}"/>
                </a:ext>
              </a:extLst>
            </p:cNvPr>
            <p:cNvGrpSpPr/>
            <p:nvPr/>
          </p:nvGrpSpPr>
          <p:grpSpPr>
            <a:xfrm>
              <a:off x="7270336" y="1654470"/>
              <a:ext cx="320310" cy="570570"/>
              <a:chOff x="6898633" y="1654470"/>
              <a:chExt cx="320310" cy="570570"/>
            </a:xfrm>
            <a:grpFill/>
          </p:grpSpPr>
          <p:sp>
            <p:nvSpPr>
              <p:cNvPr id="20" name="순서도: 연결자 19">
                <a:extLst>
                  <a:ext uri="{FF2B5EF4-FFF2-40B4-BE49-F238E27FC236}">
                    <a16:creationId xmlns:a16="http://schemas.microsoft.com/office/drawing/2014/main" id="{64542059-83C4-B061-2FEC-7EEB8EE8942E}"/>
                  </a:ext>
                </a:extLst>
              </p:cNvPr>
              <p:cNvSpPr/>
              <p:nvPr/>
            </p:nvSpPr>
            <p:spPr>
              <a:xfrm>
                <a:off x="6898633" y="1908785"/>
                <a:ext cx="320310" cy="316255"/>
              </a:xfrm>
              <a:prstGeom prst="flowChartConnector">
                <a:avLst/>
              </a:prstGeom>
              <a:grpFill/>
              <a:ln>
                <a:solidFill>
                  <a:srgbClr val="542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FA683225-376E-D057-4F19-5D68B109EBE8}"/>
                  </a:ext>
                </a:extLst>
              </p:cNvPr>
              <p:cNvSpPr/>
              <p:nvPr/>
            </p:nvSpPr>
            <p:spPr>
              <a:xfrm rot="1918652">
                <a:off x="7030206" y="1654470"/>
                <a:ext cx="101607" cy="358167"/>
              </a:xfrm>
              <a:prstGeom prst="triangle">
                <a:avLst/>
              </a:prstGeom>
              <a:grpFill/>
              <a:ln>
                <a:solidFill>
                  <a:srgbClr val="542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85DA34-0951-336E-7693-97FCC2B8FE90}"/>
              </a:ext>
            </a:extLst>
          </p:cNvPr>
          <p:cNvGrpSpPr/>
          <p:nvPr/>
        </p:nvGrpSpPr>
        <p:grpSpPr>
          <a:xfrm rot="10800000">
            <a:off x="11112235" y="3510816"/>
            <a:ext cx="581097" cy="491423"/>
            <a:chOff x="6898633" y="1654470"/>
            <a:chExt cx="692013" cy="57057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BC8B214-3FD9-3054-2B94-C83309D1474F}"/>
                </a:ext>
              </a:extLst>
            </p:cNvPr>
            <p:cNvGrpSpPr/>
            <p:nvPr/>
          </p:nvGrpSpPr>
          <p:grpSpPr>
            <a:xfrm>
              <a:off x="6898633" y="1654470"/>
              <a:ext cx="320310" cy="570570"/>
              <a:chOff x="6898633" y="1654470"/>
              <a:chExt cx="320310" cy="570570"/>
            </a:xfrm>
          </p:grpSpPr>
          <p:sp>
            <p:nvSpPr>
              <p:cNvPr id="29" name="순서도: 연결자 28">
                <a:extLst>
                  <a:ext uri="{FF2B5EF4-FFF2-40B4-BE49-F238E27FC236}">
                    <a16:creationId xmlns:a16="http://schemas.microsoft.com/office/drawing/2014/main" id="{3A4D079D-AE95-7A0E-DE05-12F4644C4A2B}"/>
                  </a:ext>
                </a:extLst>
              </p:cNvPr>
              <p:cNvSpPr/>
              <p:nvPr/>
            </p:nvSpPr>
            <p:spPr>
              <a:xfrm>
                <a:off x="6898633" y="1908785"/>
                <a:ext cx="320310" cy="316255"/>
              </a:xfrm>
              <a:prstGeom prst="flowChartConnector">
                <a:avLst/>
              </a:prstGeom>
              <a:solidFill>
                <a:srgbClr val="422100"/>
              </a:solidFill>
              <a:ln>
                <a:solidFill>
                  <a:srgbClr val="422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793C4A26-2A8F-12CE-036F-58CDD9CFCA94}"/>
                  </a:ext>
                </a:extLst>
              </p:cNvPr>
              <p:cNvSpPr/>
              <p:nvPr/>
            </p:nvSpPr>
            <p:spPr>
              <a:xfrm rot="1918652">
                <a:off x="7030206" y="1654470"/>
                <a:ext cx="101607" cy="358167"/>
              </a:xfrm>
              <a:prstGeom prst="triangle">
                <a:avLst/>
              </a:prstGeom>
              <a:solidFill>
                <a:srgbClr val="422100"/>
              </a:solidFill>
              <a:ln>
                <a:solidFill>
                  <a:srgbClr val="422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F19AE8E-6EEC-8E45-8D33-63B0F254EAC5}"/>
                </a:ext>
              </a:extLst>
            </p:cNvPr>
            <p:cNvGrpSpPr/>
            <p:nvPr/>
          </p:nvGrpSpPr>
          <p:grpSpPr>
            <a:xfrm>
              <a:off x="7270336" y="1654470"/>
              <a:ext cx="320310" cy="570570"/>
              <a:chOff x="6898633" y="1654470"/>
              <a:chExt cx="320310" cy="570570"/>
            </a:xfrm>
          </p:grpSpPr>
          <p:sp>
            <p:nvSpPr>
              <p:cNvPr id="27" name="순서도: 연결자 26">
                <a:extLst>
                  <a:ext uri="{FF2B5EF4-FFF2-40B4-BE49-F238E27FC236}">
                    <a16:creationId xmlns:a16="http://schemas.microsoft.com/office/drawing/2014/main" id="{3BD7E407-CB86-9B6E-216A-42E0F8687961}"/>
                  </a:ext>
                </a:extLst>
              </p:cNvPr>
              <p:cNvSpPr/>
              <p:nvPr/>
            </p:nvSpPr>
            <p:spPr>
              <a:xfrm>
                <a:off x="6898633" y="1908785"/>
                <a:ext cx="320310" cy="316255"/>
              </a:xfrm>
              <a:prstGeom prst="flowChartConnector">
                <a:avLst/>
              </a:prstGeom>
              <a:solidFill>
                <a:srgbClr val="422100"/>
              </a:solidFill>
              <a:ln>
                <a:solidFill>
                  <a:srgbClr val="422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이등변 삼각형 27">
                <a:extLst>
                  <a:ext uri="{FF2B5EF4-FFF2-40B4-BE49-F238E27FC236}">
                    <a16:creationId xmlns:a16="http://schemas.microsoft.com/office/drawing/2014/main" id="{ACFE3C70-D657-A6B5-8C4F-91DB15DDF811}"/>
                  </a:ext>
                </a:extLst>
              </p:cNvPr>
              <p:cNvSpPr/>
              <p:nvPr/>
            </p:nvSpPr>
            <p:spPr>
              <a:xfrm rot="1918652">
                <a:off x="7030206" y="1654470"/>
                <a:ext cx="101607" cy="358167"/>
              </a:xfrm>
              <a:prstGeom prst="triangle">
                <a:avLst/>
              </a:prstGeom>
              <a:solidFill>
                <a:srgbClr val="422100"/>
              </a:solidFill>
              <a:ln>
                <a:solidFill>
                  <a:srgbClr val="422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5" name="그래픽 34" descr="갈매기형 화살표 단색으로 채워진">
            <a:extLst>
              <a:ext uri="{FF2B5EF4-FFF2-40B4-BE49-F238E27FC236}">
                <a16:creationId xmlns:a16="http://schemas.microsoft.com/office/drawing/2014/main" id="{3740CAD0-C1CB-5DD5-D563-C9BCEA3FB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0135" y="3087877"/>
            <a:ext cx="1209069" cy="1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7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1481D76-CDF5-B78E-01A1-35638940ADE3}"/>
              </a:ext>
            </a:extLst>
          </p:cNvPr>
          <p:cNvSpPr/>
          <p:nvPr/>
        </p:nvSpPr>
        <p:spPr>
          <a:xfrm>
            <a:off x="8134650" y="1480683"/>
            <a:ext cx="3340060" cy="3435449"/>
          </a:xfrm>
          <a:prstGeom prst="roundRect">
            <a:avLst/>
          </a:prstGeom>
          <a:noFill/>
          <a:ln w="28575">
            <a:solidFill>
              <a:srgbClr val="422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1A3416-D16B-79AF-67E9-6AB55532DF5D}"/>
              </a:ext>
            </a:extLst>
          </p:cNvPr>
          <p:cNvSpPr/>
          <p:nvPr/>
        </p:nvSpPr>
        <p:spPr>
          <a:xfrm>
            <a:off x="8960356" y="1239520"/>
            <a:ext cx="1799083" cy="659009"/>
          </a:xfrm>
          <a:prstGeom prst="rect">
            <a:avLst/>
          </a:prstGeom>
          <a:solidFill>
            <a:srgbClr val="F7F4EF"/>
          </a:solidFill>
          <a:ln>
            <a:solidFill>
              <a:srgbClr val="F7F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B38EE2-FDC1-6017-AFB2-DA1AA9A91CBA}"/>
              </a:ext>
            </a:extLst>
          </p:cNvPr>
          <p:cNvSpPr/>
          <p:nvPr/>
        </p:nvSpPr>
        <p:spPr>
          <a:xfrm>
            <a:off x="4345024" y="1481582"/>
            <a:ext cx="3340061" cy="3435448"/>
          </a:xfrm>
          <a:prstGeom prst="roundRect">
            <a:avLst/>
          </a:prstGeom>
          <a:noFill/>
          <a:ln w="28575">
            <a:solidFill>
              <a:srgbClr val="422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7909E1-0CF0-9AC8-F151-074B207D6B01}"/>
              </a:ext>
            </a:extLst>
          </p:cNvPr>
          <p:cNvSpPr/>
          <p:nvPr/>
        </p:nvSpPr>
        <p:spPr>
          <a:xfrm>
            <a:off x="4917916" y="1174857"/>
            <a:ext cx="2181097" cy="659009"/>
          </a:xfrm>
          <a:prstGeom prst="rect">
            <a:avLst/>
          </a:prstGeom>
          <a:solidFill>
            <a:srgbClr val="F7F4EF"/>
          </a:solidFill>
          <a:ln>
            <a:solidFill>
              <a:srgbClr val="F7F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D51ED7-56F1-C027-DD10-55B5FFD34F56}"/>
              </a:ext>
            </a:extLst>
          </p:cNvPr>
          <p:cNvGrpSpPr/>
          <p:nvPr/>
        </p:nvGrpSpPr>
        <p:grpSpPr>
          <a:xfrm>
            <a:off x="542218" y="1109448"/>
            <a:ext cx="3340061" cy="3807581"/>
            <a:chOff x="874907" y="1604364"/>
            <a:chExt cx="2904314" cy="48751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F6F42EF-05BD-6AF1-5437-B4C194186DCA}"/>
                </a:ext>
              </a:extLst>
            </p:cNvPr>
            <p:cNvSpPr/>
            <p:nvPr/>
          </p:nvSpPr>
          <p:spPr>
            <a:xfrm>
              <a:off x="874907" y="2007100"/>
              <a:ext cx="2904314" cy="4472408"/>
            </a:xfrm>
            <a:prstGeom prst="roundRect">
              <a:avLst/>
            </a:prstGeom>
            <a:noFill/>
            <a:ln w="28575">
              <a:solidFill>
                <a:srgbClr val="422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A7B214-4BDF-4D6E-2256-72B95BCD8E9A}"/>
                </a:ext>
              </a:extLst>
            </p:cNvPr>
            <p:cNvSpPr/>
            <p:nvPr/>
          </p:nvSpPr>
          <p:spPr>
            <a:xfrm>
              <a:off x="1725428" y="1604364"/>
              <a:ext cx="1284182" cy="601173"/>
            </a:xfrm>
            <a:prstGeom prst="rect">
              <a:avLst/>
            </a:prstGeom>
            <a:solidFill>
              <a:srgbClr val="F7F4EF"/>
            </a:solidFill>
            <a:ln>
              <a:solidFill>
                <a:srgbClr val="F7F4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서론 </a:t>
            </a:r>
            <a:r>
              <a:rPr lang="en-US" altLang="ko-KR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선행연구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83F0F-C3EB-95AD-B5B6-E8C67CB88BA8}"/>
              </a:ext>
            </a:extLst>
          </p:cNvPr>
          <p:cNvSpPr txBox="1"/>
          <p:nvPr/>
        </p:nvSpPr>
        <p:spPr>
          <a:xfrm>
            <a:off x="1552014" y="1216236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머신러닝</a:t>
            </a:r>
            <a:endParaRPr lang="ko-KR" altLang="en-US" sz="28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57BC4-A629-725D-6608-A68DCB112556}"/>
              </a:ext>
            </a:extLst>
          </p:cNvPr>
          <p:cNvSpPr txBox="1"/>
          <p:nvPr/>
        </p:nvSpPr>
        <p:spPr>
          <a:xfrm>
            <a:off x="4962461" y="1219072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머신러닝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앙상블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5CF1D-F401-76CF-1595-019A10DB1B52}"/>
              </a:ext>
            </a:extLst>
          </p:cNvPr>
          <p:cNvSpPr txBox="1"/>
          <p:nvPr/>
        </p:nvSpPr>
        <p:spPr>
          <a:xfrm>
            <a:off x="9011510" y="1219072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딥러닝 </a:t>
            </a:r>
            <a:r>
              <a:rPr lang="en-US" altLang="ko-KR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CNN</a:t>
            </a:r>
            <a:endParaRPr lang="ko-KR" altLang="en-US" sz="28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F2F3F-2C87-F913-94CF-87957DA5A225}"/>
              </a:ext>
            </a:extLst>
          </p:cNvPr>
          <p:cNvSpPr txBox="1"/>
          <p:nvPr/>
        </p:nvSpPr>
        <p:spPr>
          <a:xfrm>
            <a:off x="573886" y="1808486"/>
            <a:ext cx="32834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윤호중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(2019). </a:t>
            </a: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머신러닝을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이용한 한국 스포츠산업 기업의 부실 예측에 관한 연구</a:t>
            </a: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Odom, M. D., &amp; Sharda, R. (1990). A neural network model for bankruptcy prediction.</a:t>
            </a:r>
          </a:p>
          <a:p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Shin, K. S., &amp; Lee, T. S. (2005). An application of support vector machines in bankruptcy prediction model</a:t>
            </a:r>
            <a:r>
              <a:rPr lang="en-US" altLang="ko-KR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38325-0C81-CEED-E95A-8726CA402917}"/>
              </a:ext>
            </a:extLst>
          </p:cNvPr>
          <p:cNvSpPr txBox="1"/>
          <p:nvPr/>
        </p:nvSpPr>
        <p:spPr>
          <a:xfrm>
            <a:off x="4358771" y="1812190"/>
            <a:ext cx="331256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민성환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(2014).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개선된 </a:t>
            </a: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배깅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앙상블을 활용한 기업부도예측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김승혁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&amp;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김종우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(2007). Modified Bagging Predictors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이용한 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SOHO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부도예측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</a:t>
            </a:r>
          </a:p>
          <a:p>
            <a:pPr marL="342900" indent="-342900">
              <a:buFontTx/>
              <a:buChar char="-"/>
            </a:pP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김명종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(2009).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기업부실 예측 데이터의 불균형 문제해결을 위 한 앙상블 학습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AAD95-730E-DEDB-955E-3AD903C2AF69}"/>
              </a:ext>
            </a:extLst>
          </p:cNvPr>
          <p:cNvSpPr txBox="1"/>
          <p:nvPr/>
        </p:nvSpPr>
        <p:spPr>
          <a:xfrm>
            <a:off x="8134650" y="1808486"/>
            <a:ext cx="3312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Yeh, S., Wang, C., &amp; Tsai, M. (2015). Deep belief networks for predicting corporate defaults.</a:t>
            </a:r>
          </a:p>
          <a:p>
            <a:pPr marL="342900" indent="-342900">
              <a:buFontTx/>
              <a:buChar char="-"/>
            </a:pP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권혁건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이동규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&amp;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신민수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(2017). RNN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을 이용한 기업부도예측모형에서 회계정보의 동적 변화 연구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16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차성재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&amp;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강정석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 (2018). </a:t>
            </a:r>
            <a:r>
              <a:rPr lang="ko-KR" altLang="en-US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딥러닝 시계열 알고리즘 적용한 기업 부도예측모형 유용성 검증</a:t>
            </a:r>
            <a:r>
              <a:rPr lang="en-US" altLang="ko-KR" sz="16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</a:p>
          <a:p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CC7B131-5A98-8D3A-999C-E0CBF93FEB5F}"/>
              </a:ext>
            </a:extLst>
          </p:cNvPr>
          <p:cNvSpPr/>
          <p:nvPr/>
        </p:nvSpPr>
        <p:spPr>
          <a:xfrm>
            <a:off x="573886" y="5013301"/>
            <a:ext cx="3340061" cy="1613520"/>
          </a:xfrm>
          <a:prstGeom prst="roundRect">
            <a:avLst/>
          </a:prstGeom>
          <a:solidFill>
            <a:srgbClr val="B2D4D8"/>
          </a:solidFill>
          <a:ln w="28575">
            <a:solidFill>
              <a:srgbClr val="B2D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72F065-95A1-80E2-9E66-A6070EF34139}"/>
              </a:ext>
            </a:extLst>
          </p:cNvPr>
          <p:cNvSpPr txBox="1"/>
          <p:nvPr/>
        </p:nvSpPr>
        <p:spPr>
          <a:xfrm>
            <a:off x="680720" y="5221089"/>
            <a:ext cx="3176608" cy="1107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highlight>
                  <a:srgbClr val="F1E8DB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SVM, </a:t>
            </a:r>
            <a:r>
              <a:rPr lang="ko-KR" altLang="en-US" sz="2200" dirty="0">
                <a:highlight>
                  <a:srgbClr val="F1E8DB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인공신경망이 </a:t>
            </a:r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다중 판별분석이나 귀납 추론 등 </a:t>
            </a:r>
            <a:r>
              <a:rPr lang="ko-KR" altLang="en-US" sz="2200" dirty="0">
                <a:highlight>
                  <a:srgbClr val="F1E8DB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전통적인 통계 기법에 비해 우수하다</a:t>
            </a:r>
            <a:r>
              <a:rPr lang="en-US" altLang="ko-KR" sz="2200" dirty="0">
                <a:highlight>
                  <a:srgbClr val="F1E8DB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200" dirty="0">
              <a:highlight>
                <a:srgbClr val="F1E8DB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BF7120D-DBDC-7223-6D2C-2B5138B2D292}"/>
              </a:ext>
            </a:extLst>
          </p:cNvPr>
          <p:cNvSpPr/>
          <p:nvPr/>
        </p:nvSpPr>
        <p:spPr>
          <a:xfrm>
            <a:off x="4331276" y="5013301"/>
            <a:ext cx="3340061" cy="1604518"/>
          </a:xfrm>
          <a:prstGeom prst="roundRect">
            <a:avLst/>
          </a:prstGeom>
          <a:solidFill>
            <a:srgbClr val="B2D4D8"/>
          </a:solidFill>
          <a:ln w="28575">
            <a:solidFill>
              <a:srgbClr val="B2D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FBF600-F83D-6EE1-92F6-5B9F3B062974}"/>
              </a:ext>
            </a:extLst>
          </p:cNvPr>
          <p:cNvSpPr txBox="1"/>
          <p:nvPr/>
        </p:nvSpPr>
        <p:spPr>
          <a:xfrm>
            <a:off x="4508477" y="5221089"/>
            <a:ext cx="317660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단일 인공신경망 모형에 비해 </a:t>
            </a:r>
            <a:r>
              <a:rPr lang="ko-KR" altLang="en-US" sz="2200" dirty="0">
                <a:highlight>
                  <a:srgbClr val="F1E8DB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앙상블 모형이 더 우수하다</a:t>
            </a:r>
            <a:r>
              <a:rPr lang="en-US" altLang="ko-KR" sz="22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2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0ED31F9-6E28-326A-3780-AAC87BF8F9E0}"/>
              </a:ext>
            </a:extLst>
          </p:cNvPr>
          <p:cNvSpPr/>
          <p:nvPr/>
        </p:nvSpPr>
        <p:spPr>
          <a:xfrm>
            <a:off x="8189866" y="5029654"/>
            <a:ext cx="3340061" cy="1557952"/>
          </a:xfrm>
          <a:prstGeom prst="roundRect">
            <a:avLst/>
          </a:prstGeom>
          <a:solidFill>
            <a:srgbClr val="B2D4D8"/>
          </a:solidFill>
          <a:ln w="28575">
            <a:solidFill>
              <a:srgbClr val="B2D4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354A5F-D3AB-85C2-4F31-7C8D484F11CE}"/>
              </a:ext>
            </a:extLst>
          </p:cNvPr>
          <p:cNvSpPr txBox="1"/>
          <p:nvPr/>
        </p:nvSpPr>
        <p:spPr>
          <a:xfrm>
            <a:off x="8334672" y="5109987"/>
            <a:ext cx="317660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기존의 </a:t>
            </a:r>
            <a:r>
              <a:rPr lang="ko-KR" altLang="en-US" sz="20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머신러닝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기법보다 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RNN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과 기업의 </a:t>
            </a:r>
            <a:r>
              <a:rPr lang="ko-KR" altLang="en-US" sz="2000" dirty="0">
                <a:highlight>
                  <a:srgbClr val="F1E8DB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재무 데이터를 이미지화 한 </a:t>
            </a:r>
            <a:r>
              <a:rPr lang="en-US" altLang="ko-KR" sz="2000" dirty="0">
                <a:highlight>
                  <a:srgbClr val="F1E8DB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CNN</a:t>
            </a:r>
            <a:r>
              <a:rPr lang="ko-KR" altLang="en-US" sz="2000" dirty="0">
                <a:highlight>
                  <a:srgbClr val="F1E8DB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 한계기업 예측에 더 우수한 성과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를 보인다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.</a:t>
            </a:r>
            <a:endParaRPr lang="ko-KR" altLang="en-US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9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본론 </a:t>
            </a:r>
            <a:r>
              <a:rPr lang="en-US" altLang="ko-KR" sz="320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20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데이터</a:t>
            </a:r>
            <a:r>
              <a:rPr lang="en-US" altLang="ko-KR" sz="320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, </a:t>
            </a:r>
            <a:r>
              <a:rPr lang="ko-KR" altLang="en-US" sz="320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전처리</a:t>
            </a:r>
            <a:endParaRPr lang="ko-KR" altLang="en-US" sz="3200" dirty="0">
              <a:solidFill>
                <a:srgbClr val="422100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83F0F-C3EB-95AD-B5B6-E8C67CB88BA8}"/>
              </a:ext>
            </a:extLst>
          </p:cNvPr>
          <p:cNvSpPr txBox="1"/>
          <p:nvPr/>
        </p:nvSpPr>
        <p:spPr>
          <a:xfrm>
            <a:off x="711833" y="2090377"/>
            <a:ext cx="58877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2017</a:t>
            </a:r>
            <a:r>
              <a:rPr lang="ko-KR" altLang="en-US" sz="20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년</a:t>
            </a:r>
            <a:r>
              <a:rPr lang="en-US" altLang="ko-KR" sz="20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~2019</a:t>
            </a:r>
            <a:r>
              <a:rPr lang="ko-KR" altLang="en-US" sz="20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년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코스피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코스닥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코넥스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</a:t>
            </a:r>
            <a:r>
              <a:rPr lang="ko-KR" altLang="en-US" sz="20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외감기업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33916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 중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결산월이 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12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월인 비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(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非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)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금융기업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분석 기간 내에 재무제표의 적절성 판단 지표인 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</a:t>
            </a:r>
            <a:r>
              <a:rPr lang="ko-KR" altLang="en-US" sz="2000" dirty="0">
                <a:highlight>
                  <a:srgbClr val="F7F4EF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감사의견이 ‘적정’ 이외의 기업을 제외</a:t>
            </a:r>
            <a:endParaRPr lang="en-US" altLang="ko-KR" sz="2000" dirty="0">
              <a:highlight>
                <a:srgbClr val="F7F4EF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연차 재무제표만 활용해 최종적으로 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16813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개의 기업을 분석 대상으로 삼음</a:t>
            </a:r>
            <a:endParaRPr lang="ko-KR" altLang="en-US" sz="2000" dirty="0">
              <a:highlight>
                <a:srgbClr val="F7F4EF"/>
              </a:highlight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4" name="그래픽 3" descr="확인란 선택됨 단색으로 채워진">
            <a:extLst>
              <a:ext uri="{FF2B5EF4-FFF2-40B4-BE49-F238E27FC236}">
                <a16:creationId xmlns:a16="http://schemas.microsoft.com/office/drawing/2014/main" id="{5762F324-E33C-CDE0-C3BB-C87A7DE2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359" y="1491658"/>
            <a:ext cx="538481" cy="538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A07391-9EFC-3FD7-AF4F-ED43D4B2BD05}"/>
              </a:ext>
            </a:extLst>
          </p:cNvPr>
          <p:cNvSpPr txBox="1"/>
          <p:nvPr/>
        </p:nvSpPr>
        <p:spPr>
          <a:xfrm>
            <a:off x="1259840" y="145288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분석 대상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AB6DB3-896E-0464-5FE8-CBC1E1781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09" y="3008949"/>
            <a:ext cx="3789997" cy="1471930"/>
          </a:xfrm>
          <a:prstGeom prst="rect">
            <a:avLst/>
          </a:prstGeom>
        </p:spPr>
      </p:pic>
      <p:pic>
        <p:nvPicPr>
          <p:cNvPr id="34" name="그래픽 33" descr="확인란 선택됨 단색으로 채워진">
            <a:extLst>
              <a:ext uri="{FF2B5EF4-FFF2-40B4-BE49-F238E27FC236}">
                <a16:creationId xmlns:a16="http://schemas.microsoft.com/office/drawing/2014/main" id="{CFACC533-8B82-3CAE-895D-C16176EA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3321" y="1491658"/>
            <a:ext cx="538481" cy="5384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3898775-211E-17A3-958C-C61366B1584A}"/>
              </a:ext>
            </a:extLst>
          </p:cNvPr>
          <p:cNvSpPr txBox="1"/>
          <p:nvPr/>
        </p:nvSpPr>
        <p:spPr>
          <a:xfrm>
            <a:off x="6799445" y="145288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전처리</a:t>
            </a:r>
            <a:endParaRPr lang="ko-KR" altLang="en-US" sz="28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274D47-E658-DEB5-D956-04164FC7619D}"/>
              </a:ext>
            </a:extLst>
          </p:cNvPr>
          <p:cNvSpPr txBox="1"/>
          <p:nvPr/>
        </p:nvSpPr>
        <p:spPr>
          <a:xfrm>
            <a:off x="6512561" y="1976100"/>
            <a:ext cx="5212080" cy="279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결측치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: </a:t>
            </a:r>
            <a:r>
              <a:rPr lang="ko-KR" altLang="en-US" sz="20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중앙값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으로 대체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영업이익 이자보상배율에서 </a:t>
            </a:r>
            <a:r>
              <a:rPr lang="ko-KR" altLang="en-US" sz="2000" dirty="0" err="1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결측치가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존재하는 경우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해당 기업정보 전체를 제거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이상치 처리 방법으로</a:t>
            </a:r>
            <a:r>
              <a:rPr lang="ko-KR" altLang="en-US" sz="20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000" dirty="0" err="1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윈저라이징</a:t>
            </a:r>
            <a:r>
              <a:rPr lang="ko-KR" altLang="en-US" sz="2000" dirty="0">
                <a:highlight>
                  <a:srgbClr val="B2D4D8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사용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&gt;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변수 별 누적확률 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0.01,  0.99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에</a:t>
            </a: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해당하는 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       </a:t>
            </a:r>
            <a:r>
              <a:rPr lang="ko-KR" altLang="en-US" sz="20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값으로 변환</a:t>
            </a:r>
            <a:endParaRPr lang="en-US" altLang="ko-KR" sz="20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2117619-E47D-E80B-1017-279919351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54" y="2025081"/>
            <a:ext cx="4332608" cy="147193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4391559-824B-EEB2-9005-17FF64427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2096963"/>
            <a:ext cx="3468370" cy="1471930"/>
          </a:xfrm>
          <a:prstGeom prst="rect">
            <a:avLst/>
          </a:prstGeom>
        </p:spPr>
      </p:pic>
      <p:pic>
        <p:nvPicPr>
          <p:cNvPr id="46" name="그림 45" descr="화살이(가) 표시된 사진&#10;&#10;자동 생성된 설명">
            <a:extLst>
              <a:ext uri="{FF2B5EF4-FFF2-40B4-BE49-F238E27FC236}">
                <a16:creationId xmlns:a16="http://schemas.microsoft.com/office/drawing/2014/main" id="{FE320415-FF9F-7B37-DE06-22DD93D72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72105">
            <a:off x="856643" y="5003309"/>
            <a:ext cx="1127153" cy="112715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9612885-6980-9257-7B1B-0C6346260A5B}"/>
              </a:ext>
            </a:extLst>
          </p:cNvPr>
          <p:cNvSpPr txBox="1"/>
          <p:nvPr/>
        </p:nvSpPr>
        <p:spPr>
          <a:xfrm>
            <a:off x="1884443" y="5366342"/>
            <a:ext cx="9256236" cy="63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최종적으로 정상기업과 한계기업의 수를 각각 </a:t>
            </a:r>
            <a:r>
              <a:rPr lang="en-US" altLang="ko-KR" sz="2800" dirty="0">
                <a:highlight>
                  <a:srgbClr val="F7F4EF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13818</a:t>
            </a:r>
            <a:r>
              <a:rPr lang="ko-KR" altLang="en-US" sz="2800" dirty="0">
                <a:highlight>
                  <a:srgbClr val="F7F4EF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</a:t>
            </a:r>
            <a:r>
              <a:rPr lang="en-US" altLang="ko-KR" sz="2800" dirty="0">
                <a:highlight>
                  <a:srgbClr val="F7F4EF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, 2995</a:t>
            </a:r>
            <a:r>
              <a:rPr lang="ko-KR" altLang="en-US" sz="2800" dirty="0">
                <a:highlight>
                  <a:srgbClr val="F7F4EF"/>
                </a:highlight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개로 </a:t>
            </a:r>
            <a:r>
              <a:rPr lang="ko-KR" altLang="en-US" sz="28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집계</a:t>
            </a:r>
          </a:p>
        </p:txBody>
      </p:sp>
    </p:spTree>
    <p:extLst>
      <p:ext uri="{BB962C8B-B14F-4D97-AF65-F5344CB8AC3E}">
        <p14:creationId xmlns:p14="http://schemas.microsoft.com/office/powerpoint/2010/main" val="358666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E6C544-89C7-B1B2-B665-F0F178840F3B}"/>
              </a:ext>
            </a:extLst>
          </p:cNvPr>
          <p:cNvSpPr txBox="1"/>
          <p:nvPr/>
        </p:nvSpPr>
        <p:spPr>
          <a:xfrm>
            <a:off x="542218" y="404392"/>
            <a:ext cx="700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논문 본론 </a:t>
            </a:r>
            <a:r>
              <a:rPr lang="en-US" altLang="ko-KR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- </a:t>
            </a:r>
            <a:r>
              <a:rPr lang="ko-KR" altLang="en-US" sz="3200" dirty="0">
                <a:solidFill>
                  <a:srgbClr val="422100"/>
                </a:solidFill>
                <a:latin typeface="카페24 아네모네" pitchFamily="2" charset="-127"/>
                <a:ea typeface="카페24 아네모네" pitchFamily="2" charset="-127"/>
              </a:rPr>
              <a:t>독립변수 설정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D6909BC-7F3A-00C9-CDF6-7DAAF1C94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68" y="1516269"/>
            <a:ext cx="6184397" cy="5036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 descr="화살이(가) 표시된 사진&#10;&#10;자동 생성된 설명">
            <a:extLst>
              <a:ext uri="{FF2B5EF4-FFF2-40B4-BE49-F238E27FC236}">
                <a16:creationId xmlns:a16="http://schemas.microsoft.com/office/drawing/2014/main" id="{785073CE-F68D-B9DB-7809-E9BCF81D2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06" y="1633109"/>
            <a:ext cx="1290194" cy="1290194"/>
          </a:xfrm>
          <a:prstGeom prst="rect">
            <a:avLst/>
          </a:prstGeom>
        </p:spPr>
      </p:pic>
      <p:pic>
        <p:nvPicPr>
          <p:cNvPr id="8" name="그림 7" descr="화살이(가) 표시된 사진&#10;&#10;자동 생성된 설명">
            <a:extLst>
              <a:ext uri="{FF2B5EF4-FFF2-40B4-BE49-F238E27FC236}">
                <a16:creationId xmlns:a16="http://schemas.microsoft.com/office/drawing/2014/main" id="{2A34635A-F432-91B6-D867-7B0A8AC1C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06" y="2487413"/>
            <a:ext cx="1290194" cy="1290194"/>
          </a:xfrm>
          <a:prstGeom prst="rect">
            <a:avLst/>
          </a:prstGeom>
        </p:spPr>
      </p:pic>
      <p:pic>
        <p:nvPicPr>
          <p:cNvPr id="9" name="그림 8" descr="화살이(가) 표시된 사진&#10;&#10;자동 생성된 설명">
            <a:extLst>
              <a:ext uri="{FF2B5EF4-FFF2-40B4-BE49-F238E27FC236}">
                <a16:creationId xmlns:a16="http://schemas.microsoft.com/office/drawing/2014/main" id="{DB7C28A9-57C1-240D-DCEA-5DEA4E3B7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06" y="3522869"/>
            <a:ext cx="1290194" cy="1290194"/>
          </a:xfrm>
          <a:prstGeom prst="rect">
            <a:avLst/>
          </a:prstGeom>
        </p:spPr>
      </p:pic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id="{27ED3AA5-BFBA-6283-2D89-7C1B9D8A9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06" y="5001610"/>
            <a:ext cx="1290194" cy="1290194"/>
          </a:xfrm>
          <a:prstGeom prst="rect">
            <a:avLst/>
          </a:prstGeom>
        </p:spPr>
      </p:pic>
      <p:pic>
        <p:nvPicPr>
          <p:cNvPr id="12" name="그림 11" descr="화살이(가) 표시된 사진&#10;&#10;자동 생성된 설명">
            <a:extLst>
              <a:ext uri="{FF2B5EF4-FFF2-40B4-BE49-F238E27FC236}">
                <a16:creationId xmlns:a16="http://schemas.microsoft.com/office/drawing/2014/main" id="{1048572F-7DD2-9E4B-846B-C145BA7A5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78662">
            <a:off x="6499287" y="1508976"/>
            <a:ext cx="1390054" cy="1390054"/>
          </a:xfrm>
          <a:prstGeom prst="rect">
            <a:avLst/>
          </a:prstGeom>
        </p:spPr>
      </p:pic>
      <p:pic>
        <p:nvPicPr>
          <p:cNvPr id="13" name="그림 12" descr="화살이(가) 표시된 사진&#10;&#10;자동 생성된 설명">
            <a:extLst>
              <a:ext uri="{FF2B5EF4-FFF2-40B4-BE49-F238E27FC236}">
                <a16:creationId xmlns:a16="http://schemas.microsoft.com/office/drawing/2014/main" id="{A59D30E0-6CCD-647C-3164-4679F2FF7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78662">
            <a:off x="6549360" y="2437482"/>
            <a:ext cx="1390054" cy="1390054"/>
          </a:xfrm>
          <a:prstGeom prst="rect">
            <a:avLst/>
          </a:prstGeom>
        </p:spPr>
      </p:pic>
      <p:pic>
        <p:nvPicPr>
          <p:cNvPr id="14" name="그림 13" descr="화살이(가) 표시된 사진&#10;&#10;자동 생성된 설명">
            <a:extLst>
              <a:ext uri="{FF2B5EF4-FFF2-40B4-BE49-F238E27FC236}">
                <a16:creationId xmlns:a16="http://schemas.microsoft.com/office/drawing/2014/main" id="{5B494DA4-4279-2A5B-0553-2E4EB86F5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78662">
            <a:off x="6549359" y="3514259"/>
            <a:ext cx="1390054" cy="1390054"/>
          </a:xfrm>
          <a:prstGeom prst="rect">
            <a:avLst/>
          </a:prstGeom>
        </p:spPr>
      </p:pic>
      <p:pic>
        <p:nvPicPr>
          <p:cNvPr id="15" name="그림 14" descr="화살이(가) 표시된 사진&#10;&#10;자동 생성된 설명">
            <a:extLst>
              <a:ext uri="{FF2B5EF4-FFF2-40B4-BE49-F238E27FC236}">
                <a16:creationId xmlns:a16="http://schemas.microsoft.com/office/drawing/2014/main" id="{162D8205-2991-2DC8-A29E-E4B1D88B1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78662">
            <a:off x="6549360" y="4847199"/>
            <a:ext cx="1390054" cy="1390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8562C6-A534-849E-3A1C-B888D3F79E36}"/>
              </a:ext>
            </a:extLst>
          </p:cNvPr>
          <p:cNvSpPr txBox="1"/>
          <p:nvPr/>
        </p:nvSpPr>
        <p:spPr>
          <a:xfrm>
            <a:off x="7542936" y="1888476"/>
            <a:ext cx="385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재무상태나 경영성과가 전기 대비 얼마나 증가했는지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223AD-C516-1E14-402B-DAD4E5E8E96D}"/>
              </a:ext>
            </a:extLst>
          </p:cNvPr>
          <p:cNvSpPr txBox="1"/>
          <p:nvPr/>
        </p:nvSpPr>
        <p:spPr>
          <a:xfrm>
            <a:off x="7322783" y="2867290"/>
            <a:ext cx="367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전기 대비 이익이나 손실이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얼마나 발생했는지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AE48C-9AD6-5101-FB70-801DAFDAA6D7}"/>
              </a:ext>
            </a:extLst>
          </p:cNvPr>
          <p:cNvSpPr txBox="1"/>
          <p:nvPr/>
        </p:nvSpPr>
        <p:spPr>
          <a:xfrm>
            <a:off x="7542936" y="3949258"/>
            <a:ext cx="385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기업 보유 자산을 당기에</a:t>
            </a:r>
            <a:r>
              <a:rPr lang="en-US" altLang="ko-KR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 </a:t>
            </a:r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얼마나 효율적으로 운용하고 있는지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A8A4D-0F26-978E-5CA6-B54F5079D5A0}"/>
              </a:ext>
            </a:extLst>
          </p:cNvPr>
          <p:cNvSpPr txBox="1"/>
          <p:nvPr/>
        </p:nvSpPr>
        <p:spPr>
          <a:xfrm>
            <a:off x="7134112" y="5245333"/>
            <a:ext cx="385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기업의 채무상환 능력과</a:t>
            </a:r>
            <a:endParaRPr lang="en-US" altLang="ko-KR" sz="2400" dirty="0">
              <a:latin typeface="강원교육모두 Bold" panose="02020603020101020101" pitchFamily="18" charset="-127"/>
              <a:ea typeface="강원교육모두 Bold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강원교육모두 Bold" panose="02020603020101020101" pitchFamily="18" charset="-127"/>
                <a:ea typeface="강원교육모두 Bold" panose="02020603020101020101" pitchFamily="18" charset="-127"/>
              </a:rPr>
              <a:t>현금 창출 능력</a:t>
            </a:r>
          </a:p>
        </p:txBody>
      </p:sp>
    </p:spTree>
    <p:extLst>
      <p:ext uri="{BB962C8B-B14F-4D97-AF65-F5344CB8AC3E}">
        <p14:creationId xmlns:p14="http://schemas.microsoft.com/office/powerpoint/2010/main" val="127812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1358</Words>
  <Application>Microsoft Office PowerPoint</Application>
  <PresentationFormat>와이드스크린</PresentationFormat>
  <Paragraphs>211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카페24 아네모네</vt:lpstr>
      <vt:lpstr>강원교육모두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ryunzi</dc:creator>
  <cp:lastModifiedBy>kim ryunzi</cp:lastModifiedBy>
  <cp:revision>28</cp:revision>
  <dcterms:created xsi:type="dcterms:W3CDTF">2022-06-07T07:36:28Z</dcterms:created>
  <dcterms:modified xsi:type="dcterms:W3CDTF">2022-06-13T03:55:13Z</dcterms:modified>
</cp:coreProperties>
</file>