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64" r:id="rId4"/>
    <p:sldId id="260" r:id="rId5"/>
    <p:sldId id="259" r:id="rId6"/>
    <p:sldId id="257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9"/>
  </p:normalViewPr>
  <p:slideViewPr>
    <p:cSldViewPr snapToGrid="0" snapToObjects="1">
      <p:cViewPr varScale="1">
        <p:scale>
          <a:sx n="91" d="100"/>
          <a:sy n="9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65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5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07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6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6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466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9DF0B5-1C72-2748-864B-97637B7BB196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0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59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9DF0B5-1C72-2748-864B-97637B7BB196}" type="datetimeFigureOut">
              <a:rPr kumimoji="1" lang="ko-KR" altLang="en-US" smtClean="0"/>
              <a:t>2017. 4. 11.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711483" y="3193366"/>
            <a:ext cx="534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 smtClean="0">
                <a:latin typeface="+mj-ea"/>
                <a:ea typeface="+mj-ea"/>
              </a:rPr>
              <a:t>UX/UI</a:t>
            </a:r>
            <a:r>
              <a:rPr kumimoji="1" lang="ko-KR" altLang="en-US" sz="4800" dirty="0" smtClean="0">
                <a:latin typeface="+mj-ea"/>
                <a:ea typeface="+mj-ea"/>
              </a:rPr>
              <a:t> 정기 세미나</a:t>
            </a:r>
            <a:endParaRPr kumimoji="1" lang="ko-KR" alt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>
                <a:latin typeface="+mn-ea"/>
              </a:rPr>
              <a:t>윈도우 매니저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3326" y="2635235"/>
            <a:ext cx="794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+mn-ea"/>
              </a:rPr>
              <a:t>화면상에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나타나는 </a:t>
            </a:r>
            <a:r>
              <a:rPr lang="ko-KR" altLang="en-US" dirty="0">
                <a:latin typeface="+mn-ea"/>
              </a:rPr>
              <a:t>여러 가지 창</a:t>
            </a:r>
            <a:r>
              <a:rPr lang="en-US" altLang="ko-KR" dirty="0">
                <a:latin typeface="+mn-ea"/>
              </a:rPr>
              <a:t>(Window)</a:t>
            </a:r>
            <a:r>
              <a:rPr lang="ko-KR" altLang="en-US" dirty="0">
                <a:latin typeface="+mn-ea"/>
              </a:rPr>
              <a:t> 의 크기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이동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배열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등을 </a:t>
            </a:r>
            <a:r>
              <a:rPr lang="ko-KR" altLang="en-US" dirty="0">
                <a:latin typeface="+mn-ea"/>
              </a:rPr>
              <a:t>관리하여 보다 효율적으로 모니터에 </a:t>
            </a:r>
            <a:r>
              <a:rPr lang="ko-KR" altLang="en-US" dirty="0" smtClean="0">
                <a:latin typeface="+mn-ea"/>
              </a:rPr>
              <a:t>출력하게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해준다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3326" y="3563924"/>
            <a:ext cx="79442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baseline="0" dirty="0" smtClean="0">
                <a:latin typeface="+mn-ea"/>
              </a:rPr>
              <a:t>서버와 클라이언트 사이의 규약인 </a:t>
            </a:r>
            <a:r>
              <a:rPr lang="en-US" altLang="ko-KR" b="0" i="0" u="none" strike="noStrike" baseline="0" dirty="0" smtClean="0">
                <a:latin typeface="+mn-ea"/>
              </a:rPr>
              <a:t>Window Protocol, </a:t>
            </a:r>
            <a:r>
              <a:rPr lang="ko-KR" altLang="en-US" b="0" i="0" u="none" strike="noStrike" baseline="0" dirty="0" smtClean="0">
                <a:latin typeface="+mn-ea"/>
              </a:rPr>
              <a:t>클라이언트에 요구에 따라 화면에 출력해주는 </a:t>
            </a:r>
            <a:r>
              <a:rPr lang="en-US" altLang="ko-KR" b="0" i="0" u="none" strike="noStrike" baseline="0" dirty="0" smtClean="0">
                <a:latin typeface="+mn-ea"/>
              </a:rPr>
              <a:t>Compositor, Window Decoration</a:t>
            </a:r>
            <a:r>
              <a:rPr lang="ko-KR" altLang="en-US" b="0" i="0" u="none" strike="noStrike" baseline="0" dirty="0" smtClean="0">
                <a:latin typeface="+mn-ea"/>
              </a:rPr>
              <a:t>을 담당하는 </a:t>
            </a:r>
            <a:r>
              <a:rPr lang="en-US" altLang="ko-KR" b="0" i="0" u="none" strike="noStrike" baseline="0" dirty="0" smtClean="0">
                <a:latin typeface="+mn-ea"/>
              </a:rPr>
              <a:t>Shell, </a:t>
            </a:r>
            <a:r>
              <a:rPr lang="ko-KR" altLang="en-US" b="0" i="0" u="none" strike="noStrike" baseline="0" dirty="0" smtClean="0">
                <a:latin typeface="+mn-ea"/>
              </a:rPr>
              <a:t>이 </a:t>
            </a:r>
            <a:r>
              <a:rPr lang="en-US" altLang="ko-KR" b="0" i="0" u="none" strike="noStrike" baseline="0" dirty="0" smtClean="0">
                <a:latin typeface="+mn-ea"/>
              </a:rPr>
              <a:t>3</a:t>
            </a:r>
            <a:r>
              <a:rPr lang="ko-KR" altLang="en-US" b="0" i="0" u="none" strike="noStrike" baseline="0" dirty="0" smtClean="0">
                <a:latin typeface="+mn-ea"/>
              </a:rPr>
              <a:t>가지로 이루어져 있다</a:t>
            </a:r>
            <a:r>
              <a:rPr lang="en-US" altLang="ko-KR" b="0" i="0" u="none" strike="noStrike" baseline="0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3326" y="1983545"/>
            <a:ext cx="794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u="none" strike="noStrike" baseline="0" dirty="0" smtClean="0">
                <a:latin typeface="+mn-ea"/>
              </a:rPr>
              <a:t>GUI </a:t>
            </a:r>
            <a:r>
              <a:rPr lang="ko-KR" altLang="en-US" b="0" i="0" u="none" strike="noStrike" baseline="0" dirty="0" smtClean="0">
                <a:latin typeface="+mn-ea"/>
              </a:rPr>
              <a:t>환경에서 각 윈도우를 관리할 목적으로 만들어진 소프트웨어를 말한다</a:t>
            </a:r>
            <a:r>
              <a:rPr kumimoji="1" lang="en-US" altLang="ko-KR" dirty="0">
                <a:latin typeface="+mn-ea"/>
              </a:rPr>
              <a:t>.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988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890" y="1237956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X </a:t>
            </a:r>
            <a:r>
              <a:rPr lang="en-US" altLang="ko-KR" sz="3200" dirty="0" smtClean="0">
                <a:latin typeface="+mn-ea"/>
              </a:rPr>
              <a:t>Windo</a:t>
            </a:r>
            <a:r>
              <a:rPr lang="en-US" altLang="ko-KR" sz="3200" dirty="0">
                <a:latin typeface="+mn-ea"/>
              </a:rPr>
              <a:t>w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54832" y="2482506"/>
            <a:ext cx="8046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X </a:t>
            </a:r>
            <a:r>
              <a:rPr lang="en-US" altLang="ko-KR" b="0" i="0" u="none" strike="noStrike" baseline="0" dirty="0" smtClean="0">
                <a:latin typeface="+mn-ea"/>
              </a:rPr>
              <a:t>Window</a:t>
            </a:r>
            <a:r>
              <a:rPr lang="ko-KR" altLang="en-US" b="0" i="0" u="none" strike="noStrike" baseline="0" dirty="0" smtClean="0">
                <a:latin typeface="+mn-ea"/>
              </a:rPr>
              <a:t>는 </a:t>
            </a:r>
            <a:r>
              <a:rPr lang="en-US" altLang="ko-KR" b="0" i="0" u="none" strike="noStrike" baseline="0" dirty="0" smtClean="0">
                <a:latin typeface="+mn-ea"/>
              </a:rPr>
              <a:t>1984</a:t>
            </a:r>
            <a:r>
              <a:rPr lang="ko-KR" altLang="en-US" b="0" i="0" u="none" strike="noStrike" baseline="0" dirty="0" smtClean="0">
                <a:latin typeface="+mn-ea"/>
              </a:rPr>
              <a:t>년부터 개발되기 시작한 </a:t>
            </a:r>
            <a:r>
              <a:rPr lang="en-US" altLang="ko-KR" b="0" i="0" u="none" strike="noStrike" baseline="0" dirty="0" smtClean="0">
                <a:latin typeface="+mn-ea"/>
              </a:rPr>
              <a:t>X </a:t>
            </a:r>
            <a:r>
              <a:rPr lang="ko-KR" altLang="en-US" b="0" i="0" u="none" strike="noStrike" baseline="0" dirty="0" smtClean="0">
                <a:latin typeface="+mn-ea"/>
              </a:rPr>
              <a:t>윈도우 시스템 프로토콜을 기반으로 하는 클라이언트와 서버 모델의 네트워크 지향 윈도 시스템이다</a:t>
            </a:r>
            <a:r>
              <a:rPr lang="en-US" altLang="ko-KR" b="0" i="0" u="none" strike="noStrike" baseline="0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b="0" i="0" u="none" strike="noStrike" baseline="0" dirty="0" smtClean="0">
                <a:latin typeface="+mn-ea"/>
              </a:rPr>
              <a:t> </a:t>
            </a:r>
            <a:r>
              <a:rPr lang="ko-KR" altLang="en-US" b="0" i="0" u="none" strike="noStrike" baseline="0" dirty="0" smtClean="0">
                <a:latin typeface="+mn-ea"/>
              </a:rPr>
              <a:t>오래되었기 때문에</a:t>
            </a:r>
            <a:r>
              <a:rPr lang="en-US" altLang="ko-KR" b="0" i="0" u="none" strike="noStrike" dirty="0" smtClean="0">
                <a:latin typeface="+mn-ea"/>
              </a:rPr>
              <a:t> </a:t>
            </a:r>
            <a:r>
              <a:rPr lang="ko-KR" altLang="en-US" b="0" i="0" u="none" strike="noStrike" baseline="0" dirty="0" smtClean="0">
                <a:latin typeface="+mn-ea"/>
              </a:rPr>
              <a:t>존재는 하지만 지금은 쓰지 않은 함수들도 포함되어있다</a:t>
            </a:r>
            <a:r>
              <a:rPr lang="en-US" altLang="ko-KR" b="0" i="0" u="none" strike="noStrike" baseline="0" dirty="0" smtClean="0">
                <a:latin typeface="+mn-ea"/>
              </a:rPr>
              <a:t>. Window Decoration</a:t>
            </a:r>
            <a:r>
              <a:rPr lang="ko-KR" altLang="en-US" b="0" i="0" u="none" strike="noStrike" baseline="0" dirty="0" smtClean="0">
                <a:latin typeface="+mn-ea"/>
              </a:rPr>
              <a:t>에서는 </a:t>
            </a:r>
            <a:r>
              <a:rPr lang="ko-KR" altLang="en-US" b="0" i="0" u="none" strike="noStrike" baseline="0" dirty="0" smtClean="0">
                <a:latin typeface="+mn-ea"/>
              </a:rPr>
              <a:t>기본적으로  </a:t>
            </a:r>
            <a:r>
              <a:rPr lang="en-US" altLang="ko-KR" b="0" i="0" u="none" strike="noStrike" baseline="0" dirty="0" smtClean="0">
                <a:latin typeface="+mn-ea"/>
              </a:rPr>
              <a:t>SSD </a:t>
            </a:r>
            <a:r>
              <a:rPr lang="ko-KR" altLang="en-US" b="0" i="0" u="none" strike="noStrike" baseline="0" dirty="0" smtClean="0">
                <a:latin typeface="+mn-ea"/>
              </a:rPr>
              <a:t>방식을 택해서 자칫 서버를 무겁게 한다</a:t>
            </a:r>
            <a:r>
              <a:rPr lang="en-US" altLang="ko-KR" b="0" i="0" u="none" strike="noStrike" baseline="0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4832" y="4377511"/>
            <a:ext cx="804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u="none" strike="noStrike" baseline="0" dirty="0" smtClean="0">
                <a:latin typeface="+mn-ea"/>
              </a:rPr>
              <a:t> </a:t>
            </a:r>
            <a:r>
              <a:rPr lang="ko-KR" altLang="en-US" b="0" i="0" u="none" strike="noStrike" baseline="0" dirty="0" smtClean="0">
                <a:latin typeface="+mn-ea"/>
              </a:rPr>
              <a:t>프로그램들이 클라이언트가 되어 서버에 요청을 보내고 서버는 해당 요청을 처리하고 그것을 컴포지터에 보내고 화면에 출력되는 과정을 갖는다</a:t>
            </a:r>
            <a:r>
              <a:rPr lang="en-US" altLang="ko-KR" b="0" i="0" u="none" strike="noStrike" baseline="0" dirty="0" smtClean="0">
                <a:latin typeface="+mn-ea"/>
              </a:rPr>
              <a:t>.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602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889" y="1252023"/>
            <a:ext cx="1772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Wayland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01813" y="2496574"/>
            <a:ext cx="7433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Wayland Compositor</a:t>
            </a:r>
            <a:r>
              <a:rPr lang="ko-KR" altLang="en-US" dirty="0">
                <a:latin typeface="+mn-ea"/>
              </a:rPr>
              <a:t>는 오래 </a:t>
            </a:r>
            <a:r>
              <a:rPr lang="ko-KR" altLang="en-US" dirty="0" smtClean="0">
                <a:latin typeface="+mn-ea"/>
              </a:rPr>
              <a:t>되고 </a:t>
            </a:r>
            <a:r>
              <a:rPr lang="ko-KR" altLang="en-US" dirty="0">
                <a:latin typeface="+mn-ea"/>
              </a:rPr>
              <a:t>무거운 </a:t>
            </a:r>
            <a:r>
              <a:rPr lang="en-US" altLang="ko-KR" dirty="0">
                <a:latin typeface="+mn-ea"/>
              </a:rPr>
              <a:t>X Window</a:t>
            </a:r>
            <a:r>
              <a:rPr lang="ko-KR" altLang="en-US" dirty="0">
                <a:latin typeface="+mn-ea"/>
              </a:rPr>
              <a:t>를 대체하고자 만들어진 프로토콜인 </a:t>
            </a:r>
            <a:r>
              <a:rPr lang="en-US" altLang="ko-KR" dirty="0">
                <a:latin typeface="+mn-ea"/>
              </a:rPr>
              <a:t>Wayland</a:t>
            </a:r>
            <a:r>
              <a:rPr lang="ko-KR" altLang="en-US" dirty="0">
                <a:latin typeface="+mn-ea"/>
              </a:rPr>
              <a:t>의 윈도우 </a:t>
            </a:r>
            <a:r>
              <a:rPr lang="ko-KR" altLang="en-US" dirty="0" smtClean="0">
                <a:latin typeface="+mn-ea"/>
              </a:rPr>
              <a:t>매니저이다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서버를 </a:t>
            </a:r>
            <a:r>
              <a:rPr lang="ko-KR" altLang="en-US" dirty="0">
                <a:latin typeface="+mn-ea"/>
              </a:rPr>
              <a:t>가볍게 유지하는 것이 이 프로토콜의 목적이기 때문에 </a:t>
            </a:r>
            <a:r>
              <a:rPr lang="ko-KR" altLang="en-US" dirty="0" smtClean="0">
                <a:latin typeface="+mn-ea"/>
              </a:rPr>
              <a:t>서버의</a:t>
            </a:r>
            <a:r>
              <a:rPr lang="en-US" altLang="ko-KR" dirty="0" smtClean="0">
                <a:latin typeface="+mn-ea"/>
              </a:rPr>
              <a:t> Window </a:t>
            </a:r>
            <a:r>
              <a:rPr lang="en-US" altLang="ko-KR" dirty="0">
                <a:latin typeface="+mn-ea"/>
              </a:rPr>
              <a:t>Decoration </a:t>
            </a:r>
            <a:r>
              <a:rPr lang="ko-KR" altLang="en-US" dirty="0">
                <a:latin typeface="+mn-ea"/>
              </a:rPr>
              <a:t>작업을 뺏어오는 </a:t>
            </a:r>
            <a:r>
              <a:rPr lang="en-US" altLang="ko-KR" dirty="0">
                <a:latin typeface="+mn-ea"/>
              </a:rPr>
              <a:t>CSD </a:t>
            </a:r>
            <a:r>
              <a:rPr lang="ko-KR" altLang="en-US" dirty="0">
                <a:latin typeface="+mn-ea"/>
              </a:rPr>
              <a:t>방식을 선호한다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X </a:t>
            </a:r>
            <a:r>
              <a:rPr lang="en-US" altLang="ko-KR" dirty="0">
                <a:latin typeface="+mn-ea"/>
              </a:rPr>
              <a:t>Window</a:t>
            </a:r>
            <a:r>
              <a:rPr lang="ko-KR" altLang="en-US" dirty="0">
                <a:latin typeface="+mn-ea"/>
              </a:rPr>
              <a:t>와 </a:t>
            </a:r>
            <a:r>
              <a:rPr lang="ko-KR" altLang="en-US" dirty="0" smtClean="0">
                <a:latin typeface="+mn-ea"/>
              </a:rPr>
              <a:t>달리</a:t>
            </a:r>
            <a:r>
              <a:rPr lang="en-US" altLang="ko-KR" dirty="0" smtClean="0">
                <a:latin typeface="+mn-ea"/>
              </a:rPr>
              <a:t> Wayland </a:t>
            </a:r>
            <a:r>
              <a:rPr lang="en-US" altLang="ko-KR" dirty="0">
                <a:latin typeface="+mn-ea"/>
              </a:rPr>
              <a:t>Compositor</a:t>
            </a:r>
            <a:r>
              <a:rPr lang="ko-KR" altLang="en-US" dirty="0">
                <a:latin typeface="+mn-ea"/>
              </a:rPr>
              <a:t>는 컴포지터 자체가 서버의 역할을 맡고 있는 구조이다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368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8395" y="122388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>
                <a:latin typeface="+mn-ea"/>
              </a:rPr>
              <a:t>데스크탑 환경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2498" y="2433709"/>
            <a:ext cx="783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윈도우 매니저를 토대로 어플리케이션이나 각종 설정 </a:t>
            </a:r>
            <a:r>
              <a:rPr lang="ko-KR" altLang="en-US" dirty="0" smtClean="0">
                <a:latin typeface="+mn-ea"/>
              </a:rPr>
              <a:t>툴을 </a:t>
            </a:r>
            <a:r>
              <a:rPr lang="ko-KR" altLang="en-US" dirty="0">
                <a:latin typeface="+mn-ea"/>
              </a:rPr>
              <a:t>제공하여 통일된 환경을 제공하는 것을 목적으로 한 것입니다</a:t>
            </a:r>
            <a:r>
              <a:rPr lang="en-US" altLang="ko-KR" dirty="0">
                <a:latin typeface="+mn-ea"/>
              </a:rPr>
              <a:t>.</a:t>
            </a:r>
            <a:endParaRPr kumimoji="1"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2496" y="4440372"/>
            <a:ext cx="78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latin typeface="+mn-ea"/>
              </a:rPr>
              <a:t>X window </a:t>
            </a:r>
            <a:r>
              <a:rPr kumimoji="1" lang="ko-KR" altLang="en-US" dirty="0" smtClean="0">
                <a:latin typeface="+mn-ea"/>
              </a:rPr>
              <a:t>기반의 데스크탑 환경</a:t>
            </a:r>
            <a:r>
              <a:rPr kumimoji="1" lang="en-US" altLang="ko-KR" dirty="0" smtClean="0">
                <a:latin typeface="+mn-ea"/>
              </a:rPr>
              <a:t>:</a:t>
            </a:r>
            <a:r>
              <a:rPr kumimoji="1" lang="ko-KR" altLang="en-US" dirty="0" smtClean="0">
                <a:latin typeface="+mn-ea"/>
              </a:rPr>
              <a:t> </a:t>
            </a:r>
            <a:r>
              <a:rPr kumimoji="1" lang="en-US" altLang="ko-KR" dirty="0" smtClean="0">
                <a:latin typeface="+mn-ea"/>
              </a:rPr>
              <a:t>GNOME KDE</a:t>
            </a:r>
            <a:endParaRPr kumimoji="1" lang="ko-KR" altLang="en-US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12497" y="3298541"/>
            <a:ext cx="7835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222222"/>
                </a:solidFill>
                <a:effectLst/>
                <a:latin typeface="+mn-ea"/>
              </a:rPr>
              <a:t>보통 아이콘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+mn-ea"/>
              </a:rPr>
              <a:t>, 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+mn-ea"/>
              </a:rPr>
              <a:t>창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+mn-ea"/>
              </a:rPr>
              <a:t>, 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+mn-ea"/>
              </a:rPr>
              <a:t>도구 모음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+mn-ea"/>
              </a:rPr>
              <a:t>, 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+mn-ea"/>
              </a:rPr>
              <a:t>폴더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+mn-ea"/>
              </a:rPr>
              <a:t>, 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+mn-ea"/>
              </a:rPr>
              <a:t>배경 화면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+mn-ea"/>
              </a:rPr>
              <a:t>, 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+mn-ea"/>
              </a:rPr>
              <a:t>데스크톱 위젯을 제공한다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+mn-ea"/>
              </a:rPr>
              <a:t>. 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+mn-ea"/>
              </a:rPr>
              <a:t>또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ko-KR" altLang="en-US" b="0" i="0" dirty="0" smtClean="0">
                <a:solidFill>
                  <a:srgbClr val="222222"/>
                </a:solidFill>
                <a:effectLst/>
                <a:latin typeface="+mn-ea"/>
              </a:rPr>
              <a:t>데스크탑 환경은 드래그 앤 드롭과 프로세스 사이의 통보와 같은 기능을 지원한다</a:t>
            </a:r>
            <a:r>
              <a:rPr lang="en-US" altLang="ko-KR" b="0" i="0" dirty="0" smtClean="0">
                <a:solidFill>
                  <a:srgbClr val="222222"/>
                </a:solidFill>
                <a:effectLst/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26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9821" y="1252023"/>
            <a:ext cx="389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Window Decoration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82241" y="2929486"/>
            <a:ext cx="6841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u="none" strike="noStrike" baseline="0" dirty="0" smtClean="0">
                <a:latin typeface="+mn-ea"/>
              </a:rPr>
              <a:t>Window Decoration</a:t>
            </a:r>
            <a:r>
              <a:rPr lang="ko-KR" altLang="en-US" b="0" i="0" u="none" strike="noStrike" baseline="0" dirty="0" smtClean="0">
                <a:latin typeface="+mn-ea"/>
              </a:rPr>
              <a:t>이란 </a:t>
            </a:r>
            <a:r>
              <a:rPr lang="en-US" altLang="ko-KR" b="0" i="0" u="none" strike="noStrike" baseline="0" dirty="0" smtClean="0">
                <a:latin typeface="+mn-ea"/>
              </a:rPr>
              <a:t>Windowing System</a:t>
            </a:r>
            <a:r>
              <a:rPr lang="ko-KR" altLang="en-US" b="0" i="0" u="none" strike="noStrike" baseline="0" dirty="0" smtClean="0">
                <a:latin typeface="+mn-ea"/>
              </a:rPr>
              <a:t>에서 윈도우의 </a:t>
            </a:r>
            <a:r>
              <a:rPr lang="en-US" altLang="ko-KR" b="0" i="0" u="none" strike="noStrike" baseline="0" dirty="0" smtClean="0">
                <a:latin typeface="+mn-ea"/>
              </a:rPr>
              <a:t>title bar</a:t>
            </a:r>
            <a:r>
              <a:rPr lang="ko-KR" altLang="en-US" b="0" i="0" u="none" strike="noStrike" baseline="0" dirty="0" smtClean="0">
                <a:latin typeface="+mn-ea"/>
              </a:rPr>
              <a:t>나</a:t>
            </a:r>
            <a:r>
              <a:rPr lang="en-US" altLang="ko-KR" b="0" i="0" u="none" strike="noStrike" baseline="0" dirty="0" smtClean="0">
                <a:latin typeface="+mn-ea"/>
              </a:rPr>
              <a:t> border</a:t>
            </a:r>
            <a:r>
              <a:rPr lang="ko-KR" altLang="en-US" b="0" i="0" u="none" strike="noStrike" baseline="0" dirty="0" smtClean="0">
                <a:latin typeface="+mn-ea"/>
              </a:rPr>
              <a:t>를 수정하는 일을 일컫는다</a:t>
            </a:r>
            <a:r>
              <a:rPr lang="en-US" altLang="ko-KR" b="0" i="0" u="none" strike="noStrike" baseline="0" dirty="0" smtClean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b="0" i="0" u="none" strike="noStrike" baseline="0" dirty="0" smtClean="0">
                <a:latin typeface="+mn-ea"/>
              </a:rPr>
              <a:t>윈도우를 최소화</a:t>
            </a:r>
            <a:r>
              <a:rPr lang="en-US" altLang="ko-KR" b="0" i="0" u="none" strike="noStrike" baseline="0" dirty="0" smtClean="0">
                <a:latin typeface="+mn-ea"/>
              </a:rPr>
              <a:t>, </a:t>
            </a:r>
            <a:r>
              <a:rPr lang="ko-KR" altLang="en-US" b="0" i="0" u="none" strike="noStrike" baseline="0" dirty="0" smtClean="0">
                <a:latin typeface="+mn-ea"/>
              </a:rPr>
              <a:t>최대화</a:t>
            </a:r>
            <a:r>
              <a:rPr lang="en-US" altLang="ko-KR" b="0" i="0" u="none" strike="noStrike" baseline="0" dirty="0" smtClean="0">
                <a:latin typeface="+mn-ea"/>
              </a:rPr>
              <a:t>, </a:t>
            </a:r>
            <a:r>
              <a:rPr lang="ko-KR" altLang="en-US" b="0" i="0" u="none" strike="noStrike" baseline="0" dirty="0" smtClean="0">
                <a:latin typeface="+mn-ea"/>
              </a:rPr>
              <a:t>종료</a:t>
            </a:r>
            <a:r>
              <a:rPr lang="en-US" altLang="ko-KR" b="0" i="0" u="none" strike="noStrike" baseline="0" dirty="0" smtClean="0">
                <a:latin typeface="+mn-ea"/>
              </a:rPr>
              <a:t>, </a:t>
            </a:r>
            <a:r>
              <a:rPr lang="ko-KR" altLang="en-US" b="0" i="0" u="none" strike="noStrike" baseline="0" dirty="0" smtClean="0">
                <a:latin typeface="+mn-ea"/>
              </a:rPr>
              <a:t>사이즈 조절 등의 일들을 말한다</a:t>
            </a:r>
            <a:r>
              <a:rPr lang="en-US" altLang="ko-KR" b="0" i="0" u="none" strike="noStrike" baseline="0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869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5878" y="2827415"/>
            <a:ext cx="75137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u="none" strike="noStrike" baseline="0" dirty="0" smtClean="0">
                <a:latin typeface="+mn-ea"/>
              </a:rPr>
              <a:t>Window Decoration</a:t>
            </a:r>
            <a:r>
              <a:rPr lang="ko-KR" altLang="en-US" b="0" i="0" u="none" strike="noStrike" baseline="0" dirty="0" smtClean="0">
                <a:latin typeface="+mn-ea"/>
              </a:rPr>
              <a:t>을 서버 사이드에서 진행하는 방식</a:t>
            </a:r>
            <a:endParaRPr lang="en-US" altLang="ko-KR" b="0" i="0" u="none" strike="noStrike" baseline="0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b="0" i="0" u="none" strike="noStrike" baseline="0" dirty="0" smtClean="0">
                <a:latin typeface="+mn-ea"/>
              </a:rPr>
              <a:t>서버에 부하가 커지는 문제가 있지만</a:t>
            </a:r>
            <a:r>
              <a:rPr lang="en-US" altLang="ko-KR" b="0" i="0" u="none" strike="noStrike" baseline="0" dirty="0" smtClean="0">
                <a:latin typeface="+mn-ea"/>
              </a:rPr>
              <a:t>, </a:t>
            </a:r>
            <a:r>
              <a:rPr lang="ko-KR" altLang="en-US" b="0" i="0" u="none" strike="noStrike" baseline="0" dirty="0" smtClean="0">
                <a:latin typeface="+mn-ea"/>
              </a:rPr>
              <a:t>모든 윈도우의 </a:t>
            </a:r>
            <a:r>
              <a:rPr lang="en-US" altLang="ko-KR" b="0" i="0" u="none" strike="noStrike" baseline="0" dirty="0" smtClean="0">
                <a:latin typeface="+mn-ea"/>
              </a:rPr>
              <a:t>title bar</a:t>
            </a:r>
            <a:r>
              <a:rPr lang="ko-KR" altLang="en-US" b="0" i="0" u="none" strike="noStrike" baseline="0" dirty="0" smtClean="0">
                <a:latin typeface="+mn-ea"/>
              </a:rPr>
              <a:t>를 서버에서 그리기 때문에 똑같이 일관성있게 관리하기에 좋다</a:t>
            </a:r>
            <a:r>
              <a:rPr lang="en-US" altLang="ko-KR" b="0" i="0" u="none" strike="noStrike" baseline="0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클라이언트와 상관없이 종료 이벤트를 처리할 수 있</a:t>
            </a:r>
            <a:r>
              <a:rPr lang="ko-KR" altLang="en-US" dirty="0" smtClean="0">
                <a:latin typeface="+mn-ea"/>
              </a:rPr>
              <a:t>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7957" y="1223888"/>
            <a:ext cx="546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i="0" u="none" strike="noStrike" baseline="0" dirty="0" smtClean="0">
                <a:latin typeface="+mn-ea"/>
              </a:rPr>
              <a:t>SSD(Server Side Decoration)</a:t>
            </a:r>
          </a:p>
        </p:txBody>
      </p:sp>
    </p:spTree>
    <p:extLst>
      <p:ext uri="{BB962C8B-B14F-4D97-AF65-F5344CB8AC3E}">
        <p14:creationId xmlns:p14="http://schemas.microsoft.com/office/powerpoint/2010/main" val="201173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2021" y="2489203"/>
            <a:ext cx="8236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baseline="0" dirty="0" smtClean="0">
                <a:latin typeface="+mn-ea"/>
              </a:rPr>
              <a:t>서버가 하던</a:t>
            </a:r>
            <a:r>
              <a:rPr lang="en-US" altLang="ko-KR" b="0" i="0" u="none" strike="noStrike" baseline="0" dirty="0" smtClean="0">
                <a:latin typeface="+mn-ea"/>
              </a:rPr>
              <a:t> Window Decoration</a:t>
            </a:r>
            <a:r>
              <a:rPr lang="ko-KR" altLang="en-US" b="0" i="0" u="none" strike="noStrike" baseline="0" dirty="0" smtClean="0">
                <a:latin typeface="+mn-ea"/>
              </a:rPr>
              <a:t>을 클라이언트가 직접하게 하는 방식</a:t>
            </a:r>
            <a:endParaRPr lang="en-US" altLang="ko-KR" b="0" i="0" u="none" strike="noStrike" baseline="0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b="0" i="0" u="none" strike="noStrike" baseline="0" dirty="0" smtClean="0">
                <a:latin typeface="+mn-ea"/>
              </a:rPr>
              <a:t>클라이언트가 서버의 일을 가져오기 때문에 서버를 더 가볍게 사용할 수 있지만</a:t>
            </a:r>
            <a:r>
              <a:rPr lang="en-US" altLang="ko-KR" b="0" i="0" u="none" strike="noStrike" baseline="0" dirty="0" smtClean="0">
                <a:latin typeface="+mn-ea"/>
              </a:rPr>
              <a:t>, </a:t>
            </a:r>
            <a:r>
              <a:rPr lang="ko-KR" altLang="en-US" b="0" i="0" u="none" strike="noStrike" baseline="0" dirty="0" smtClean="0">
                <a:latin typeface="+mn-ea"/>
              </a:rPr>
              <a:t>클라이언트들끼리</a:t>
            </a:r>
            <a:r>
              <a:rPr lang="en-US" altLang="ko-KR" b="0" i="0" u="none" strike="noStrike" baseline="0" dirty="0" smtClean="0">
                <a:latin typeface="+mn-ea"/>
              </a:rPr>
              <a:t> </a:t>
            </a:r>
            <a:r>
              <a:rPr lang="ko-KR" altLang="en-US" b="0" i="0" u="none" strike="noStrike" baseline="0" dirty="0" smtClean="0">
                <a:latin typeface="+mn-ea"/>
              </a:rPr>
              <a:t>일</a:t>
            </a:r>
            <a:r>
              <a:rPr lang="ko-KR" altLang="en-US" dirty="0" smtClean="0">
                <a:latin typeface="+mn-ea"/>
              </a:rPr>
              <a:t>관</a:t>
            </a:r>
            <a:r>
              <a:rPr lang="ko-KR" altLang="en-US" b="0" i="0" u="none" strike="noStrike" baseline="0" dirty="0" smtClean="0">
                <a:latin typeface="+mn-ea"/>
              </a:rPr>
              <a:t>성을 가지려는 노력이 필요하다</a:t>
            </a:r>
            <a:r>
              <a:rPr lang="en-US" altLang="ko-KR" b="0" i="0" u="none" strike="noStrike" baseline="0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2021" y="4005273"/>
            <a:ext cx="823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CSD </a:t>
            </a:r>
            <a:r>
              <a:rPr lang="ko-KR" altLang="en-US" dirty="0">
                <a:latin typeface="+mn-ea"/>
              </a:rPr>
              <a:t>는 윈도우 프레임을 클라이언트가 그리기 때문에 최소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최대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종료 이벤트를 클라이언트가 확인해서 서버에게 요청해야 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따라서 </a:t>
            </a:r>
            <a:r>
              <a:rPr lang="ko-KR" altLang="en-US" dirty="0">
                <a:latin typeface="+mn-ea"/>
              </a:rPr>
              <a:t>클라이언트가 어떤 오류에 의해 종료 이벤트를 처리하지 못 하면 정상적인 종료가 힘들어진다</a:t>
            </a:r>
            <a:r>
              <a:rPr lang="en-US" altLang="ko-KR" dirty="0" smtClean="0">
                <a:latin typeface="+mn-ea"/>
              </a:rPr>
              <a:t>.</a:t>
            </a:r>
            <a:endParaRPr kumimoji="1"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3889" y="1228132"/>
            <a:ext cx="5391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i="0" u="none" strike="noStrike" baseline="0" dirty="0" smtClean="0">
                <a:latin typeface="+mn-ea"/>
              </a:rPr>
              <a:t>CSD(Client Side Decoration)</a:t>
            </a:r>
            <a:endParaRPr kumimoji="1" lang="ko-KR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14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227404" y="1240357"/>
            <a:ext cx="7171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DWD(</a:t>
            </a:r>
            <a:r>
              <a:rPr lang="en-US" altLang="ko-KR" sz="3200" dirty="0" smtClean="0">
                <a:latin typeface="+mn-ea"/>
              </a:rPr>
              <a:t>Dynamic Window Decoration </a:t>
            </a:r>
            <a:r>
              <a:rPr kumimoji="1" lang="en-US" altLang="ko-KR" sz="3200" dirty="0" smtClean="0">
                <a:latin typeface="+mn-ea"/>
              </a:rPr>
              <a:t>)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0773" y="2486407"/>
            <a:ext cx="89459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최근 </a:t>
            </a:r>
            <a:r>
              <a:rPr lang="en-US" altLang="ko-KR" dirty="0">
                <a:latin typeface="+mn-ea"/>
              </a:rPr>
              <a:t>KDE(K Desktop Environment)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ko-KR" altLang="en-US" dirty="0">
                <a:latin typeface="+mn-ea"/>
              </a:rPr>
              <a:t>발표한 </a:t>
            </a:r>
            <a:r>
              <a:rPr lang="en-US" altLang="ko-KR" dirty="0">
                <a:latin typeface="+mn-ea"/>
              </a:rPr>
              <a:t>Window Decoration </a:t>
            </a:r>
            <a:r>
              <a:rPr lang="ko-KR" altLang="en-US" dirty="0" smtClean="0">
                <a:latin typeface="+mn-ea"/>
              </a:rPr>
              <a:t>방식으로 </a:t>
            </a:r>
            <a:r>
              <a:rPr lang="en-US" altLang="ko-KR" dirty="0" smtClean="0">
                <a:latin typeface="+mn-ea"/>
              </a:rPr>
              <a:t>SSD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CSD</a:t>
            </a:r>
            <a:r>
              <a:rPr lang="ko-KR" altLang="en-US" dirty="0">
                <a:latin typeface="+mn-ea"/>
              </a:rPr>
              <a:t>의 장점을 취해 만든 방식이다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클라이언트는 어떤 아이콘을 </a:t>
            </a:r>
            <a:r>
              <a:rPr lang="ko-KR" altLang="en-US" dirty="0">
                <a:latin typeface="+mn-ea"/>
              </a:rPr>
              <a:t>쓸 것인지 서버에 보내주고 서버는 이 아이콘들을 이용해 </a:t>
            </a:r>
            <a:r>
              <a:rPr lang="en-US" altLang="ko-KR" dirty="0" smtClean="0">
                <a:latin typeface="+mn-ea"/>
              </a:rPr>
              <a:t>Window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Decoration</a:t>
            </a:r>
            <a:r>
              <a:rPr lang="ko-KR" altLang="en-US" dirty="0">
                <a:latin typeface="+mn-ea"/>
              </a:rPr>
              <a:t>을 한다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클라이언트가 </a:t>
            </a:r>
            <a:r>
              <a:rPr lang="ko-KR" altLang="en-US" dirty="0">
                <a:latin typeface="+mn-ea"/>
              </a:rPr>
              <a:t>그리는 일을 담당하게 되어 </a:t>
            </a:r>
            <a:r>
              <a:rPr lang="ko-KR" altLang="en-US" dirty="0" smtClean="0">
                <a:latin typeface="+mn-ea"/>
              </a:rPr>
              <a:t>서버의 </a:t>
            </a:r>
            <a:r>
              <a:rPr lang="ko-KR" altLang="en-US" dirty="0">
                <a:latin typeface="+mn-ea"/>
              </a:rPr>
              <a:t>부하가 떨어지고 서버는 해당 아이콘의 이벤트를 안정적으로 담당할 수 </a:t>
            </a:r>
            <a:r>
              <a:rPr lang="ko-KR" altLang="en-US" dirty="0" smtClean="0">
                <a:latin typeface="+mn-ea"/>
              </a:rPr>
              <a:t>있게된다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kumimoji="1" lang="en-US" altLang="ko-KR" dirty="0">
              <a:latin typeface="+mn-ea"/>
            </a:endParaRPr>
          </a:p>
          <a:p>
            <a:r>
              <a:rPr lang="ko-KR" altLang="en-US" i="0" dirty="0" smtClean="0">
                <a:effectLst/>
                <a:latin typeface="+mn-ea"/>
              </a:rPr>
              <a:t>그리는 것은 </a:t>
            </a:r>
            <a:r>
              <a:rPr lang="en-US" altLang="ko-KR" i="0" dirty="0" smtClean="0">
                <a:effectLst/>
                <a:latin typeface="+mn-ea"/>
              </a:rPr>
              <a:t>CSD </a:t>
            </a:r>
            <a:r>
              <a:rPr lang="ko-KR" altLang="en-US" i="0" dirty="0" smtClean="0">
                <a:effectLst/>
                <a:latin typeface="+mn-ea"/>
              </a:rPr>
              <a:t>처럼 클라이언트가 하지만</a:t>
            </a:r>
            <a:r>
              <a:rPr lang="en-US" altLang="ko-KR" i="0" dirty="0" smtClean="0">
                <a:effectLst/>
                <a:latin typeface="+mn-ea"/>
              </a:rPr>
              <a:t>, </a:t>
            </a:r>
            <a:r>
              <a:rPr lang="ko-KR" altLang="en-US" i="0" dirty="0" smtClean="0">
                <a:effectLst/>
                <a:latin typeface="+mn-ea"/>
              </a:rPr>
              <a:t>레이아웃과 이벤트 처리는 </a:t>
            </a:r>
            <a:r>
              <a:rPr lang="en-US" altLang="ko-KR" i="0" dirty="0" smtClean="0">
                <a:effectLst/>
                <a:latin typeface="+mn-ea"/>
              </a:rPr>
              <a:t>SSD </a:t>
            </a:r>
            <a:r>
              <a:rPr lang="ko-KR" altLang="en-US" i="0" dirty="0" smtClean="0">
                <a:effectLst/>
                <a:latin typeface="+mn-ea"/>
              </a:rPr>
              <a:t>처럼 서버가 하는 것이다</a:t>
            </a:r>
            <a:r>
              <a:rPr lang="en-US" altLang="ko-KR" i="0" dirty="0" smtClean="0">
                <a:effectLst/>
                <a:latin typeface="+mn-ea"/>
              </a:rPr>
              <a:t>.</a:t>
            </a:r>
            <a:endParaRPr lang="ko-KR" altLang="en-US" dirty="0" smtClean="0">
              <a:latin typeface="+mn-ea"/>
            </a:endParaRPr>
          </a:p>
          <a:p>
            <a:endParaRPr kumimoji="1"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017524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</TotalTime>
  <Words>410</Words>
  <Application>Microsoft Macintosh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ingyu hwang</dc:creator>
  <cp:lastModifiedBy>ingyu hwang</cp:lastModifiedBy>
  <cp:revision>17</cp:revision>
  <dcterms:created xsi:type="dcterms:W3CDTF">2017-04-11T03:24:06Z</dcterms:created>
  <dcterms:modified xsi:type="dcterms:W3CDTF">2017-04-11T06:55:51Z</dcterms:modified>
</cp:coreProperties>
</file>