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712" r:id="rId2"/>
    <p:sldMasterId id="2147483714" r:id="rId3"/>
    <p:sldMasterId id="2147483707" r:id="rId4"/>
  </p:sldMasterIdLst>
  <p:notesMasterIdLst>
    <p:notesMasterId r:id="rId31"/>
  </p:notesMasterIdLst>
  <p:handoutMasterIdLst>
    <p:handoutMasterId r:id="rId32"/>
  </p:handoutMasterIdLst>
  <p:sldIdLst>
    <p:sldId id="796" r:id="rId5"/>
    <p:sldId id="757" r:id="rId6"/>
    <p:sldId id="735" r:id="rId7"/>
    <p:sldId id="734" r:id="rId8"/>
    <p:sldId id="733" r:id="rId9"/>
    <p:sldId id="742" r:id="rId10"/>
    <p:sldId id="693" r:id="rId11"/>
    <p:sldId id="687" r:id="rId12"/>
    <p:sldId id="754" r:id="rId13"/>
    <p:sldId id="695" r:id="rId14"/>
    <p:sldId id="773" r:id="rId15"/>
    <p:sldId id="697" r:id="rId16"/>
    <p:sldId id="699" r:id="rId17"/>
    <p:sldId id="749" r:id="rId18"/>
    <p:sldId id="746" r:id="rId19"/>
    <p:sldId id="776" r:id="rId20"/>
    <p:sldId id="777" r:id="rId21"/>
    <p:sldId id="778" r:id="rId22"/>
    <p:sldId id="780" r:id="rId23"/>
    <p:sldId id="781" r:id="rId24"/>
    <p:sldId id="788" r:id="rId25"/>
    <p:sldId id="789" r:id="rId26"/>
    <p:sldId id="791" r:id="rId27"/>
    <p:sldId id="793" r:id="rId28"/>
    <p:sldId id="794" r:id="rId29"/>
    <p:sldId id="795" r:id="rId30"/>
  </p:sldIdLst>
  <p:sldSz cx="9906000" cy="6858000" type="A4"/>
  <p:notesSz cx="9926638" cy="6797675"/>
  <p:defaultTextStyle>
    <a:defPPr>
      <a:defRPr lang="ko-KR"/>
    </a:defPPr>
    <a:lvl1pPr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6103" indent="-114026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3394" indent="-229240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684" indent="-344453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975" indent="-459666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1710385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052462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2394539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2736616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02" userDrawn="1">
          <p15:clr>
            <a:srgbClr val="A4A3A4"/>
          </p15:clr>
        </p15:guide>
        <p15:guide id="3" pos="126" userDrawn="1">
          <p15:clr>
            <a:srgbClr val="A4A3A4"/>
          </p15:clr>
        </p15:guide>
        <p15:guide id="4" pos="613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2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n_pc" initials="u" lastIdx="0" clrIdx="0"/>
  <p:cmAuthor id="1" name="Microsoft 계정" initials="M계" lastIdx="1" clrIdx="1">
    <p:extLst>
      <p:ext uri="{19B8F6BF-5375-455C-9EA6-DF929625EA0E}">
        <p15:presenceInfo xmlns:p15="http://schemas.microsoft.com/office/powerpoint/2012/main" userId="eab950bf567ca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808080"/>
    <a:srgbClr val="99C6E6"/>
    <a:srgbClr val="2A5AA7"/>
    <a:srgbClr val="279CD7"/>
    <a:srgbClr val="0070C0"/>
    <a:srgbClr val="7F7F7F"/>
    <a:srgbClr val="FF0000"/>
    <a:srgbClr val="4BD0FF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320" autoAdjust="0"/>
  </p:normalViewPr>
  <p:slideViewPr>
    <p:cSldViewPr snapToObjects="1" showGuides="1">
      <p:cViewPr varScale="1">
        <p:scale>
          <a:sx n="87" d="100"/>
          <a:sy n="87" d="100"/>
        </p:scale>
        <p:origin x="1315" y="77"/>
      </p:cViewPr>
      <p:guideLst>
        <p:guide orient="horz" pos="2160"/>
        <p:guide pos="3102"/>
        <p:guide pos="126"/>
        <p:guide pos="6139"/>
        <p:guide pos="3120"/>
        <p:guide pos="32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1795" y="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4280401" cy="3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46989"/>
            <a:ext cx="4280401" cy="3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5500" y="6446989"/>
            <a:ext cx="4280399" cy="3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fld id="{B7F8AEFA-5B96-4995-B4BF-5E5A91A859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84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280401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5500" y="1"/>
            <a:ext cx="4280399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6900" y="506413"/>
            <a:ext cx="3663950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020" y="3222410"/>
            <a:ext cx="7333860" cy="120821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10909"/>
            <a:ext cx="4280401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  <a:spAutoFit/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5500" y="6610909"/>
            <a:ext cx="4280399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  <a:spAutoFit/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fld id="{A12E4379-0163-480D-B6E8-042B8AA781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19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610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339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068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79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E4379-0163-480D-B6E8-042B8AA781E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1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E4379-0163-480D-B6E8-042B8AA781E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68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992560" y="620688"/>
            <a:ext cx="77768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 bwMode="auto">
          <a:xfrm>
            <a:off x="992560" y="2348880"/>
            <a:ext cx="77768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3727114"/>
              </p:ext>
            </p:extLst>
          </p:nvPr>
        </p:nvGraphicFramePr>
        <p:xfrm>
          <a:off x="2180691" y="4869160"/>
          <a:ext cx="5400600" cy="99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서비스 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버전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1.0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김용헌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2020. 09.</a:t>
                      </a:r>
                      <a:r>
                        <a:rPr lang="en-US" altLang="ko-KR" sz="1000" baseline="0" smtClean="0">
                          <a:latin typeface="+mn-ea"/>
                          <a:ea typeface="+mn-ea"/>
                        </a:rPr>
                        <a:t> 16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승인일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6C4669E-1AEB-4592-A3B3-12EE8776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692" y="764704"/>
            <a:ext cx="5400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199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8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00472" y="357095"/>
            <a:ext cx="2679324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+mn-ea"/>
                <a:ea typeface="+mn-ea"/>
              </a:rPr>
              <a:t>Revision History</a:t>
            </a:r>
            <a:endParaRPr lang="ko-KR" altLang="en-US" sz="250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4597837"/>
              </p:ext>
            </p:extLst>
          </p:nvPr>
        </p:nvGraphicFramePr>
        <p:xfrm>
          <a:off x="416497" y="1124744"/>
          <a:ext cx="907300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0.1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2020.09.16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95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6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89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8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4F6F-F334-4DA5-B02B-4E416F5B0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DD3-BBB7-4D8A-9843-F979C053C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7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00472" y="357095"/>
            <a:ext cx="1029449" cy="479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+mn-ea"/>
                <a:ea typeface="+mn-ea"/>
              </a:rPr>
              <a:t>Index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8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92280" y="639338"/>
            <a:ext cx="6603797" cy="582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13" tIns="45707" rIns="91413" bIns="45707" anchor="ctr"/>
          <a:lstStyle/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975689"/>
              </p:ext>
            </p:extLst>
          </p:nvPr>
        </p:nvGraphicFramePr>
        <p:xfrm>
          <a:off x="6744522" y="644964"/>
          <a:ext cx="3081566" cy="5822512"/>
        </p:xfrm>
        <a:graphic>
          <a:graphicData uri="http://schemas.openxmlformats.org/drawingml/2006/table">
            <a:tbl>
              <a:tblPr firstRow="1" bandRow="1"/>
              <a:tblGrid>
                <a:gridCol w="308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08">
                <a:tc>
                  <a:txBody>
                    <a:bodyPr/>
                    <a:lstStyle>
                      <a:lvl1pPr marL="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117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23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35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47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5588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270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19982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694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304">
                <a:tc>
                  <a:txBody>
                    <a:bodyPr/>
                    <a:lstStyle>
                      <a:lvl1pPr marL="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117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23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35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47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5588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270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19982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694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latinLnBrk="1">
                        <a:buNone/>
                      </a:pP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813283" y="702511"/>
            <a:ext cx="101874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128464" y="980728"/>
            <a:ext cx="6513194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0393E0-A4A5-4367-905F-2DA262036D76}"/>
              </a:ext>
            </a:extLst>
          </p:cNvPr>
          <p:cNvSpPr txBox="1"/>
          <p:nvPr userDrawn="1"/>
        </p:nvSpPr>
        <p:spPr>
          <a:xfrm>
            <a:off x="1004429" y="219151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800" b="0" dirty="0" smtClean="0">
                <a:latin typeface="+mn-ea"/>
                <a:ea typeface="+mn-ea"/>
              </a:rPr>
              <a:t>ポートフォリオ</a:t>
            </a:r>
            <a:endParaRPr lang="ja-JP" altLang="en-US" sz="800" b="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A648-FFDA-4CB5-9828-879B53A3A4B1}"/>
              </a:ext>
            </a:extLst>
          </p:cNvPr>
          <p:cNvSpPr txBox="1"/>
          <p:nvPr userDrawn="1"/>
        </p:nvSpPr>
        <p:spPr>
          <a:xfrm>
            <a:off x="3564596" y="214518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800" b="0" dirty="0" smtClean="0">
                <a:latin typeface="+mn-ea"/>
                <a:ea typeface="+mn-ea"/>
              </a:rPr>
              <a:t>ゲームフォーラムアプリ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965D-1C3A-400B-8F86-CD5FF1065256}"/>
              </a:ext>
            </a:extLst>
          </p:cNvPr>
          <p:cNvSpPr txBox="1"/>
          <p:nvPr userDrawn="1"/>
        </p:nvSpPr>
        <p:spPr>
          <a:xfrm>
            <a:off x="6435051" y="220321"/>
            <a:ext cx="1196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8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設計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01DAE-42EF-4718-A98E-566DA1EEEDC9}"/>
              </a:ext>
            </a:extLst>
          </p:cNvPr>
          <p:cNvSpPr txBox="1"/>
          <p:nvPr userDrawn="1"/>
        </p:nvSpPr>
        <p:spPr>
          <a:xfrm>
            <a:off x="8553990" y="221149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 dirty="0" smtClean="0">
                <a:latin typeface="+mn-ea"/>
                <a:ea typeface="+mn-ea"/>
              </a:rPr>
              <a:t>画面構想</a:t>
            </a:r>
            <a:endParaRPr lang="ko-KR" altLang="en-US" sz="800" b="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9" r:id="rId2"/>
    <p:sldLayoutId id="2147483700" r:id="rId3"/>
    <p:sldLayoutId id="2147483705" r:id="rId4"/>
    <p:sldLayoutId id="2147483713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92280" y="639338"/>
            <a:ext cx="9729878" cy="582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13" tIns="45707" rIns="91413" bIns="45707" anchor="ctr"/>
          <a:lstStyle/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128464" y="980728"/>
            <a:ext cx="9693694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0393E0-A4A5-4367-905F-2DA262036D76}"/>
              </a:ext>
            </a:extLst>
          </p:cNvPr>
          <p:cNvSpPr txBox="1"/>
          <p:nvPr userDrawn="1"/>
        </p:nvSpPr>
        <p:spPr>
          <a:xfrm>
            <a:off x="1004429" y="219151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스토리보드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A648-FFDA-4CB5-9828-879B53A3A4B1}"/>
              </a:ext>
            </a:extLst>
          </p:cNvPr>
          <p:cNvSpPr txBox="1"/>
          <p:nvPr userDrawn="1"/>
        </p:nvSpPr>
        <p:spPr>
          <a:xfrm>
            <a:off x="3564596" y="214518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 smtClean="0">
                <a:latin typeface="+mn-ea"/>
                <a:ea typeface="+mn-ea"/>
              </a:rPr>
              <a:t>게임 포럼 앱</a:t>
            </a:r>
            <a:endParaRPr lang="ko-KR" altLang="en-US" sz="800" b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965D-1C3A-400B-8F86-CD5FF1065256}"/>
              </a:ext>
            </a:extLst>
          </p:cNvPr>
          <p:cNvSpPr txBox="1"/>
          <p:nvPr userDrawn="1"/>
        </p:nvSpPr>
        <p:spPr>
          <a:xfrm>
            <a:off x="6435051" y="220321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01DAE-42EF-4718-A98E-566DA1EEEDC9}"/>
              </a:ext>
            </a:extLst>
          </p:cNvPr>
          <p:cNvSpPr txBox="1"/>
          <p:nvPr userDrawn="1"/>
        </p:nvSpPr>
        <p:spPr>
          <a:xfrm>
            <a:off x="8553990" y="221149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화면 구상</a:t>
            </a:r>
          </a:p>
        </p:txBody>
      </p:sp>
    </p:spTree>
    <p:extLst>
      <p:ext uri="{BB962C8B-B14F-4D97-AF65-F5344CB8AC3E}">
        <p14:creationId xmlns:p14="http://schemas.microsoft.com/office/powerpoint/2010/main" val="51729258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4F6F-F334-4DA5-B02B-4E416F5B0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CDD3-BBB7-4D8A-9843-F979C053C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4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633" y="1176064"/>
            <a:ext cx="6752491" cy="44931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40633" y="1176064"/>
            <a:ext cx="6752492" cy="449317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0632" y="1176064"/>
            <a:ext cx="6752492" cy="449317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3128" y="1807779"/>
            <a:ext cx="4067502" cy="1016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ja-JP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ゲームフォーラムアプリ</a:t>
            </a:r>
          </a:p>
          <a:p>
            <a:pPr>
              <a:defRPr lang="ko-KR" altLang="en-US"/>
            </a:pPr>
            <a:r>
              <a:rPr lang="ja-JP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ポ</a:t>
            </a:r>
            <a:r>
              <a:rPr lang="ja-JP" altLang="en-US" sz="2800" dirty="0">
                <a:solidFill>
                  <a:schemeClr val="bg1"/>
                </a:solidFill>
                <a:latin typeface="+mj-ea"/>
                <a:ea typeface="+mj-ea"/>
              </a:rPr>
              <a:t>ートフォリオ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43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200" b="0" dirty="0" smtClean="0">
                <a:latin typeface="+mn-ea"/>
                <a:ea typeface="+mn-ea"/>
              </a:rPr>
              <a:t>ニュース</a:t>
            </a:r>
            <a:r>
              <a:rPr lang="ja-JP" altLang="en-US" sz="1200" b="0" dirty="0">
                <a:latin typeface="+mn-ea"/>
                <a:ea typeface="+mn-ea"/>
              </a:rPr>
              <a:t>のフォーム</a:t>
            </a:r>
            <a:endParaRPr lang="en-US" altLang="ko-KR" sz="1200" b="0" dirty="0">
              <a:latin typeface="+mn-ea"/>
              <a:ea typeface="+mn-ea"/>
            </a:endParaRP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 smtClean="0">
                <a:latin typeface="+mn-ea"/>
                <a:ea typeface="+mn-ea"/>
              </a:rPr>
              <a:t>ポストの情報をデータベースから出力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 smtClean="0">
                <a:latin typeface="+mn-ea"/>
                <a:ea typeface="+mn-ea"/>
              </a:rPr>
              <a:t>コメントのリストを</a:t>
            </a:r>
            <a:r>
              <a:rPr lang="ja-JP" altLang="en-US" sz="1200" b="0" dirty="0">
                <a:latin typeface="+mn-ea"/>
                <a:ea typeface="+mn-ea"/>
              </a:rPr>
              <a:t>データベースから</a:t>
            </a:r>
            <a:r>
              <a:rPr lang="ja-JP" altLang="en-US" sz="1200" b="0" dirty="0" smtClean="0">
                <a:latin typeface="+mn-ea"/>
                <a:ea typeface="+mn-ea"/>
              </a:rPr>
              <a:t>出力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/>
        </p:nvSpPr>
        <p:spPr>
          <a:xfrm>
            <a:off x="676584" y="2009807"/>
            <a:ext cx="238507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PuyoPuyo</a:t>
            </a:r>
            <a:r>
              <a:rPr lang="en-US" altLang="ko-KR" sz="1400" dirty="0" smtClean="0">
                <a:latin typeface="+mn-ea"/>
                <a:ea typeface="+mn-ea"/>
              </a:rPr>
              <a:t> Tetris Now Available!!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7987" y="4046752"/>
            <a:ext cx="2276169" cy="84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ja-JP" altLang="en-US" sz="1050" b="0" dirty="0">
                <a:latin typeface="+mn-ea"/>
                <a:ea typeface="+mn-ea"/>
              </a:rPr>
              <a:t>新</a:t>
            </a:r>
            <a:r>
              <a:rPr lang="ja-JP" altLang="en-US" sz="1050" b="0" dirty="0" smtClean="0">
                <a:latin typeface="+mn-ea"/>
                <a:ea typeface="+mn-ea"/>
              </a:rPr>
              <a:t>しいパズルゲームが発売されました！</a:t>
            </a:r>
            <a:endParaRPr lang="en-US" altLang="ja-JP" sz="1050" b="0" dirty="0" smtClean="0">
              <a:latin typeface="+mn-ea"/>
              <a:ea typeface="+mn-ea"/>
            </a:endParaRPr>
          </a:p>
          <a:p>
            <a:pPr algn="l"/>
            <a:r>
              <a:rPr lang="en-US" altLang="ja-JP" sz="1050" b="0" dirty="0" smtClean="0">
                <a:latin typeface="+mn-ea"/>
                <a:ea typeface="+mn-ea"/>
              </a:rPr>
              <a:t>(</a:t>
            </a:r>
            <a:r>
              <a:rPr lang="ja-JP" altLang="en-US" sz="1050" b="0" dirty="0" smtClean="0">
                <a:latin typeface="+mn-ea"/>
                <a:ea typeface="+mn-ea"/>
              </a:rPr>
              <a:t>中略</a:t>
            </a:r>
            <a:r>
              <a:rPr lang="en-US" altLang="ja-JP" sz="1050" b="0" dirty="0" smtClean="0">
                <a:latin typeface="+mn-ea"/>
                <a:ea typeface="+mn-ea"/>
              </a:rPr>
              <a:t>)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84470" y="1337127"/>
            <a:ext cx="2664296" cy="4824536"/>
            <a:chOff x="2144688" y="1340768"/>
            <a:chExt cx="2664296" cy="4824536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51" name="모서리가 둥근 직사각형 5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54" name="TextBox 53"/>
          <p:cNvSpPr txBox="1"/>
          <p:nvPr/>
        </p:nvSpPr>
        <p:spPr>
          <a:xfrm>
            <a:off x="3656776" y="2267857"/>
            <a:ext cx="1791115" cy="26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smtClean="0">
                <a:latin typeface="+mn-ea"/>
                <a:ea typeface="+mn-ea"/>
              </a:rPr>
              <a:t>Comment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8533" y="2534611"/>
            <a:ext cx="2276169" cy="84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ja-JP" altLang="en-US" sz="1050" b="0" dirty="0" smtClean="0">
                <a:latin typeface="+mn-ea"/>
                <a:ea typeface="+mn-ea"/>
              </a:rPr>
              <a:t>コメントを入力してください。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478638" y="3464905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登録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3193" y="4033895"/>
            <a:ext cx="1631510" cy="6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ja-JP" altLang="en-US" sz="1050" b="0" dirty="0" smtClean="0">
                <a:latin typeface="+mn-ea"/>
                <a:ea typeface="+mn-ea"/>
              </a:rPr>
              <a:t>コメントです。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692591" y="3988587"/>
            <a:ext cx="648450" cy="712185"/>
            <a:chOff x="3692591" y="3988587"/>
            <a:chExt cx="648450" cy="712185"/>
          </a:xfrm>
        </p:grpSpPr>
        <p:grpSp>
          <p:nvGrpSpPr>
            <p:cNvPr id="67" name="그룹 66"/>
            <p:cNvGrpSpPr/>
            <p:nvPr/>
          </p:nvGrpSpPr>
          <p:grpSpPr>
            <a:xfrm>
              <a:off x="3692591" y="3988587"/>
              <a:ext cx="648450" cy="712185"/>
              <a:chOff x="3692293" y="3908004"/>
              <a:chExt cx="648450" cy="71218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3778533" y="4170189"/>
                <a:ext cx="450000" cy="45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50" b="0" smtClean="0">
                  <a:latin typeface="+mn-ea"/>
                  <a:ea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92293" y="3908004"/>
                <a:ext cx="648450" cy="26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100" dirty="0" smtClean="0">
                    <a:latin typeface="+mn-ea"/>
                    <a:ea typeface="+mn-ea"/>
                  </a:rPr>
                  <a:t>유저</a:t>
                </a:r>
                <a:r>
                  <a:rPr lang="en-US" altLang="ko-KR" sz="1100" dirty="0" smtClean="0">
                    <a:latin typeface="+mn-ea"/>
                    <a:ea typeface="+mn-ea"/>
                  </a:rPr>
                  <a:t>1</a:t>
                </a:r>
                <a:endParaRPr lang="ko-KR" altLang="en-US" sz="1100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84" y="4278242"/>
              <a:ext cx="411412" cy="411412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3696275" y="4948040"/>
            <a:ext cx="648450" cy="712185"/>
            <a:chOff x="3692591" y="3988587"/>
            <a:chExt cx="648450" cy="712185"/>
          </a:xfrm>
        </p:grpSpPr>
        <p:grpSp>
          <p:nvGrpSpPr>
            <p:cNvPr id="76" name="그룹 75"/>
            <p:cNvGrpSpPr/>
            <p:nvPr/>
          </p:nvGrpSpPr>
          <p:grpSpPr>
            <a:xfrm>
              <a:off x="3692591" y="3988587"/>
              <a:ext cx="648450" cy="712185"/>
              <a:chOff x="3692293" y="3908004"/>
              <a:chExt cx="648450" cy="71218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778533" y="4170189"/>
                <a:ext cx="450000" cy="45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50" b="0" smtClean="0">
                  <a:latin typeface="+mn-ea"/>
                  <a:ea typeface="+mn-ea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2293" y="3908004"/>
                <a:ext cx="648450" cy="26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100" dirty="0" smtClean="0">
                    <a:latin typeface="+mn-ea"/>
                    <a:ea typeface="+mn-ea"/>
                  </a:rPr>
                  <a:t>유저</a:t>
                </a:r>
                <a:r>
                  <a:rPr lang="en-US" altLang="ko-KR" sz="1100" dirty="0" smtClean="0">
                    <a:latin typeface="+mn-ea"/>
                    <a:ea typeface="+mn-ea"/>
                  </a:rPr>
                  <a:t>2</a:t>
                </a:r>
                <a:endParaRPr lang="ko-KR" altLang="en-US" sz="1100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84" y="4278242"/>
              <a:ext cx="411412" cy="411412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4421190" y="4998919"/>
            <a:ext cx="1631510" cy="6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ja-JP" altLang="en-US" sz="1050" b="0" dirty="0" smtClean="0">
                <a:latin typeface="+mn-ea"/>
                <a:ea typeface="+mn-ea"/>
              </a:rPr>
              <a:t>ありがとうございます。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83" name="모서리가 둥근 사각형 설명선 82"/>
          <p:cNvSpPr/>
          <p:nvPr/>
        </p:nvSpPr>
        <p:spPr bwMode="auto">
          <a:xfrm>
            <a:off x="1373988" y="1393213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API_0013: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+mj-lt"/>
              </a:rPr>
              <a:t>ポス</a:t>
            </a:r>
            <a:r>
              <a:rPr lang="ja-JP" altLang="en-US" sz="1200" dirty="0" smtClean="0">
                <a:latin typeface="+mj-lt"/>
              </a:rPr>
              <a:t>ト内容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모서리가 둥근 사각형 설명선 84"/>
          <p:cNvSpPr/>
          <p:nvPr/>
        </p:nvSpPr>
        <p:spPr bwMode="auto">
          <a:xfrm>
            <a:off x="1064568" y="5578163"/>
            <a:ext cx="2251105" cy="568990"/>
          </a:xfrm>
          <a:prstGeom prst="wedgeRoundRectCallout">
            <a:avLst>
              <a:gd name="adj1" fmla="val 8839"/>
              <a:gd name="adj2" fmla="val -84491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API_0014, API_0015: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いいねを登録及びキャンセル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00487" y="3661446"/>
            <a:ext cx="1661169" cy="211186"/>
            <a:chOff x="1652243" y="4065833"/>
            <a:chExt cx="1661169" cy="21118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4205" b="10031"/>
            <a:stretch/>
          </p:blipFill>
          <p:spPr>
            <a:xfrm>
              <a:off x="1652243" y="4065833"/>
              <a:ext cx="463840" cy="196426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2164177" y="4069982"/>
              <a:ext cx="1149235" cy="207037"/>
              <a:chOff x="-727863" y="3749395"/>
              <a:chExt cx="1149235" cy="20703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-727863" y="3749395"/>
                <a:ext cx="522728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Admin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-205135" y="3749395"/>
                <a:ext cx="626507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20/11/20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715687" y="2534724"/>
            <a:ext cx="2345969" cy="11262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ko-KR" altLang="en-US" sz="1050" b="0" dirty="0" smtClean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288704" y="5047609"/>
            <a:ext cx="735452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/>
              <a:t>いい</a:t>
            </a:r>
            <a:r>
              <a:rPr lang="ja-JP" altLang="en-US" sz="1200" dirty="0"/>
              <a:t>ね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3685652" y="3710274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모서리가 둥근 사각형 설명선 67"/>
          <p:cNvSpPr/>
          <p:nvPr/>
        </p:nvSpPr>
        <p:spPr bwMode="auto">
          <a:xfrm>
            <a:off x="4903291" y="2620505"/>
            <a:ext cx="1303022" cy="568990"/>
          </a:xfrm>
          <a:prstGeom prst="wedgeRoundRectCallout">
            <a:avLst>
              <a:gd name="adj1" fmla="val 20434"/>
              <a:gd name="adj2" fmla="val 79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API_0020:</a:t>
            </a:r>
            <a:endParaRPr lang="en-US" altLang="ko-KR" sz="1200" dirty="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コメント登録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596985" y="5693100"/>
            <a:ext cx="436135" cy="211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削除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92929" y="5693100"/>
            <a:ext cx="436135" cy="211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修正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모서리가 둥근 사각형 설명선 80"/>
          <p:cNvSpPr/>
          <p:nvPr/>
        </p:nvSpPr>
        <p:spPr bwMode="auto">
          <a:xfrm>
            <a:off x="4105869" y="3291898"/>
            <a:ext cx="1342022" cy="568990"/>
          </a:xfrm>
          <a:prstGeom prst="wedgeRoundRectCallout">
            <a:avLst>
              <a:gd name="adj1" fmla="val 20434"/>
              <a:gd name="adj2" fmla="val 79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コメントリスト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2" name="모서리가 둥근 사각형 설명선 81"/>
          <p:cNvSpPr/>
          <p:nvPr/>
        </p:nvSpPr>
        <p:spPr bwMode="auto">
          <a:xfrm>
            <a:off x="3584470" y="5712863"/>
            <a:ext cx="1292813" cy="568990"/>
          </a:xfrm>
          <a:prstGeom prst="wedgeRoundRectCallout">
            <a:avLst>
              <a:gd name="adj1" fmla="val 60872"/>
              <a:gd name="adj2" fmla="val -33498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API_0021: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コメント修正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모서리가 둥근 사각형 설명선 83"/>
          <p:cNvSpPr/>
          <p:nvPr/>
        </p:nvSpPr>
        <p:spPr bwMode="auto">
          <a:xfrm>
            <a:off x="4953000" y="4940923"/>
            <a:ext cx="1265221" cy="568990"/>
          </a:xfrm>
          <a:prstGeom prst="wedgeRoundRectCallout">
            <a:avLst>
              <a:gd name="adj1" fmla="val 20434"/>
              <a:gd name="adj2" fmla="val 68488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コメント削除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6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ja-JP" sz="1200" b="0" dirty="0">
                <a:latin typeface="+mn-ea"/>
                <a:ea typeface="+mn-ea"/>
              </a:rPr>
              <a:t>Steam API</a:t>
            </a:r>
            <a:r>
              <a:rPr lang="ja-JP" altLang="en-US" sz="1200" b="0" dirty="0">
                <a:latin typeface="+mn-ea"/>
                <a:ea typeface="+mn-ea"/>
              </a:rPr>
              <a:t>機能を活用したゲーム情報掲示板、</a:t>
            </a:r>
            <a:r>
              <a:rPr lang="en-US" altLang="ja-JP" sz="1200" b="0" dirty="0" err="1">
                <a:latin typeface="+mn-ea"/>
                <a:ea typeface="+mn-ea"/>
              </a:rPr>
              <a:t>appids</a:t>
            </a:r>
            <a:r>
              <a:rPr lang="ja-JP" altLang="en-US" sz="1200" b="0" dirty="0">
                <a:latin typeface="+mn-ea"/>
                <a:ea typeface="+mn-ea"/>
              </a:rPr>
              <a:t>値を</a:t>
            </a:r>
            <a:r>
              <a:rPr lang="en-US" altLang="ja-JP" sz="1200" b="0" dirty="0">
                <a:latin typeface="+mn-ea"/>
                <a:ea typeface="+mn-ea"/>
              </a:rPr>
              <a:t>GET</a:t>
            </a:r>
            <a:r>
              <a:rPr lang="ja-JP" altLang="en-US" sz="1200" b="0" dirty="0">
                <a:latin typeface="+mn-ea"/>
                <a:ea typeface="+mn-ea"/>
              </a:rPr>
              <a:t>方式でめくって当該ゲームの情報を</a:t>
            </a:r>
            <a:r>
              <a:rPr lang="en-US" altLang="ja-JP" sz="1200" b="0" dirty="0">
                <a:latin typeface="+mn-ea"/>
                <a:ea typeface="+mn-ea"/>
              </a:rPr>
              <a:t>JSON</a:t>
            </a:r>
            <a:r>
              <a:rPr lang="ja-JP" altLang="en-US" sz="1200" b="0" dirty="0">
                <a:latin typeface="+mn-ea"/>
                <a:ea typeface="+mn-ea"/>
              </a:rPr>
              <a:t>オブジェクトにすべて読み込む。</a:t>
            </a: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ポストの内容、</a:t>
            </a:r>
            <a:r>
              <a:rPr lang="en-US" altLang="ja-JP" sz="1200" b="0" dirty="0">
                <a:latin typeface="+mn-ea"/>
                <a:ea typeface="+mn-ea"/>
              </a:rPr>
              <a:t>html</a:t>
            </a:r>
            <a:r>
              <a:rPr lang="ja-JP" altLang="en-US" sz="1200" b="0" dirty="0">
                <a:latin typeface="+mn-ea"/>
                <a:ea typeface="+mn-ea"/>
              </a:rPr>
              <a:t>タグ形式で値を受信するため、画面にそのまま出力が可能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ジャンル、カテゴリー、仕様情報など外部</a:t>
            </a:r>
            <a:r>
              <a:rPr lang="en-US" altLang="ja-JP" sz="1200" b="0" dirty="0">
                <a:latin typeface="+mn-ea"/>
                <a:ea typeface="+mn-ea"/>
              </a:rPr>
              <a:t>API</a:t>
            </a:r>
            <a:r>
              <a:rPr lang="ja-JP" altLang="en-US" sz="1200" b="0" dirty="0">
                <a:latin typeface="+mn-ea"/>
                <a:ea typeface="+mn-ea"/>
              </a:rPr>
              <a:t>から受け取った情報を出力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/>
        </p:nvSpPr>
        <p:spPr>
          <a:xfrm>
            <a:off x="611653" y="2009807"/>
            <a:ext cx="2664296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ea"/>
                <a:ea typeface="+mn-ea"/>
              </a:rPr>
              <a:t>ブラックサバイバル</a:t>
            </a:r>
            <a:r>
              <a:rPr lang="en-US" altLang="ja-JP" sz="1400" dirty="0">
                <a:latin typeface="+mn-ea"/>
                <a:ea typeface="+mn-ea"/>
              </a:rPr>
              <a:t>: </a:t>
            </a:r>
            <a:r>
              <a:rPr lang="ja-JP" altLang="en-US" sz="1400" dirty="0">
                <a:latin typeface="+mn-ea"/>
                <a:ea typeface="+mn-ea"/>
              </a:rPr>
              <a:t>永遠回帰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83" name="모서리가 둥근 사각형 설명선 82"/>
          <p:cNvSpPr/>
          <p:nvPr/>
        </p:nvSpPr>
        <p:spPr bwMode="auto">
          <a:xfrm>
            <a:off x="1373988" y="1167012"/>
            <a:ext cx="1622738" cy="687863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API_0025: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Steam API 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(</a:t>
            </a:r>
            <a:r>
              <a:rPr lang="ja-JP" altLang="en-US" sz="1200" dirty="0" smtClean="0">
                <a:latin typeface="+mj-lt"/>
              </a:rPr>
              <a:t>ゲーム情報を出力</a:t>
            </a:r>
            <a:r>
              <a:rPr lang="en-US" altLang="ko-KR" sz="1200" dirty="0" smtClean="0">
                <a:latin typeface="+mj-lt"/>
              </a:rPr>
              <a:t>)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687" y="2341867"/>
            <a:ext cx="2345969" cy="11262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ko-KR" altLang="en-US" sz="1050" b="0" dirty="0" smtClean="0">
              <a:latin typeface="+mn-ea"/>
              <a:ea typeface="+mn-ea"/>
            </a:endParaRPr>
          </a:p>
        </p:txBody>
      </p:sp>
      <p:sp>
        <p:nvSpPr>
          <p:cNvPr id="6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728864" y="1337127"/>
            <a:ext cx="2664296" cy="4824536"/>
            <a:chOff x="2144688" y="1340768"/>
            <a:chExt cx="2664296" cy="4824536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8" name="직사각형 87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90" name="모서리가 둥근 직사각형 89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93" name="TextBox 92"/>
          <p:cNvSpPr txBox="1"/>
          <p:nvPr/>
        </p:nvSpPr>
        <p:spPr>
          <a:xfrm>
            <a:off x="3787174" y="4797152"/>
            <a:ext cx="23850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最低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87174" y="2009807"/>
            <a:ext cx="23850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ea"/>
                <a:ea typeface="+mn-ea"/>
              </a:rPr>
              <a:t>ジャンル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87174" y="3356992"/>
            <a:ext cx="23850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ea"/>
                <a:ea typeface="+mn-ea"/>
              </a:rPr>
              <a:t>カテゴリー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3444929" y="2077459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41645" y="5054465"/>
            <a:ext cx="2171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en-US" altLang="ko-KR" sz="1100" dirty="0" smtClean="0">
                <a:latin typeface="+mn-ea"/>
                <a:ea typeface="+mn-ea"/>
              </a:rPr>
              <a:t>OS: </a:t>
            </a:r>
            <a:r>
              <a:rPr lang="en-US" altLang="ko-KR" sz="1100" dirty="0">
                <a:latin typeface="+mn-ea"/>
                <a:ea typeface="+mn-ea"/>
              </a:rPr>
              <a:t>WINDOWS® 7, 8, 8.1, 10 (64Bit)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グラフィック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en-US" altLang="ko-KR" sz="1100" dirty="0">
                <a:latin typeface="+mn-ea"/>
                <a:ea typeface="+mn-ea"/>
              </a:rPr>
              <a:t>NVIDIA GeForce GT 640, ATI </a:t>
            </a:r>
            <a:r>
              <a:rPr lang="en-US" altLang="ko-KR" sz="1100" dirty="0" smtClean="0">
                <a:latin typeface="+mn-ea"/>
                <a:ea typeface="+mn-ea"/>
              </a:rPr>
              <a:t>Radeon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41646" y="2294271"/>
            <a:ext cx="155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無料</a:t>
            </a:r>
            <a:r>
              <a:rPr lang="ja-JP" altLang="en-US" sz="1100" dirty="0">
                <a:latin typeface="+mn-ea"/>
                <a:ea typeface="+mn-ea"/>
              </a:rPr>
              <a:t>プレイ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インディー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ストラテジ</a:t>
            </a:r>
            <a:r>
              <a:rPr lang="ja-JP" altLang="en-US" sz="1100" dirty="0" smtClean="0">
                <a:latin typeface="+mn-ea"/>
                <a:ea typeface="+mn-ea"/>
              </a:rPr>
              <a:t>ー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早期アクセス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41646" y="3614305"/>
            <a:ext cx="155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マルチプレイヤー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en-US" altLang="ko-KR" sz="1100" dirty="0" err="1" smtClean="0">
                <a:latin typeface="+mn-ea"/>
                <a:ea typeface="+mn-ea"/>
              </a:rPr>
              <a:t>PvP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オンライン</a:t>
            </a:r>
            <a:r>
              <a:rPr lang="en-US" altLang="ko-KR" sz="1100" dirty="0" err="1" smtClean="0">
                <a:latin typeface="+mn-ea"/>
                <a:ea typeface="+mn-ea"/>
              </a:rPr>
              <a:t>PvP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ja-JP" altLang="en-US" sz="1100" dirty="0">
                <a:latin typeface="+mn-ea"/>
                <a:ea typeface="+mn-ea"/>
              </a:rPr>
              <a:t>アプリ内購入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32" name="그림 3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7" y="3643408"/>
            <a:ext cx="2354400" cy="24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200" b="0" dirty="0">
                <a:latin typeface="+mn-ea"/>
                <a:ea typeface="+mn-ea"/>
              </a:rPr>
              <a:t>掲示板画面、ユーザー間の情報共有およびコミュニケーション機能を提供するための画面です</a:t>
            </a:r>
            <a:r>
              <a:rPr lang="ja-JP" altLang="en-US" sz="1200" b="0" dirty="0" smtClean="0">
                <a:latin typeface="+mn-ea"/>
                <a:ea typeface="+mn-ea"/>
              </a:rPr>
              <a:t>。</a:t>
            </a:r>
            <a:endParaRPr lang="en-US" altLang="ja-JP" sz="1200" b="0" dirty="0">
              <a:latin typeface="+mn-ea"/>
              <a:ea typeface="+mn-ea"/>
            </a:endParaRP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掲示板は一つのテーブル</a:t>
            </a:r>
            <a:r>
              <a:rPr lang="en-US" altLang="ja-JP" sz="1200" b="0" dirty="0">
                <a:latin typeface="+mn-ea"/>
                <a:ea typeface="+mn-ea"/>
              </a:rPr>
              <a:t>(</a:t>
            </a:r>
            <a:r>
              <a:rPr lang="en-US" altLang="ja-JP" sz="1200" b="0" dirty="0" err="1">
                <a:latin typeface="+mn-ea"/>
                <a:ea typeface="+mn-ea"/>
              </a:rPr>
              <a:t>gf_board</a:t>
            </a:r>
            <a:r>
              <a:rPr lang="en-US" altLang="ja-JP" sz="1200" b="0" dirty="0" smtClean="0">
                <a:latin typeface="+mn-ea"/>
                <a:ea typeface="+mn-ea"/>
              </a:rPr>
              <a:t>)</a:t>
            </a:r>
            <a:r>
              <a:rPr lang="ja-JP" altLang="en-US" sz="1200" b="0" dirty="0" smtClean="0">
                <a:latin typeface="+mn-ea"/>
                <a:ea typeface="+mn-ea"/>
              </a:rPr>
              <a:t>　か</a:t>
            </a:r>
            <a:r>
              <a:rPr lang="ja-JP" altLang="en-US" sz="1200" b="0" dirty="0">
                <a:latin typeface="+mn-ea"/>
                <a:ea typeface="+mn-ea"/>
              </a:rPr>
              <a:t>らなり、</a:t>
            </a:r>
            <a:r>
              <a:rPr lang="en-US" altLang="ja-JP" sz="1200" b="0" dirty="0" err="1">
                <a:latin typeface="+mn-ea"/>
                <a:ea typeface="+mn-ea"/>
              </a:rPr>
              <a:t>board_code</a:t>
            </a:r>
            <a:r>
              <a:rPr lang="en-US" altLang="ja-JP" sz="1200" b="0" dirty="0">
                <a:latin typeface="+mn-ea"/>
                <a:ea typeface="+mn-ea"/>
              </a:rPr>
              <a:t>  </a:t>
            </a:r>
            <a:r>
              <a:rPr lang="ja-JP" altLang="en-US" sz="1200" b="0" dirty="0">
                <a:latin typeface="+mn-ea"/>
                <a:ea typeface="+mn-ea"/>
              </a:rPr>
              <a:t>に分</a:t>
            </a:r>
            <a:r>
              <a:rPr lang="ja-JP" altLang="en-US" sz="1200" b="0" dirty="0" smtClean="0">
                <a:latin typeface="+mn-ea"/>
                <a:ea typeface="+mn-ea"/>
              </a:rPr>
              <a:t>類しま</a:t>
            </a:r>
            <a:r>
              <a:rPr lang="ja-JP" altLang="en-US" sz="1200" b="0" dirty="0">
                <a:latin typeface="+mn-ea"/>
                <a:ea typeface="+mn-ea"/>
              </a:rPr>
              <a:t>す</a:t>
            </a:r>
            <a:r>
              <a:rPr lang="ja-JP" altLang="en-US" sz="1200" b="0" dirty="0" smtClean="0">
                <a:latin typeface="+mn-ea"/>
                <a:ea typeface="+mn-ea"/>
              </a:rPr>
              <a:t>。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9" name="모서리가 둥근 직사각형 28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42" name="TextBox 41"/>
          <p:cNvSpPr txBox="1"/>
          <p:nvPr/>
        </p:nvSpPr>
        <p:spPr>
          <a:xfrm>
            <a:off x="2442471" y="578278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050" b="0" dirty="0" smtClean="0">
                <a:latin typeface="+mn-ea"/>
                <a:ea typeface="+mn-ea"/>
              </a:rPr>
              <a:t>登録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62351" y="5788769"/>
            <a:ext cx="1008112" cy="308169"/>
            <a:chOff x="3800872" y="2030091"/>
            <a:chExt cx="1008112" cy="308169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46" name="타원 4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47" name="직선 연결선 46"/>
              <p:cNvCxnSpPr>
                <a:stCxn id="4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48" name="TextBox 47"/>
          <p:cNvSpPr txBox="1"/>
          <p:nvPr/>
        </p:nvSpPr>
        <p:spPr>
          <a:xfrm>
            <a:off x="602513" y="2486216"/>
            <a:ext cx="191214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 smtClean="0">
                <a:latin typeface="+mn-ea"/>
                <a:ea typeface="+mn-ea"/>
              </a:rPr>
              <a:t>コミュニティ掲示板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30612" y="5804619"/>
            <a:ext cx="683994" cy="253852"/>
            <a:chOff x="524590" y="2831685"/>
            <a:chExt cx="683994" cy="253852"/>
          </a:xfrm>
        </p:grpSpPr>
        <p:sp>
          <p:nvSpPr>
            <p:cNvPr id="56" name="TextBox 55"/>
            <p:cNvSpPr txBox="1"/>
            <p:nvPr/>
          </p:nvSpPr>
          <p:spPr>
            <a:xfrm>
              <a:off x="524590" y="2831685"/>
              <a:ext cx="476253" cy="253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内容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9878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682046" y="1337127"/>
            <a:ext cx="2664296" cy="4824536"/>
            <a:chOff x="2144688" y="1340768"/>
            <a:chExt cx="2664296" cy="4824536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5" name="직사각형 84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87" name="모서리가 둥근 직사각형 86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121" name="TextBox 120"/>
          <p:cNvSpPr txBox="1"/>
          <p:nvPr/>
        </p:nvSpPr>
        <p:spPr>
          <a:xfrm>
            <a:off x="3754054" y="2031796"/>
            <a:ext cx="800365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50" dirty="0" smtClean="0">
                <a:latin typeface="+mn-ea"/>
                <a:ea typeface="+mn-ea"/>
              </a:rPr>
              <a:t>タイトル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l"/>
            <a:endParaRPr lang="en-US" altLang="ko-KR" sz="1050" dirty="0">
              <a:latin typeface="+mn-ea"/>
              <a:ea typeface="+mn-ea"/>
            </a:endParaRPr>
          </a:p>
          <a:p>
            <a:pPr algn="l"/>
            <a:r>
              <a:rPr lang="ja-JP" altLang="en-US" sz="1050" dirty="0" smtClean="0">
                <a:latin typeface="+mn-ea"/>
                <a:ea typeface="+mn-ea"/>
              </a:rPr>
              <a:t>ゲーム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l"/>
            <a:endParaRPr lang="en-US" altLang="ko-KR" sz="1050" dirty="0">
              <a:latin typeface="+mn-ea"/>
              <a:ea typeface="+mn-ea"/>
            </a:endParaRPr>
          </a:p>
          <a:p>
            <a:pPr algn="l"/>
            <a:r>
              <a:rPr lang="ja-JP" altLang="en-US" sz="1050" dirty="0" smtClean="0">
                <a:latin typeface="+mn-ea"/>
                <a:ea typeface="+mn-ea"/>
              </a:rPr>
              <a:t>内容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87262" y="2058137"/>
            <a:ext cx="1717866" cy="20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ja-JP" altLang="en-US" sz="1050" b="0" spc="-1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タイト</a:t>
            </a:r>
            <a:r>
              <a:rPr lang="ja-JP" altLang="en-US" sz="105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ルを入力してください</a:t>
            </a:r>
            <a:endParaRPr lang="en-US" altLang="ko-KR" sz="1050" b="0" spc="-150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00872" y="3071293"/>
            <a:ext cx="2448272" cy="187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ja-JP" altLang="en-US" sz="105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内容</a:t>
            </a:r>
            <a:r>
              <a:rPr lang="ja-JP" altLang="en-US" sz="105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を入</a:t>
            </a:r>
            <a:r>
              <a:rPr lang="ja-JP" altLang="en-US" sz="105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力してくださ</a:t>
            </a:r>
            <a:r>
              <a:rPr lang="ja-JP" altLang="en-US" sz="105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い。</a:t>
            </a:r>
            <a:endParaRPr lang="en-US" altLang="ko-KR" sz="1050" b="0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72" y="4999593"/>
            <a:ext cx="339283" cy="339283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592507" y="567729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050" b="0" dirty="0" smtClean="0">
                <a:latin typeface="+mn-ea"/>
                <a:ea typeface="+mn-ea"/>
              </a:rPr>
              <a:t>登録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64968" y="5677296"/>
            <a:ext cx="855370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050" b="0" dirty="0" smtClean="0">
                <a:latin typeface="+mn-ea"/>
                <a:ea typeface="+mn-ea"/>
              </a:rPr>
              <a:t>キャンセル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30547"/>
              </p:ext>
            </p:extLst>
          </p:nvPr>
        </p:nvGraphicFramePr>
        <p:xfrm>
          <a:off x="640956" y="2874969"/>
          <a:ext cx="2520279" cy="235423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タイトル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いいね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作成日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タイトル１０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タイトル８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タイトル７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タイトル６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9297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タイトル４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246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タイトル３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10813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タイトル２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273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タイトル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5512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98549" y="2039576"/>
            <a:ext cx="2405092" cy="240519"/>
            <a:chOff x="657818" y="2039576"/>
            <a:chExt cx="2405092" cy="240519"/>
          </a:xfrm>
        </p:grpSpPr>
        <p:sp>
          <p:nvSpPr>
            <p:cNvPr id="60" name="TextBox 59"/>
            <p:cNvSpPr txBox="1"/>
            <p:nvPr/>
          </p:nvSpPr>
          <p:spPr>
            <a:xfrm>
              <a:off x="657818" y="2042353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ja-JP" altLang="en-US" sz="1050" b="0" spc="-300" dirty="0" smtClean="0">
                  <a:latin typeface="+mn-ea"/>
                  <a:ea typeface="+mn-ea"/>
                </a:rPr>
                <a:t>コミュニティ</a:t>
              </a:r>
              <a:endParaRPr lang="en-US" altLang="ko-KR" sz="1050" b="0" spc="-300" dirty="0" smtClean="0"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60346" y="2039731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ニュース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61628" y="2039576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50" b="0" dirty="0" err="1" smtClean="0">
                  <a:latin typeface="+mn-ea"/>
                  <a:ea typeface="+mn-ea"/>
                </a:rPr>
                <a:t>QnA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sp>
        <p:nvSpPr>
          <p:cNvPr id="7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420928" y="195547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모서리가 둥근 사각형 설명선 71"/>
          <p:cNvSpPr/>
          <p:nvPr/>
        </p:nvSpPr>
        <p:spPr bwMode="auto">
          <a:xfrm>
            <a:off x="2077973" y="2307827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API_0011: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ポストリスト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" name="모서리가 둥근 사각형 설명선 72"/>
          <p:cNvSpPr/>
          <p:nvPr/>
        </p:nvSpPr>
        <p:spPr bwMode="auto">
          <a:xfrm>
            <a:off x="1666478" y="5275162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ポスト検索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모서리가 둥근 사각형 설명선 73"/>
          <p:cNvSpPr/>
          <p:nvPr/>
        </p:nvSpPr>
        <p:spPr bwMode="auto">
          <a:xfrm>
            <a:off x="5480383" y="5130283"/>
            <a:ext cx="1139666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API_0016: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+mj-lt"/>
              </a:rPr>
              <a:t>ポス</a:t>
            </a:r>
            <a:r>
              <a:rPr lang="ja-JP" altLang="en-US" sz="1200" dirty="0" smtClean="0">
                <a:latin typeface="+mj-lt"/>
              </a:rPr>
              <a:t>ト登録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87262" y="2387275"/>
            <a:ext cx="1165418" cy="273603"/>
            <a:chOff x="3931598" y="2394152"/>
            <a:chExt cx="1165418" cy="270077"/>
          </a:xfrm>
        </p:grpSpPr>
        <p:sp>
          <p:nvSpPr>
            <p:cNvPr id="90" name="TextBox 89"/>
            <p:cNvSpPr txBox="1"/>
            <p:nvPr/>
          </p:nvSpPr>
          <p:spPr>
            <a:xfrm>
              <a:off x="3931598" y="2394155"/>
              <a:ext cx="908196" cy="270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ゲーム名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839794" y="2394152"/>
              <a:ext cx="257222" cy="2700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2" name="이등변 삼각형 91"/>
            <p:cNvSpPr/>
            <p:nvPr/>
          </p:nvSpPr>
          <p:spPr bwMode="auto">
            <a:xfrm rot="10800000">
              <a:off x="4884778" y="2457464"/>
              <a:ext cx="154244" cy="162387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6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200" b="0" dirty="0">
                <a:latin typeface="+mn-ea"/>
                <a:ea typeface="+mn-ea"/>
              </a:rPr>
              <a:t>いいねリスト画面、ユーザがいいねをした掲示文を閲覧することがで</a:t>
            </a:r>
            <a:r>
              <a:rPr lang="ja-JP" altLang="en-US" sz="1200" b="0" dirty="0" smtClean="0">
                <a:latin typeface="+mn-ea"/>
                <a:ea typeface="+mn-ea"/>
              </a:rPr>
              <a:t>きます。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61826" y="1337127"/>
            <a:ext cx="2664296" cy="4824536"/>
            <a:chOff x="2144688" y="1340768"/>
            <a:chExt cx="2664296" cy="4824536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91" name="모서리가 둥근 직사각형 9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94" name="TextBox 93"/>
          <p:cNvSpPr txBox="1"/>
          <p:nvPr/>
        </p:nvSpPr>
        <p:spPr>
          <a:xfrm>
            <a:off x="4050954" y="578278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050" b="0" dirty="0" smtClean="0">
                <a:latin typeface="+mn-ea"/>
                <a:ea typeface="+mn-ea"/>
              </a:rPr>
              <a:t>検索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970834" y="5788769"/>
            <a:ext cx="1008112" cy="308169"/>
            <a:chOff x="3800872" y="2030091"/>
            <a:chExt cx="1008112" cy="308169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98" name="타원 97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100" name="TextBox 99"/>
          <p:cNvSpPr txBox="1"/>
          <p:nvPr/>
        </p:nvSpPr>
        <p:spPr>
          <a:xfrm>
            <a:off x="2210996" y="2486216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 smtClean="0">
                <a:latin typeface="+mn-ea"/>
                <a:ea typeface="+mn-ea"/>
              </a:rPr>
              <a:t>いいねリスト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39095" y="5804619"/>
            <a:ext cx="683994" cy="253852"/>
            <a:chOff x="524590" y="2831685"/>
            <a:chExt cx="683994" cy="253852"/>
          </a:xfrm>
        </p:grpSpPr>
        <p:sp>
          <p:nvSpPr>
            <p:cNvPr id="102" name="TextBox 101"/>
            <p:cNvSpPr txBox="1"/>
            <p:nvPr/>
          </p:nvSpPr>
          <p:spPr>
            <a:xfrm>
              <a:off x="524590" y="2831685"/>
              <a:ext cx="476253" cy="253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内容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688361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85066"/>
              </p:ext>
            </p:extLst>
          </p:nvPr>
        </p:nvGraphicFramePr>
        <p:xfrm>
          <a:off x="2249439" y="2874969"/>
          <a:ext cx="2520279" cy="235423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タイトル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いいね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作成日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タイトル１０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タイトル８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タイトル７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タイトル６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9297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タイトル４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246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タイトル３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10813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0" marR="0" lvl="0" indent="0" algn="l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タイトル２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273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タイトル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55125"/>
                  </a:ext>
                </a:extLst>
              </a:tr>
            </a:tbl>
          </a:graphicData>
        </a:graphic>
      </p:graphicFrame>
      <p:sp>
        <p:nvSpPr>
          <p:cNvPr id="112" name="모서리가 둥근 사각형 설명선 111"/>
          <p:cNvSpPr/>
          <p:nvPr/>
        </p:nvSpPr>
        <p:spPr bwMode="auto">
          <a:xfrm>
            <a:off x="3686456" y="2307827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いいねリスト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모서리가 둥근 사각형 설명선 112"/>
          <p:cNvSpPr/>
          <p:nvPr/>
        </p:nvSpPr>
        <p:spPr bwMode="auto">
          <a:xfrm>
            <a:off x="3274961" y="5275162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API_0030: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いいね検索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288704" y="2039576"/>
            <a:ext cx="2405092" cy="240519"/>
            <a:chOff x="657818" y="2039576"/>
            <a:chExt cx="2405092" cy="240519"/>
          </a:xfrm>
        </p:grpSpPr>
        <p:sp>
          <p:nvSpPr>
            <p:cNvPr id="32" name="TextBox 31"/>
            <p:cNvSpPr txBox="1"/>
            <p:nvPr/>
          </p:nvSpPr>
          <p:spPr>
            <a:xfrm>
              <a:off x="657818" y="2042353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ja-JP" altLang="en-US" sz="1050" b="0" spc="-300" dirty="0" smtClean="0">
                  <a:latin typeface="+mn-ea"/>
                  <a:ea typeface="+mn-ea"/>
                </a:rPr>
                <a:t>コミュニティ</a:t>
              </a:r>
              <a:endParaRPr lang="en-US" altLang="ko-KR" sz="1050" b="0" spc="-300" dirty="0" smtClean="0"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60346" y="2039731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ニュース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1628" y="2039576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50" b="0" dirty="0" err="1" smtClean="0">
                  <a:latin typeface="+mn-ea"/>
                  <a:ea typeface="+mn-ea"/>
                </a:rPr>
                <a:t>QnA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1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2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5. </a:t>
            </a:r>
            <a:r>
              <a:rPr lang="en-US" altLang="ko-KR" sz="2800" dirty="0">
                <a:latin typeface="+mn-ea"/>
                <a:ea typeface="+mn-ea"/>
              </a:rPr>
              <a:t>ERD </a:t>
            </a:r>
            <a:r>
              <a:rPr lang="ko-KR" altLang="en-US" sz="2800" dirty="0" smtClean="0">
                <a:latin typeface="+mn-ea"/>
                <a:ea typeface="+mn-ea"/>
              </a:rPr>
              <a:t>設計書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" y="1196752"/>
            <a:ext cx="9384149" cy="53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6. </a:t>
            </a:r>
            <a:r>
              <a:rPr lang="ja-JP" altLang="en-US" sz="2800" dirty="0">
                <a:latin typeface="+mn-ea"/>
                <a:ea typeface="+mn-ea"/>
              </a:rPr>
              <a:t>テーブル明細</a:t>
            </a:r>
            <a:r>
              <a:rPr lang="ja-JP" altLang="en-US" sz="2800" dirty="0" smtClean="0">
                <a:latin typeface="+mn-ea"/>
                <a:ea typeface="+mn-ea"/>
              </a:rPr>
              <a:t>書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ja-JP" altLang="en-US" sz="2800" dirty="0" smtClean="0">
                <a:latin typeface="+mn-ea"/>
                <a:ea typeface="+mn-ea"/>
              </a:rPr>
              <a:t>メンバーテーブル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01481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gf_member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ja-JP" altLang="en-US" sz="1000" b="1" dirty="0" smtClean="0"/>
                        <a:t>ユーザーの情報テーブル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10415"/>
              </p:ext>
            </p:extLst>
          </p:nvPr>
        </p:nvGraphicFramePr>
        <p:xfrm>
          <a:off x="848545" y="2598878"/>
          <a:ext cx="8280919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VARCHAR(50)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</a:t>
                      </a:r>
                      <a:r>
                        <a:rPr lang="en-US" altLang="ko-KR" sz="1000" dirty="0" smtClean="0"/>
                        <a:t>ID 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name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ユーザーの名前</a:t>
                      </a:r>
                      <a:r>
                        <a:rPr lang="en-US" altLang="ja-JP" sz="1000" dirty="0" smtClean="0"/>
                        <a:t>(</a:t>
                      </a:r>
                      <a:r>
                        <a:rPr lang="ja-JP" altLang="en-US" sz="1000" dirty="0" smtClean="0"/>
                        <a:t>実名</a:t>
                      </a:r>
                      <a:r>
                        <a:rPr lang="en-US" altLang="ja-JP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ユーザーのメールアドレス</a:t>
                      </a:r>
                      <a:r>
                        <a:rPr lang="en-US" altLang="ko-KR" sz="1000" dirty="0" smtClean="0"/>
                        <a:t>(U.K)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nickname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VARCHAR(50)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ユーザーのニックネーム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913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password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ユーザーの暗証番号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profile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ユーザーのプロフィール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6283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image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ユーザーのプロフィール写真経路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ユーザーの会員登録日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</a:t>
            </a:r>
            <a:r>
              <a:rPr lang="en-US" altLang="ko-KR" sz="2800" dirty="0" smtClean="0">
                <a:latin typeface="+mn-ea"/>
              </a:rPr>
              <a:t>.</a:t>
            </a:r>
            <a:r>
              <a:rPr lang="ko-KR" altLang="en-US" sz="2800" dirty="0">
                <a:latin typeface="+mn-ea"/>
              </a:rPr>
              <a:t> 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テ</a:t>
            </a:r>
            <a:r>
              <a:rPr lang="ja-JP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ーブル明細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書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ja-JP" altLang="en-US" sz="2800" dirty="0" smtClean="0">
                <a:latin typeface="+mn-ea"/>
                <a:ea typeface="+mn-ea"/>
              </a:rPr>
              <a:t>掲示板テーブル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69567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gf_board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ja-JP" altLang="en-US" sz="1000" b="1" dirty="0" smtClean="0"/>
                        <a:t>ユーザーが作成したポスト情報テーブル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55269"/>
              </p:ext>
            </p:extLst>
          </p:nvPr>
        </p:nvGraphicFramePr>
        <p:xfrm>
          <a:off x="848545" y="2598878"/>
          <a:ext cx="8280919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ポストの番号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board_code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掲示板の分類コード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ja-JP" altLang="en-US" sz="1000" baseline="0" dirty="0" smtClean="0"/>
                        <a:t>例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ja-JP" altLang="en-US" sz="1000" baseline="0" dirty="0" smtClean="0"/>
                        <a:t>ニュース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1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ポストのタイトル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appids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ポストに登録されたゲームコード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913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ポストを登録したユーザーの</a:t>
                      </a:r>
                      <a:r>
                        <a:rPr lang="en-US" altLang="ja-JP" sz="1000" dirty="0" smtClean="0"/>
                        <a:t>ID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ポストの内容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6283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image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アップロードしたイメージの経路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ポストの登録日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テ</a:t>
            </a:r>
            <a:r>
              <a:rPr lang="ja-JP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ーブル明細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書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ja-JP" altLang="en-US" sz="2800" dirty="0">
                <a:latin typeface="+mn-ea"/>
                <a:ea typeface="+mn-ea"/>
              </a:rPr>
              <a:t>ゲー</a:t>
            </a:r>
            <a:r>
              <a:rPr lang="ja-JP" altLang="en-US" sz="2800" dirty="0" smtClean="0">
                <a:latin typeface="+mn-ea"/>
                <a:ea typeface="+mn-ea"/>
              </a:rPr>
              <a:t>ムテーブル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61875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gf_games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/>
                        <a:t>Admin</a:t>
                      </a:r>
                      <a:r>
                        <a:rPr lang="ja-JP" altLang="en-US" sz="1000" b="1" dirty="0" smtClean="0"/>
                        <a:t>が登録したゲーム情報テーブル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10575"/>
              </p:ext>
            </p:extLst>
          </p:nvPr>
        </p:nvGraphicFramePr>
        <p:xfrm>
          <a:off x="848545" y="2598878"/>
          <a:ext cx="8280919" cy="1706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game_idx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ゲーム登録番号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appids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外部</a:t>
                      </a:r>
                      <a:r>
                        <a:rPr lang="en-US" altLang="ja-JP" sz="1000" dirty="0" smtClean="0"/>
                        <a:t>API</a:t>
                      </a:r>
                      <a:r>
                        <a:rPr lang="ja-JP" altLang="en-US" sz="1000" dirty="0" smtClean="0"/>
                        <a:t>に渡すゲームコード </a:t>
                      </a:r>
                      <a:r>
                        <a:rPr lang="en-US" altLang="ko-KR" sz="1000" dirty="0" smtClean="0"/>
                        <a:t>(U.K)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gametitle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ゲーム名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ゲームを登録した</a:t>
                      </a:r>
                      <a:r>
                        <a:rPr lang="en-US" altLang="ja-JP" sz="1000" dirty="0" smtClean="0"/>
                        <a:t>Admin</a:t>
                      </a:r>
                      <a:r>
                        <a:rPr lang="ja-JP" altLang="en-US" sz="1000" dirty="0" smtClean="0"/>
                        <a:t>の</a:t>
                      </a:r>
                      <a:r>
                        <a:rPr lang="en-US" altLang="ja-JP" sz="1000" dirty="0" smtClean="0"/>
                        <a:t>ID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thumbnail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サムネイルイメージ経路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ゲーム登録日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テ</a:t>
            </a:r>
            <a:r>
              <a:rPr lang="ja-JP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ーブル明細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書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ja-JP" altLang="en-US" sz="2800" dirty="0" smtClean="0">
                <a:latin typeface="+mn-ea"/>
                <a:ea typeface="+mn-ea"/>
              </a:rPr>
              <a:t>コメントテーブル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18252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gf_reply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ユーザーが作成したコメントの情報テーブル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09798"/>
              </p:ext>
            </p:extLst>
          </p:nvPr>
        </p:nvGraphicFramePr>
        <p:xfrm>
          <a:off x="848545" y="2598878"/>
          <a:ext cx="8280919" cy="1463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reply_idx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コメント番号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コメントがあるポスト番号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コメント作成者の</a:t>
                      </a:r>
                      <a:r>
                        <a:rPr lang="en-US" altLang="ja-JP" sz="1000" dirty="0" smtClean="0"/>
                        <a:t>ID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reply_content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コメント内容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コメント登録日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95050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テ</a:t>
            </a:r>
            <a:r>
              <a:rPr lang="ja-JP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ーブル明細</a:t>
            </a:r>
            <a:r>
              <a:rPr lang="ja-JP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書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ja-JP" altLang="en-US" sz="2800" dirty="0" smtClean="0">
                <a:latin typeface="+mn-ea"/>
                <a:ea typeface="+mn-ea"/>
              </a:rPr>
              <a:t>いいねテーブル、認証コードテーブル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58247"/>
              </p:ext>
            </p:extLst>
          </p:nvPr>
        </p:nvGraphicFramePr>
        <p:xfrm>
          <a:off x="848544" y="393305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gf_authcode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Noto Sans"/>
                        </a:rPr>
                        <a:t>ユーザーが発行した認証コード情報テーブル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91403"/>
              </p:ext>
            </p:extLst>
          </p:nvPr>
        </p:nvGraphicFramePr>
        <p:xfrm>
          <a:off x="848545" y="5479198"/>
          <a:ext cx="8280919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認証コードを送信されたメールアドレス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Noto Sans"/>
                        </a:rPr>
                        <a:t>発行した認証コード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46021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明細書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プロジェクト名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ゲームフォーラムアプリ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テーブル名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gf_likes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作成日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作成者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キム</a:t>
                      </a:r>
                      <a:r>
                        <a:rPr lang="en-US" altLang="ja-JP" sz="1000" dirty="0" smtClean="0"/>
                        <a:t>·</a:t>
                      </a:r>
                      <a:r>
                        <a:rPr lang="ja-JP" altLang="en-US" sz="1000" dirty="0" smtClean="0"/>
                        <a:t>ヨンホン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dirty="0" smtClean="0"/>
                        <a:t>ユーザーの「いいね」登録情報テーブル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73389"/>
              </p:ext>
            </p:extLst>
          </p:nvPr>
        </p:nvGraphicFramePr>
        <p:xfrm>
          <a:off x="848545" y="2598878"/>
          <a:ext cx="8280919" cy="975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コラム名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データタイプ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デフォルト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r>
                        <a:rPr lang="ja-JP" altLang="en-US" sz="1000" dirty="0" smtClean="0"/>
                        <a:t>可否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/>
                        <a:t>説明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「いいね」を登録したユーザーの</a:t>
                      </a:r>
                      <a:r>
                        <a:rPr lang="en-US" altLang="ja-JP" sz="1000" dirty="0" smtClean="0"/>
                        <a:t>ID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「いいね」に登録されたポストの番号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dirty="0" smtClean="0"/>
                        <a:t>「いいね」登録日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244827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0. </a:t>
            </a:r>
            <a:r>
              <a:rPr lang="ja-JP" altLang="en-US" sz="2800" dirty="0">
                <a:latin typeface="+mn-ea"/>
                <a:ea typeface="+mn-ea"/>
              </a:rPr>
              <a:t>目次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825" y="1844824"/>
            <a:ext cx="51125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ja-JP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プ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ラットフォーム</a:t>
            </a:r>
            <a:r>
              <a:rPr lang="en-US" altLang="ja-JP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·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コンセプ</a:t>
            </a:r>
            <a:r>
              <a:rPr lang="ja-JP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ト</a:t>
            </a:r>
            <a:endParaRPr lang="en-US" altLang="ja-JP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ベンチマーキング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3. 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システム構成</a:t>
            </a:r>
            <a:r>
              <a:rPr lang="ja-JP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図</a:t>
            </a:r>
            <a:endParaRPr lang="en-US" altLang="ja-JP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4. 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メニュー構成</a:t>
            </a:r>
            <a:r>
              <a:rPr lang="ja-JP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図</a:t>
            </a:r>
            <a:endParaRPr lang="en-US" altLang="ja-JP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5.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設計書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6. </a:t>
            </a:r>
            <a:r>
              <a:rPr lang="ja-JP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テーブル明細書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7.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API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109076" y="1412776"/>
            <a:ext cx="165854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109076" y="6525344"/>
            <a:ext cx="165854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>
                <a:latin typeface="+mn-ea"/>
                <a:ea typeface="+mn-ea"/>
              </a:rPr>
              <a:t>共通事項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55697"/>
              </p:ext>
            </p:extLst>
          </p:nvPr>
        </p:nvGraphicFramePr>
        <p:xfrm>
          <a:off x="488504" y="2534933"/>
          <a:ext cx="8928992" cy="3960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66409529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4107004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3612812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250684629"/>
                    </a:ext>
                  </a:extLst>
                </a:gridCol>
              </a:tblGrid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名前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effectLst/>
                        </a:rPr>
                        <a:t>データタイプ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effectLst/>
                        </a:rPr>
                        <a:t>例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説明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89666"/>
                  </a:ext>
                </a:extLst>
              </a:tr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header:msg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String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OK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5437123"/>
                  </a:ext>
                </a:extLst>
              </a:tr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header:code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String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00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188999"/>
                  </a:ext>
                </a:extLst>
              </a:tr>
              <a:tr h="379496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Response raw data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1467"/>
                  </a:ext>
                </a:extLst>
              </a:tr>
              <a:tr h="2442456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"header":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"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": "OK",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"code": </a:t>
                      </a:r>
                      <a:r>
                        <a:rPr lang="en-US" sz="1600" kern="100" dirty="0" smtClean="0">
                          <a:effectLst/>
                        </a:rPr>
                        <a:t>"00</a:t>
                      </a:r>
                      <a:r>
                        <a:rPr lang="en-US" sz="1600" kern="100" dirty="0">
                          <a:effectLst/>
                        </a:rPr>
                        <a:t>"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13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472" y="1400937"/>
            <a:ext cx="9433048" cy="4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Base URL : http://localhost:8080/</a:t>
            </a:r>
            <a:r>
              <a:rPr kumimoji="0" lang="en-US" altLang="ko-KR" sz="2000" b="0" dirty="0" smtClean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GameForum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endParaRPr kumimoji="0" lang="en-US" altLang="ko-KR" sz="2000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266" y="2099613"/>
            <a:ext cx="226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hangingPunc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Response header</a:t>
            </a:r>
            <a:endParaRPr kumimoji="0" lang="en-US" altLang="ko-KR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>
                <a:latin typeface="+mn-ea"/>
                <a:ea typeface="+mn-ea"/>
              </a:rPr>
              <a:t>会</a:t>
            </a:r>
            <a:r>
              <a:rPr lang="ja-JP" altLang="en-US" sz="2800" dirty="0" smtClean="0">
                <a:latin typeface="+mn-ea"/>
                <a:ea typeface="+mn-ea"/>
              </a:rPr>
              <a:t>員</a:t>
            </a:r>
            <a:r>
              <a:rPr lang="ja-JP" altLang="en-US" sz="2800" dirty="0">
                <a:latin typeface="+mn-ea"/>
                <a:ea typeface="+mn-ea"/>
              </a:rPr>
              <a:t>登録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60217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 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"code":"00"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  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"result":"1"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4329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内容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会員登録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regMember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35915"/>
              </p:ext>
            </p:extLst>
          </p:nvPr>
        </p:nvGraphicFramePr>
        <p:xfrm>
          <a:off x="560510" y="2996952"/>
          <a:ext cx="5620590" cy="238860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member_id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キムヨンホン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email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admin@naver.com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ユーザーのメールアドレス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nickname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アドミン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ユーザーのニックネーム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password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1234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ユーザーの暗証番号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profile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こんにちは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ユーザーのプロフィール</a:t>
                      </a:r>
                      <a:endParaRPr lang="en-US" altLang="ja-JP" sz="1000" kern="100" dirty="0" smtClean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内容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image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profile.jpg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ユーザーのプロフィール</a:t>
                      </a:r>
                      <a:endParaRPr lang="en-US" altLang="ja-JP" sz="1000" kern="100" dirty="0" smtClean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写真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結果リターン値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889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 smtClean="0">
                <a:latin typeface="+mn-ea"/>
                <a:ea typeface="+mn-ea"/>
              </a:rPr>
              <a:t>ログイン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66739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member_id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:"admin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"image":"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src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/main/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webapp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GameForum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Img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/2020-12-…-profile.jpg",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“profile”:“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こんにちは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“name”:“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キムヨンホン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"regdate":"2020-12-13 01:30:17.0",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“nickname”:“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アドミン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email":"admin@naver.com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88782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ログイン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/login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48252"/>
              </p:ext>
            </p:extLst>
          </p:nvPr>
        </p:nvGraphicFramePr>
        <p:xfrm>
          <a:off x="560513" y="2996952"/>
          <a:ext cx="5620590" cy="272889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member_id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password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1234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ユーザーの暗証番号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body:member</a:t>
                      </a: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_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body:image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/main/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webapp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GameForumImg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/…-profile.jpg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ユーザーのプロフィール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写真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body:profile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こんにちは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ユーザーのプロフィール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内容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キムヨンホン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2020-12-13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01:30:17.0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ユーザーの登録日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body:nickname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アドミン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ユーザーのニックネーム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body:email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admin@naver.com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ユーザーのメールアドレス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>
                <a:latin typeface="+mn-ea"/>
                <a:ea typeface="+mn-ea"/>
              </a:rPr>
              <a:t>認証コード発</a:t>
            </a:r>
            <a:r>
              <a:rPr lang="ja-JP" altLang="en-US" sz="2800" dirty="0" smtClean="0">
                <a:latin typeface="+mn-ea"/>
                <a:ea typeface="+mn-ea"/>
              </a:rPr>
              <a:t>行及び確認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7461"/>
              </p:ext>
            </p:extLst>
          </p:nvPr>
        </p:nvGraphicFramePr>
        <p:xfrm>
          <a:off x="6465168" y="4043076"/>
          <a:ext cx="3024336" cy="2711373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168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48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result":"success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77617"/>
              </p:ext>
            </p:extLst>
          </p:nvPr>
        </p:nvGraphicFramePr>
        <p:xfrm>
          <a:off x="560513" y="4043075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認証コード確認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authcodeCheck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28886"/>
              </p:ext>
            </p:extLst>
          </p:nvPr>
        </p:nvGraphicFramePr>
        <p:xfrm>
          <a:off x="560513" y="5556081"/>
          <a:ext cx="5620590" cy="106825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admin@gmail.com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受信メールアドレス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authcode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524866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発行された認証コード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984578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body:result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success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認証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に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成功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／失敗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メッセージ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53566"/>
              </p:ext>
            </p:extLst>
          </p:nvPr>
        </p:nvGraphicFramePr>
        <p:xfrm>
          <a:off x="6465168" y="1149675"/>
          <a:ext cx="3024336" cy="2711373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168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48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"code":"524866“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12759"/>
              </p:ext>
            </p:extLst>
          </p:nvPr>
        </p:nvGraphicFramePr>
        <p:xfrm>
          <a:off x="560513" y="1149674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認証コード発行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createAuthcode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04863"/>
              </p:ext>
            </p:extLst>
          </p:nvPr>
        </p:nvGraphicFramePr>
        <p:xfrm>
          <a:off x="560513" y="2662680"/>
          <a:ext cx="5620590" cy="756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admin@gmail.com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受信メールアドレス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body:code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524866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発行された認証コード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 smtClean="0">
                <a:latin typeface="+mn-ea"/>
                <a:ea typeface="+mn-ea"/>
              </a:rPr>
              <a:t>ポストリスト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25075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"pageNum":1,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"data":[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{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"image":"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src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/main/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webapp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/Game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       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ForumImg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/2020-12-…-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        1.png",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"appids":0,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"content_idx":31,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"regdate":"2020-12-14 06:10:53.0",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"board_code":3,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title":"insert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test",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content":"test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"likes":2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},    ...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],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"cnt":10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26420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ポストリスト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GET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forumList?pageNum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pageNum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}&amp;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board_code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board_code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10534"/>
              </p:ext>
            </p:extLst>
          </p:nvPr>
        </p:nvGraphicFramePr>
        <p:xfrm>
          <a:off x="560513" y="2996952"/>
          <a:ext cx="5620590" cy="333704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body:pageNum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ページングナンバー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image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/main/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webapp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GameForumImg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/…-1.png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ポストに登録された画像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経路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appids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ポストに登録されたゲームコード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デフォルト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:0)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ポストナンバー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2020-12-14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06:10:53.0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ポスト登録日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board_code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掲示板分類コード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body:data:title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test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ポストタイトル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ポスト内容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body:data:likes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ポストがもらった「いいね」の数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ページにつき読み込む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ポスト数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06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>
                <a:latin typeface="+mn-ea"/>
                <a:ea typeface="+mn-ea"/>
              </a:rPr>
              <a:t>ポストの内</a:t>
            </a:r>
            <a:r>
              <a:rPr lang="ja-JP" altLang="en-US" sz="2800" dirty="0" smtClean="0">
                <a:latin typeface="+mn-ea"/>
                <a:ea typeface="+mn-ea"/>
              </a:rPr>
              <a:t>容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92944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"appids":250900,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"content_idx":3,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"regdate":"2020-12-13 13:28:45.0",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“nickname”:“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アドミン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"board_code":3,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"title":"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ポスト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1",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"content":"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内容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1",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"likes":3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13515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ポストの内容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GET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forumView?content_idx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content_idx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01207"/>
              </p:ext>
            </p:extLst>
          </p:nvPr>
        </p:nvGraphicFramePr>
        <p:xfrm>
          <a:off x="560513" y="2996952"/>
          <a:ext cx="5620590" cy="259657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body:appids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250900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ポストに登録されたゲームコード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ポストナンバー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2020-12-13 13:28:45.0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ポスト登録日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body:nickname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アドミン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ポストを登録したユーザーのニックネーム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body:board_code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掲示板分類コード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body:title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ポストのタイトル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body:content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内容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ポストの内容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body:likes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ポストがもらった「いいね」の数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ja-JP" altLang="en-US" sz="2800" dirty="0" smtClean="0">
                <a:latin typeface="+mn-ea"/>
                <a:ea typeface="+mn-ea"/>
              </a:rPr>
              <a:t>いいね登録及びキャンセル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27315"/>
              </p:ext>
            </p:extLst>
          </p:nvPr>
        </p:nvGraphicFramePr>
        <p:xfrm>
          <a:off x="6465168" y="3861049"/>
          <a:ext cx="3024336" cy="2701005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509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379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"result":1,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“msg”:“</a:t>
                      </a:r>
                      <a:r>
                        <a:rPr lang="en-US" altLang="ja-JP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31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番目のポストに「いいね」を</a:t>
                      </a:r>
                      <a:endParaRPr lang="en-US" altLang="ja-JP" sz="1000" b="0" kern="1200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  <a:p>
                      <a:pPr algn="l"/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　　　　　　　キャンセルしました。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92309"/>
              </p:ext>
            </p:extLst>
          </p:nvPr>
        </p:nvGraphicFramePr>
        <p:xfrm>
          <a:off x="560513" y="3861048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いいねキャンセル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likesCancelForum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643"/>
              </p:ext>
            </p:extLst>
          </p:nvPr>
        </p:nvGraphicFramePr>
        <p:xfrm>
          <a:off x="560513" y="5289441"/>
          <a:ext cx="5620590" cy="134174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member_id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いいねをキャンセルするユーザー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いいねをキャンセルするポスト番号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キャンセル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可否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7243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body:msg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ja-JP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番目のポストに「いいね」をキャンセルしました。</a:t>
                      </a:r>
                      <a:endParaRPr lang="ko-KR" sz="7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成功／失敗メッセージ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5005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01548"/>
              </p:ext>
            </p:extLst>
          </p:nvPr>
        </p:nvGraphicFramePr>
        <p:xfrm>
          <a:off x="6465168" y="1027774"/>
          <a:ext cx="3024336" cy="2701005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509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379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"result":1,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"msg":"</a:t>
                      </a:r>
                      <a:r>
                        <a:rPr lang="en-US" altLang="ja-JP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31</a:t>
                      </a:r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番目のポストに「いいね」を押し</a:t>
                      </a:r>
                      <a:endParaRPr lang="en-US" altLang="ja-JP" sz="1000" b="0" kern="1200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  <a:p>
                      <a:pPr algn="l"/>
                      <a:r>
                        <a:rPr lang="ja-JP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　　　　　　　てくださいました。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3990"/>
              </p:ext>
            </p:extLst>
          </p:nvPr>
        </p:nvGraphicFramePr>
        <p:xfrm>
          <a:off x="560513" y="1027773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内容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いいね登録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likesForum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共通事項</a:t>
                      </a:r>
                      <a:r>
                        <a:rPr lang="ja-JP" alt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header </a:t>
                      </a:r>
                      <a:r>
                        <a:rPr lang="ja-JP" altLang="en-US" sz="1100" kern="100" dirty="0" smtClean="0">
                          <a:effectLst/>
                        </a:rPr>
                        <a:t>参照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24269"/>
              </p:ext>
            </p:extLst>
          </p:nvPr>
        </p:nvGraphicFramePr>
        <p:xfrm>
          <a:off x="560513" y="2456166"/>
          <a:ext cx="5620590" cy="134174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名前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データタイプ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説明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member_id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いいねを登録するユーザー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いいねを登録するポスト番号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登録可否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7243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body:msg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ja-JP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番目のポストに「いいね」を押してくださいました。</a:t>
                      </a:r>
                      <a:endParaRPr lang="ko-KR" sz="7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成功／失敗メッセージ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50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554461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1. </a:t>
            </a:r>
            <a:r>
              <a:rPr lang="ja-JP" altLang="en-US" sz="2800" dirty="0" smtClean="0">
                <a:latin typeface="+mn-ea"/>
                <a:ea typeface="+mn-ea"/>
              </a:rPr>
              <a:t>プ</a:t>
            </a:r>
            <a:r>
              <a:rPr lang="ja-JP" altLang="en-US" sz="2800" dirty="0">
                <a:latin typeface="+mn-ea"/>
                <a:ea typeface="+mn-ea"/>
              </a:rPr>
              <a:t>ラットフォーム</a:t>
            </a:r>
            <a:r>
              <a:rPr lang="en-US" altLang="ja-JP" sz="2800" dirty="0">
                <a:latin typeface="+mn-ea"/>
                <a:ea typeface="+mn-ea"/>
              </a:rPr>
              <a:t>·</a:t>
            </a:r>
            <a:r>
              <a:rPr lang="ja-JP" altLang="en-US" sz="2800" dirty="0">
                <a:latin typeface="+mn-ea"/>
                <a:ea typeface="+mn-ea"/>
              </a:rPr>
              <a:t>コンセプト</a:t>
            </a: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772816"/>
            <a:ext cx="4440942" cy="24980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7" y="1772479"/>
            <a:ext cx="4442911" cy="2498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344488" y="4653136"/>
            <a:ext cx="907300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ja-JP" altLang="en-US" sz="1400" dirty="0" smtClean="0">
                <a:latin typeface="+mn-ea"/>
                <a:ea typeface="+mn-ea"/>
              </a:rPr>
              <a:t>ゲーム情</a:t>
            </a:r>
            <a:r>
              <a:rPr lang="ja-JP" altLang="en-US" sz="1400" dirty="0">
                <a:latin typeface="+mn-ea"/>
                <a:ea typeface="+mn-ea"/>
              </a:rPr>
              <a:t>報及びイベント情報の伝達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ja-JP" altLang="en-US" sz="1400" dirty="0">
                <a:latin typeface="+mn-ea"/>
                <a:ea typeface="+mn-ea"/>
              </a:rPr>
              <a:t>ユーザーとの情報交換及びコミュニティコミュニケーション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ja-JP" altLang="en-US" sz="1400" dirty="0" smtClean="0">
                <a:latin typeface="+mn-ea"/>
                <a:ea typeface="+mn-ea"/>
              </a:rPr>
              <a:t>「いいね」機</a:t>
            </a:r>
            <a:r>
              <a:rPr lang="ja-JP" altLang="en-US" sz="1400" dirty="0">
                <a:latin typeface="+mn-ea"/>
                <a:ea typeface="+mn-ea"/>
              </a:rPr>
              <a:t>能を具現。</a:t>
            </a:r>
            <a:r>
              <a:rPr lang="ja-JP" altLang="en-US" sz="1400" dirty="0" smtClean="0">
                <a:latin typeface="+mn-ea"/>
                <a:ea typeface="+mn-ea"/>
              </a:rPr>
              <a:t>ユ</a:t>
            </a:r>
            <a:r>
              <a:rPr lang="ja-JP" altLang="en-US" sz="1400" dirty="0">
                <a:latin typeface="+mn-ea"/>
                <a:ea typeface="+mn-ea"/>
              </a:rPr>
              <a:t>ーザー</a:t>
            </a:r>
            <a:r>
              <a:rPr lang="ja-JP" altLang="en-US" sz="1400" dirty="0" smtClean="0">
                <a:latin typeface="+mn-ea"/>
                <a:ea typeface="+mn-ea"/>
              </a:rPr>
              <a:t>がリ</a:t>
            </a:r>
            <a:r>
              <a:rPr lang="ja-JP" altLang="en-US" sz="1400" dirty="0">
                <a:latin typeface="+mn-ea"/>
                <a:ea typeface="+mn-ea"/>
              </a:rPr>
              <a:t>スト管理可能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2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417646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2. </a:t>
            </a:r>
            <a:r>
              <a:rPr lang="ja-JP" altLang="en-US" sz="2800" dirty="0">
                <a:latin typeface="+mn-ea"/>
                <a:ea typeface="+mn-ea"/>
              </a:rPr>
              <a:t>ベンチマーキング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" b="10835"/>
          <a:stretch/>
        </p:blipFill>
        <p:spPr>
          <a:xfrm>
            <a:off x="344488" y="1268760"/>
            <a:ext cx="2743603" cy="4495905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 b="6552"/>
          <a:stretch/>
        </p:blipFill>
        <p:spPr>
          <a:xfrm>
            <a:off x="3296816" y="1267233"/>
            <a:ext cx="2744482" cy="4497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35006" y="5877272"/>
            <a:ext cx="244827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ja-JP" altLang="en-US" sz="1600" dirty="0" smtClean="0">
                <a:latin typeface="+mn-ea"/>
                <a:ea typeface="+mn-ea"/>
              </a:rPr>
              <a:t>インベン</a:t>
            </a:r>
            <a:r>
              <a:rPr lang="en-US" altLang="ko-KR" sz="1600" dirty="0" smtClean="0">
                <a:latin typeface="+mn-ea"/>
                <a:ea typeface="+mn-ea"/>
              </a:rPr>
              <a:t>(inven.co.kr)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3152800" y="5877272"/>
            <a:ext cx="345638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smtClean="0">
                <a:latin typeface="+mn-ea"/>
                <a:ea typeface="+mn-ea"/>
              </a:rPr>
              <a:t> </a:t>
            </a:r>
            <a:r>
              <a:rPr lang="en-US" altLang="ko-KR" sz="1600" smtClean="0">
                <a:latin typeface="+mn-ea"/>
                <a:ea typeface="+mn-ea"/>
              </a:rPr>
              <a:t>- Steam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6080575" y="1844824"/>
            <a:ext cx="36724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ja-JP" altLang="en-US" sz="1400" dirty="0" smtClean="0">
                <a:latin typeface="+mn-ea"/>
                <a:ea typeface="+mn-ea"/>
              </a:rPr>
              <a:t>「</a:t>
            </a:r>
            <a:r>
              <a:rPr lang="en-US" altLang="ja-JP" sz="1400" dirty="0" smtClean="0">
                <a:latin typeface="+mn-ea"/>
                <a:ea typeface="+mn-ea"/>
              </a:rPr>
              <a:t>Steam</a:t>
            </a:r>
            <a:r>
              <a:rPr lang="ja-JP" altLang="en-US" sz="1400" dirty="0" smtClean="0">
                <a:latin typeface="+mn-ea"/>
                <a:ea typeface="+mn-ea"/>
              </a:rPr>
              <a:t>」な</a:t>
            </a:r>
            <a:r>
              <a:rPr lang="ja-JP" altLang="en-US" sz="1400" dirty="0">
                <a:latin typeface="+mn-ea"/>
                <a:ea typeface="+mn-ea"/>
              </a:rPr>
              <a:t>どのゲームサイトを参</a:t>
            </a:r>
            <a:r>
              <a:rPr lang="ja-JP" altLang="en-US" sz="1400" dirty="0" smtClean="0">
                <a:latin typeface="+mn-ea"/>
                <a:ea typeface="+mn-ea"/>
              </a:rPr>
              <a:t>考し、</a:t>
            </a:r>
            <a:endParaRPr lang="ja-JP" altLang="en-US" sz="1400" dirty="0">
              <a:latin typeface="+mn-ea"/>
              <a:ea typeface="+mn-ea"/>
            </a:endParaRPr>
          </a:p>
          <a:p>
            <a:pPr algn="l"/>
            <a:r>
              <a:rPr lang="ja-JP" altLang="en-US" sz="1400" dirty="0" smtClean="0">
                <a:latin typeface="+mn-ea"/>
                <a:ea typeface="+mn-ea"/>
              </a:rPr>
              <a:t>　レ</a:t>
            </a:r>
            <a:r>
              <a:rPr lang="ja-JP" altLang="en-US" sz="1400" dirty="0">
                <a:latin typeface="+mn-ea"/>
                <a:ea typeface="+mn-ea"/>
              </a:rPr>
              <a:t>イアウトと機能、外部</a:t>
            </a:r>
            <a:r>
              <a:rPr lang="en-US" altLang="ja-JP" sz="1400" dirty="0">
                <a:latin typeface="+mn-ea"/>
                <a:ea typeface="+mn-ea"/>
              </a:rPr>
              <a:t>API</a:t>
            </a:r>
            <a:r>
              <a:rPr lang="ja-JP" altLang="en-US" sz="1400" dirty="0">
                <a:latin typeface="+mn-ea"/>
                <a:ea typeface="+mn-ea"/>
              </a:rPr>
              <a:t>ベン</a:t>
            </a:r>
            <a:r>
              <a:rPr lang="ja-JP" altLang="en-US" sz="1400" dirty="0" smtClean="0">
                <a:latin typeface="+mn-ea"/>
                <a:ea typeface="+mn-ea"/>
              </a:rPr>
              <a:t>チ　</a:t>
            </a:r>
            <a:r>
              <a:rPr lang="ja-JP" altLang="en-US" sz="1400" dirty="0">
                <a:latin typeface="+mn-ea"/>
                <a:ea typeface="+mn-ea"/>
              </a:rPr>
              <a:t>　</a:t>
            </a:r>
            <a:r>
              <a:rPr lang="ja-JP" altLang="en-US" sz="1400" dirty="0" smtClean="0">
                <a:latin typeface="+mn-ea"/>
                <a:ea typeface="+mn-ea"/>
              </a:rPr>
              <a:t>　</a:t>
            </a:r>
            <a:endParaRPr lang="en-US" altLang="ja-JP" sz="1400" dirty="0" smtClean="0">
              <a:latin typeface="+mn-ea"/>
              <a:ea typeface="+mn-ea"/>
            </a:endParaRPr>
          </a:p>
          <a:p>
            <a:pPr algn="l"/>
            <a:r>
              <a:rPr lang="ja-JP" altLang="en-US" sz="1400" dirty="0">
                <a:latin typeface="+mn-ea"/>
                <a:ea typeface="+mn-ea"/>
              </a:rPr>
              <a:t>　</a:t>
            </a:r>
            <a:r>
              <a:rPr lang="ja-JP" altLang="en-US" sz="1400" dirty="0" smtClean="0">
                <a:latin typeface="+mn-ea"/>
                <a:ea typeface="+mn-ea"/>
              </a:rPr>
              <a:t>マ</a:t>
            </a:r>
            <a:r>
              <a:rPr lang="ja-JP" altLang="en-US" sz="1400" dirty="0">
                <a:latin typeface="+mn-ea"/>
                <a:ea typeface="+mn-ea"/>
              </a:rPr>
              <a:t>ーキング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-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ja-JP" altLang="en-US" sz="1400" dirty="0" smtClean="0">
                <a:latin typeface="+mn-ea"/>
                <a:ea typeface="+mn-ea"/>
              </a:rPr>
              <a:t>「イ</a:t>
            </a:r>
            <a:r>
              <a:rPr lang="ja-JP" altLang="en-US" sz="1400" dirty="0">
                <a:latin typeface="+mn-ea"/>
                <a:ea typeface="+mn-ea"/>
              </a:rPr>
              <a:t>ンベ</a:t>
            </a:r>
            <a:r>
              <a:rPr lang="ja-JP" altLang="en-US" sz="1400" dirty="0" smtClean="0">
                <a:latin typeface="+mn-ea"/>
                <a:ea typeface="+mn-ea"/>
              </a:rPr>
              <a:t>ン」な</a:t>
            </a:r>
            <a:r>
              <a:rPr lang="ja-JP" altLang="en-US" sz="1400" dirty="0">
                <a:latin typeface="+mn-ea"/>
                <a:ea typeface="+mn-ea"/>
              </a:rPr>
              <a:t>どのコミュニテ</a:t>
            </a:r>
            <a:r>
              <a:rPr lang="ja-JP" altLang="en-US" sz="1400" dirty="0" smtClean="0">
                <a:latin typeface="+mn-ea"/>
                <a:ea typeface="+mn-ea"/>
              </a:rPr>
              <a:t>ィサ</a:t>
            </a:r>
            <a:r>
              <a:rPr lang="ja-JP" altLang="en-US" sz="1400" dirty="0">
                <a:latin typeface="+mn-ea"/>
                <a:ea typeface="+mn-ea"/>
              </a:rPr>
              <a:t>イト</a:t>
            </a:r>
            <a:r>
              <a:rPr lang="ja-JP" altLang="en-US" sz="1400" dirty="0" smtClean="0">
                <a:latin typeface="+mn-ea"/>
                <a:ea typeface="+mn-ea"/>
              </a:rPr>
              <a:t>を</a:t>
            </a:r>
            <a:endParaRPr lang="en-US" altLang="ja-JP" sz="1400" dirty="0" smtClean="0">
              <a:latin typeface="+mn-ea"/>
              <a:ea typeface="+mn-ea"/>
            </a:endParaRPr>
          </a:p>
          <a:p>
            <a:pPr algn="l"/>
            <a:r>
              <a:rPr lang="ja-JP" altLang="en-US" sz="1400" dirty="0">
                <a:latin typeface="+mn-ea"/>
                <a:ea typeface="+mn-ea"/>
              </a:rPr>
              <a:t>　</a:t>
            </a:r>
            <a:r>
              <a:rPr lang="ja-JP" altLang="en-US" sz="1400" dirty="0" smtClean="0">
                <a:latin typeface="+mn-ea"/>
                <a:ea typeface="+mn-ea"/>
              </a:rPr>
              <a:t>参考し、掲</a:t>
            </a:r>
            <a:r>
              <a:rPr lang="ja-JP" altLang="en-US" sz="1400" dirty="0">
                <a:latin typeface="+mn-ea"/>
                <a:ea typeface="+mn-ea"/>
              </a:rPr>
              <a:t>示板機能ベンチマーキング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68824" y="1628800"/>
            <a:ext cx="14401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7878011" y="3920635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62726" y="2720166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1" y="260648"/>
            <a:ext cx="406218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3. </a:t>
            </a:r>
            <a:r>
              <a:rPr lang="ja-JP" altLang="en-US" sz="2800" dirty="0">
                <a:latin typeface="+mn-ea"/>
                <a:ea typeface="+mn-ea"/>
              </a:rPr>
              <a:t>システム構成</a:t>
            </a:r>
            <a:r>
              <a:rPr lang="ja-JP" altLang="en-US" sz="2800" dirty="0" smtClean="0">
                <a:latin typeface="+mn-ea"/>
                <a:ea typeface="+mn-ea"/>
              </a:rPr>
              <a:t>図</a:t>
            </a:r>
            <a:endParaRPr lang="ja-JP" altLang="en-US" sz="28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6" y="3008198"/>
            <a:ext cx="1152128" cy="115212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858770" y="4232334"/>
            <a:ext cx="7200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App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3584848" y="1241140"/>
            <a:ext cx="2664296" cy="499617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33" y="1285874"/>
            <a:ext cx="2143125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96" y="3428999"/>
            <a:ext cx="2758798" cy="275879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69" y="4233723"/>
            <a:ext cx="1307052" cy="11721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8140405" y="5508876"/>
            <a:ext cx="98737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Admin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106355" y="3745754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077780" y="3898607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30536" y="3137214"/>
            <a:ext cx="1127040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Request</a:t>
            </a:r>
          </a:p>
          <a:p>
            <a:pPr algn="ctr"/>
            <a:r>
              <a:rPr lang="en-US" altLang="ko-KR" sz="1300" dirty="0" smtClean="0">
                <a:latin typeface="+mj-ea"/>
                <a:ea typeface="+mj-ea"/>
              </a:rPr>
              <a:t>(POST, GET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19547" y="3875632"/>
            <a:ext cx="11731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Response</a:t>
            </a:r>
          </a:p>
          <a:p>
            <a:pPr algn="ctr"/>
            <a:r>
              <a:rPr lang="en-US" altLang="ko-KR" sz="1300" dirty="0">
                <a:latin typeface="+mj-ea"/>
                <a:ea typeface="+mj-ea"/>
              </a:rPr>
              <a:t>(JSON)</a:t>
            </a:r>
            <a:endParaRPr lang="ko-KR" altLang="en-US" sz="1300" dirty="0">
              <a:latin typeface="+mj-ea"/>
              <a:ea typeface="+mj-ea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375994" y="2132856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6347419" y="2285709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57182" y="3272317"/>
            <a:ext cx="1812740" cy="54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+mj-ea"/>
                <a:ea typeface="+mj-ea"/>
              </a:rPr>
              <a:t>Ubuntu 20.04</a:t>
            </a:r>
          </a:p>
          <a:p>
            <a:pPr algn="ctr"/>
            <a:r>
              <a:rPr lang="en-US" altLang="ko-KR" sz="1400" smtClean="0">
                <a:latin typeface="+mj-ea"/>
                <a:ea typeface="+mj-ea"/>
              </a:rPr>
              <a:t>Apache Tomcat 9.0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2653" y="5505212"/>
            <a:ext cx="13907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>
                <a:latin typeface="+mj-ea"/>
                <a:ea typeface="+mj-ea"/>
              </a:rPr>
              <a:t>MariaDB</a:t>
            </a:r>
            <a:r>
              <a:rPr lang="en-US" altLang="ko-KR" sz="1400" smtClean="0">
                <a:latin typeface="+mj-ea"/>
                <a:ea typeface="+mj-ea"/>
              </a:rPr>
              <a:t> 2.4.1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859098" y="1241140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6" y="1606488"/>
            <a:ext cx="1052736" cy="105273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7980570" y="2773796"/>
            <a:ext cx="13070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Steam API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375994" y="4774745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347419" y="4927598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9815" y="1530436"/>
            <a:ext cx="1063240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Request</a:t>
            </a:r>
          </a:p>
          <a:p>
            <a:pPr algn="ctr"/>
            <a:r>
              <a:rPr lang="en-US" altLang="ko-KR" sz="1300" dirty="0" smtClean="0">
                <a:latin typeface="+mj-ea"/>
                <a:ea typeface="+mj-ea"/>
              </a:rPr>
              <a:t>(</a:t>
            </a:r>
            <a:r>
              <a:rPr lang="en-US" altLang="ko-KR" sz="1300" dirty="0" err="1" smtClean="0">
                <a:latin typeface="+mj-ea"/>
                <a:ea typeface="+mj-ea"/>
              </a:rPr>
              <a:t>appids</a:t>
            </a:r>
            <a:r>
              <a:rPr lang="en-US" altLang="ko-KR" sz="1300" dirty="0" smtClean="0">
                <a:latin typeface="+mj-ea"/>
                <a:ea typeface="+mj-ea"/>
              </a:rPr>
              <a:t>)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1062" y="2285256"/>
            <a:ext cx="11731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Response</a:t>
            </a:r>
          </a:p>
          <a:p>
            <a:pPr algn="ctr"/>
            <a:r>
              <a:rPr lang="en-US" altLang="ko-KR" sz="1300" dirty="0">
                <a:latin typeface="+mj-ea"/>
                <a:ea typeface="+mj-ea"/>
              </a:rPr>
              <a:t>(JSON)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61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3528392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4. </a:t>
            </a:r>
            <a:r>
              <a:rPr lang="ja-JP" altLang="en-US" sz="2800" dirty="0">
                <a:latin typeface="+mn-ea"/>
                <a:ea typeface="+mn-ea"/>
              </a:rPr>
              <a:t>メニュー構成</a:t>
            </a:r>
            <a:r>
              <a:rPr lang="ja-JP" altLang="en-US" sz="2800" dirty="0" smtClean="0">
                <a:latin typeface="+mn-ea"/>
                <a:ea typeface="+mn-ea"/>
              </a:rPr>
              <a:t>図</a:t>
            </a:r>
            <a:endParaRPr lang="ja-JP" altLang="en-US" sz="2800" dirty="0">
              <a:latin typeface="+mn-ea"/>
              <a:ea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20" y="1240193"/>
            <a:ext cx="720080" cy="826758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 bwMode="auto">
          <a:xfrm>
            <a:off x="3656856" y="221772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latin typeface="+mj-lt"/>
              </a:rPr>
              <a:t>メインペー</a:t>
            </a:r>
            <a:r>
              <a:rPr lang="ja-JP" altLang="en-US" sz="1200" dirty="0" smtClean="0">
                <a:solidFill>
                  <a:schemeClr val="bg1"/>
                </a:solidFill>
                <a:latin typeface="+mj-lt"/>
              </a:rPr>
              <a:t>ジ</a:t>
            </a:r>
            <a:endParaRPr lang="ja-JP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827972" y="375550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+mj-lt"/>
              </a:rPr>
              <a:t>ゲー</a:t>
            </a:r>
            <a:r>
              <a:rPr lang="ja-JP" altLang="en-US" sz="1200" dirty="0" smtClean="0">
                <a:latin typeface="+mj-lt"/>
              </a:rPr>
              <a:t>ム</a:t>
            </a:r>
            <a:r>
              <a:rPr lang="ja-JP" altLang="en-US" sz="1200" dirty="0">
                <a:latin typeface="+mj-lt"/>
              </a:rPr>
              <a:t>の情報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5499569" y="2962592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いいね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658759" y="295260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>
                <a:latin typeface="+mj-lt"/>
              </a:rPr>
              <a:t>掲示板</a:t>
            </a:r>
            <a:endParaRPr lang="ko-KR" altLang="en-US" sz="1200" dirty="0">
              <a:latin typeface="+mj-lt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827972" y="456155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Steam</a:t>
            </a:r>
            <a:r>
              <a:rPr lang="ja-JP" altLang="en-US" sz="1200" spc="-150" dirty="0" smtClean="0">
                <a:latin typeface="+mj-lt"/>
              </a:rPr>
              <a:t>へ</a:t>
            </a:r>
            <a:endParaRPr lang="en-US" altLang="ja-JP" sz="1200" spc="-150" dirty="0" smtClean="0">
              <a:latin typeface="+mj-lt"/>
            </a:endParaRPr>
          </a:p>
          <a:p>
            <a:r>
              <a:rPr lang="ja-JP" altLang="en-US" sz="1200" spc="-150" dirty="0" smtClean="0">
                <a:latin typeface="+mj-lt"/>
              </a:rPr>
              <a:t>シ</a:t>
            </a:r>
            <a:r>
              <a:rPr lang="ja-JP" altLang="en-US" sz="1200" spc="-150" dirty="0">
                <a:latin typeface="+mj-lt"/>
              </a:rPr>
              <a:t>ョートカット</a:t>
            </a:r>
            <a:endParaRPr kumimoji="1" lang="ko-KR" altLang="en-US" sz="1200" b="1" i="0" u="none" strike="noStrike" cap="none" spc="-15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658759" y="375550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pc="-150" dirty="0" smtClean="0">
                <a:latin typeface="+mj-lt"/>
              </a:rPr>
              <a:t>コミュニティー</a:t>
            </a:r>
            <a:endParaRPr kumimoji="1" lang="ko-KR" altLang="en-US" sz="1200" b="1" i="0" u="none" strike="noStrike" cap="none" spc="-15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3658759" y="454193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ポスト</a:t>
            </a: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修正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653342" y="6210617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いいねを登録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658759" y="5376285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コメント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5499569" y="453946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pc="-150" dirty="0">
                <a:latin typeface="+mj-lt"/>
              </a:rPr>
              <a:t>リス</a:t>
            </a:r>
            <a:r>
              <a:rPr lang="ja-JP" altLang="en-US" sz="1200" spc="-150" dirty="0" smtClean="0">
                <a:latin typeface="+mj-lt"/>
              </a:rPr>
              <a:t>トから検索</a:t>
            </a:r>
            <a:endParaRPr kumimoji="1" lang="ko-KR" altLang="en-US" sz="1200" b="1" i="0" u="none" strike="noStrike" cap="none" spc="-15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5499569" y="5376620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pc="-150" dirty="0">
                <a:latin typeface="+mj-lt"/>
              </a:rPr>
              <a:t>ショートカット</a:t>
            </a:r>
            <a:endParaRPr kumimoji="1" lang="ko-KR" altLang="en-US" sz="1200" b="1" i="0" u="none" strike="noStrike" cap="none" spc="-15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8311448" y="221772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0" name="직선 연결선 99"/>
          <p:cNvCxnSpPr>
            <a:stCxn id="48" idx="2"/>
            <a:endCxn id="57" idx="0"/>
          </p:cNvCxnSpPr>
          <p:nvPr/>
        </p:nvCxnSpPr>
        <p:spPr bwMode="auto">
          <a:xfrm>
            <a:off x="4268924" y="2581769"/>
            <a:ext cx="1903" cy="370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4265410" y="2767189"/>
            <a:ext cx="18462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2" name="직선 연결선 101"/>
          <p:cNvCxnSpPr>
            <a:endCxn id="56" idx="0"/>
          </p:cNvCxnSpPr>
          <p:nvPr/>
        </p:nvCxnSpPr>
        <p:spPr bwMode="auto">
          <a:xfrm>
            <a:off x="6111637" y="2767189"/>
            <a:ext cx="0" cy="195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직선 연결선 102"/>
          <p:cNvCxnSpPr>
            <a:stCxn id="57" idx="2"/>
            <a:endCxn id="64" idx="0"/>
          </p:cNvCxnSpPr>
          <p:nvPr/>
        </p:nvCxnSpPr>
        <p:spPr bwMode="auto">
          <a:xfrm>
            <a:off x="4270827" y="3316655"/>
            <a:ext cx="0" cy="43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직선 연결선 103"/>
          <p:cNvCxnSpPr>
            <a:stCxn id="54" idx="2"/>
            <a:endCxn id="59" idx="0"/>
          </p:cNvCxnSpPr>
          <p:nvPr/>
        </p:nvCxnSpPr>
        <p:spPr bwMode="auto">
          <a:xfrm>
            <a:off x="2440040" y="4119552"/>
            <a:ext cx="0" cy="4420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6" name="직선 연결선 105"/>
          <p:cNvCxnSpPr>
            <a:stCxn id="64" idx="2"/>
            <a:endCxn id="65" idx="0"/>
          </p:cNvCxnSpPr>
          <p:nvPr/>
        </p:nvCxnSpPr>
        <p:spPr bwMode="auto">
          <a:xfrm>
            <a:off x="4270827" y="4119552"/>
            <a:ext cx="0" cy="422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7" name="직선 연결선 106"/>
          <p:cNvCxnSpPr>
            <a:stCxn id="65" idx="2"/>
            <a:endCxn id="96" idx="0"/>
          </p:cNvCxnSpPr>
          <p:nvPr/>
        </p:nvCxnSpPr>
        <p:spPr bwMode="auto">
          <a:xfrm>
            <a:off x="4270827" y="4905979"/>
            <a:ext cx="0" cy="470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직선 연결선 107"/>
          <p:cNvCxnSpPr>
            <a:stCxn id="96" idx="2"/>
            <a:endCxn id="92" idx="0"/>
          </p:cNvCxnSpPr>
          <p:nvPr/>
        </p:nvCxnSpPr>
        <p:spPr bwMode="auto">
          <a:xfrm flipH="1">
            <a:off x="4265410" y="5740331"/>
            <a:ext cx="5417" cy="470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직선 연결선 108"/>
          <p:cNvCxnSpPr>
            <a:stCxn id="56" idx="2"/>
            <a:endCxn id="97" idx="0"/>
          </p:cNvCxnSpPr>
          <p:nvPr/>
        </p:nvCxnSpPr>
        <p:spPr bwMode="auto">
          <a:xfrm>
            <a:off x="6111637" y="3326638"/>
            <a:ext cx="0" cy="1212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직선 연결선 109"/>
          <p:cNvCxnSpPr>
            <a:stCxn id="97" idx="2"/>
            <a:endCxn id="98" idx="0"/>
          </p:cNvCxnSpPr>
          <p:nvPr/>
        </p:nvCxnSpPr>
        <p:spPr bwMode="auto">
          <a:xfrm>
            <a:off x="6111637" y="4903512"/>
            <a:ext cx="0" cy="4731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1" name="직선 연결선 110"/>
          <p:cNvCxnSpPr>
            <a:stCxn id="98" idx="1"/>
          </p:cNvCxnSpPr>
          <p:nvPr/>
        </p:nvCxnSpPr>
        <p:spPr bwMode="auto">
          <a:xfrm flipH="1" flipV="1">
            <a:off x="5188523" y="5558308"/>
            <a:ext cx="311046" cy="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 flipV="1">
            <a:off x="5188523" y="3937529"/>
            <a:ext cx="0" cy="1620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직선 화살표 연결선 112"/>
          <p:cNvCxnSpPr>
            <a:stCxn id="64" idx="3"/>
          </p:cNvCxnSpPr>
          <p:nvPr/>
        </p:nvCxnSpPr>
        <p:spPr bwMode="auto">
          <a:xfrm>
            <a:off x="4882895" y="3937529"/>
            <a:ext cx="305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4" name="직선 연결선 113"/>
          <p:cNvCxnSpPr>
            <a:stCxn id="48" idx="3"/>
            <a:endCxn id="99" idx="1"/>
          </p:cNvCxnSpPr>
          <p:nvPr/>
        </p:nvCxnSpPr>
        <p:spPr bwMode="auto">
          <a:xfrm>
            <a:off x="4880992" y="2399746"/>
            <a:ext cx="34304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5" name="모서리가 둥근 직사각형 114"/>
          <p:cNvSpPr/>
          <p:nvPr/>
        </p:nvSpPr>
        <p:spPr bwMode="auto">
          <a:xfrm>
            <a:off x="8311602" y="1702905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ID/PW </a:t>
            </a:r>
            <a:r>
              <a:rPr lang="ja-JP" altLang="en-US" sz="1200" dirty="0" smtClean="0">
                <a:latin typeface="+mj-lt"/>
              </a:rPr>
              <a:t>探し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8300287" y="273416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Logout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8311448" y="375102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>
                <a:latin typeface="+mj-lt"/>
              </a:rPr>
              <a:t>マイページ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8" name="직선 연결선 117"/>
          <p:cNvCxnSpPr>
            <a:stCxn id="54" idx="0"/>
          </p:cNvCxnSpPr>
          <p:nvPr/>
        </p:nvCxnSpPr>
        <p:spPr bwMode="auto">
          <a:xfrm flipV="1">
            <a:off x="2440040" y="3536080"/>
            <a:ext cx="0" cy="219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직선 연결선 118"/>
          <p:cNvCxnSpPr/>
          <p:nvPr/>
        </p:nvCxnSpPr>
        <p:spPr bwMode="auto">
          <a:xfrm flipH="1">
            <a:off x="2440040" y="3536080"/>
            <a:ext cx="1830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0" name="모서리가 둥근 직사각형 119"/>
          <p:cNvSpPr/>
          <p:nvPr/>
        </p:nvSpPr>
        <p:spPr bwMode="auto">
          <a:xfrm>
            <a:off x="8311602" y="454513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pc="-300" dirty="0">
                <a:latin typeface="+mj-lt"/>
              </a:rPr>
              <a:t>プロフィール変更</a:t>
            </a:r>
            <a:endParaRPr kumimoji="1" lang="ko-KR" altLang="en-US" sz="1200" b="1" i="0" u="none" strike="noStrike" cap="none" spc="-30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8311602" y="5367600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いいねリスト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22" name="직선 연결선 121"/>
          <p:cNvCxnSpPr>
            <a:stCxn id="121" idx="1"/>
          </p:cNvCxnSpPr>
          <p:nvPr/>
        </p:nvCxnSpPr>
        <p:spPr bwMode="auto">
          <a:xfrm flipH="1">
            <a:off x="7447352" y="5549623"/>
            <a:ext cx="8642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3" name="직선 화살표 연결선 122"/>
          <p:cNvCxnSpPr>
            <a:stCxn id="56" idx="3"/>
          </p:cNvCxnSpPr>
          <p:nvPr/>
        </p:nvCxnSpPr>
        <p:spPr bwMode="auto">
          <a:xfrm>
            <a:off x="6723705" y="3144615"/>
            <a:ext cx="7236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24" name="직선 화살표 연결선 123"/>
          <p:cNvCxnSpPr/>
          <p:nvPr/>
        </p:nvCxnSpPr>
        <p:spPr bwMode="auto">
          <a:xfrm>
            <a:off x="7447352" y="3134632"/>
            <a:ext cx="0" cy="242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5" name="직선 연결선 124"/>
          <p:cNvCxnSpPr>
            <a:stCxn id="99" idx="0"/>
            <a:endCxn id="115" idx="2"/>
          </p:cNvCxnSpPr>
          <p:nvPr/>
        </p:nvCxnSpPr>
        <p:spPr bwMode="auto">
          <a:xfrm flipV="1">
            <a:off x="8923516" y="2066951"/>
            <a:ext cx="154" cy="150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6" name="직선 연결선 125"/>
          <p:cNvCxnSpPr/>
          <p:nvPr/>
        </p:nvCxnSpPr>
        <p:spPr bwMode="auto">
          <a:xfrm>
            <a:off x="7977336" y="2399746"/>
            <a:ext cx="0" cy="51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7" name="직선 연결선 126"/>
          <p:cNvCxnSpPr>
            <a:stCxn id="116" idx="1"/>
          </p:cNvCxnSpPr>
          <p:nvPr/>
        </p:nvCxnSpPr>
        <p:spPr bwMode="auto">
          <a:xfrm flipH="1">
            <a:off x="7977336" y="2916192"/>
            <a:ext cx="322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236684" y="4561779"/>
            <a:ext cx="1224136" cy="364046"/>
            <a:chOff x="236684" y="4561779"/>
            <a:chExt cx="1224136" cy="364046"/>
          </a:xfrm>
        </p:grpSpPr>
        <p:sp>
          <p:nvSpPr>
            <p:cNvPr id="129" name="모서리가 둥근 직사각형 128"/>
            <p:cNvSpPr/>
            <p:nvPr/>
          </p:nvSpPr>
          <p:spPr bwMode="auto">
            <a:xfrm>
              <a:off x="236684" y="4561779"/>
              <a:ext cx="1224136" cy="364046"/>
            </a:xfrm>
            <a:prstGeom prst="roundRect">
              <a:avLst>
                <a:gd name="adj" fmla="val 33271"/>
              </a:avLst>
            </a:prstGeom>
            <a:solidFill>
              <a:schemeClr val="bg1"/>
            </a:solidFill>
            <a:ln w="254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44" y="4605094"/>
              <a:ext cx="277416" cy="277416"/>
            </a:xfrm>
            <a:prstGeom prst="rect">
              <a:avLst/>
            </a:prstGeom>
          </p:spPr>
        </p:pic>
      </p:grpSp>
      <p:cxnSp>
        <p:nvCxnSpPr>
          <p:cNvPr id="131" name="직선 연결선 130"/>
          <p:cNvCxnSpPr>
            <a:stCxn id="59" idx="1"/>
            <a:endCxn id="129" idx="3"/>
          </p:cNvCxnSpPr>
          <p:nvPr/>
        </p:nvCxnSpPr>
        <p:spPr bwMode="auto">
          <a:xfrm flipH="1">
            <a:off x="1460820" y="4743576"/>
            <a:ext cx="367152" cy="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7689304" y="2399746"/>
            <a:ext cx="1903" cy="1533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3" name="직선 연결선 132"/>
          <p:cNvCxnSpPr>
            <a:stCxn id="117" idx="1"/>
          </p:cNvCxnSpPr>
          <p:nvPr/>
        </p:nvCxnSpPr>
        <p:spPr bwMode="auto">
          <a:xfrm flipH="1">
            <a:off x="7691207" y="3933052"/>
            <a:ext cx="6202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4" name="직선 연결선 133"/>
          <p:cNvCxnSpPr>
            <a:stCxn id="117" idx="2"/>
            <a:endCxn id="120" idx="0"/>
          </p:cNvCxnSpPr>
          <p:nvPr/>
        </p:nvCxnSpPr>
        <p:spPr bwMode="auto">
          <a:xfrm>
            <a:off x="8923516" y="4115075"/>
            <a:ext cx="154" cy="430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5" name="직선 연결선 134"/>
          <p:cNvCxnSpPr>
            <a:stCxn id="120" idx="2"/>
            <a:endCxn id="121" idx="0"/>
          </p:cNvCxnSpPr>
          <p:nvPr/>
        </p:nvCxnSpPr>
        <p:spPr bwMode="auto">
          <a:xfrm>
            <a:off x="8923670" y="4909185"/>
            <a:ext cx="0" cy="458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9199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会員登録</a:t>
            </a:r>
            <a:r>
              <a:rPr lang="ja-JP" altLang="en-US" sz="1200" b="0" dirty="0" smtClean="0">
                <a:latin typeface="+mn-ea"/>
                <a:ea typeface="+mn-ea"/>
              </a:rPr>
              <a:t>のフ</a:t>
            </a:r>
            <a:r>
              <a:rPr lang="ja-JP" altLang="en-US" sz="1200" b="0" dirty="0">
                <a:latin typeface="+mn-ea"/>
                <a:ea typeface="+mn-ea"/>
              </a:rPr>
              <a:t>ォーム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algn="l"/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ボタンをクリックすると、認証コードを発行し</a:t>
            </a:r>
            <a:r>
              <a:rPr lang="ja-JP" altLang="en-US" sz="1200" b="0" dirty="0" smtClean="0">
                <a:latin typeface="+mn-ea"/>
                <a:ea typeface="+mn-ea"/>
              </a:rPr>
              <a:t>て</a:t>
            </a:r>
            <a:r>
              <a:rPr lang="ja-JP" altLang="en-US" sz="1200" b="0" dirty="0">
                <a:latin typeface="+mn-ea"/>
              </a:rPr>
              <a:t>、</a:t>
            </a:r>
            <a:r>
              <a:rPr lang="ja-JP" altLang="en-US" sz="1200" b="0" dirty="0" smtClean="0">
                <a:latin typeface="+mn-ea"/>
                <a:ea typeface="+mn-ea"/>
              </a:rPr>
              <a:t>入</a:t>
            </a:r>
            <a:r>
              <a:rPr lang="ja-JP" altLang="en-US" sz="1200" b="0" dirty="0">
                <a:latin typeface="+mn-ea"/>
                <a:ea typeface="+mn-ea"/>
              </a:rPr>
              <a:t>力したメー</a:t>
            </a:r>
            <a:r>
              <a:rPr lang="ja-JP" altLang="en-US" sz="1200" b="0" dirty="0" smtClean="0">
                <a:latin typeface="+mn-ea"/>
                <a:ea typeface="+mn-ea"/>
              </a:rPr>
              <a:t>ルに</a:t>
            </a:r>
            <a:r>
              <a:rPr lang="ja-JP" altLang="en-US" sz="1200" b="0" dirty="0">
                <a:latin typeface="+mn-ea"/>
                <a:ea typeface="+mn-ea"/>
              </a:rPr>
              <a:t>送</a:t>
            </a:r>
            <a:r>
              <a:rPr lang="ja-JP" altLang="en-US" sz="1200" b="0" dirty="0" smtClean="0">
                <a:latin typeface="+mn-ea"/>
                <a:ea typeface="+mn-ea"/>
              </a:rPr>
              <a:t>信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認証コード入力後、ボタンをクリックすると会員登録完了</a:t>
            </a:r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1" name="모서리가 둥근 직사각형 2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548055" y="1335173"/>
            <a:ext cx="2664296" cy="4824536"/>
            <a:chOff x="2144688" y="1340768"/>
            <a:chExt cx="2664296" cy="482453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44" name="직사각형 43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46" name="모서리가 둥근 직사각형 45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8" name="TextBox 27"/>
          <p:cNvSpPr txBox="1"/>
          <p:nvPr/>
        </p:nvSpPr>
        <p:spPr>
          <a:xfrm>
            <a:off x="638002" y="1970224"/>
            <a:ext cx="1260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ID</a:t>
            </a:r>
          </a:p>
          <a:p>
            <a:pPr algn="l"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200" dirty="0" smtClean="0">
                <a:latin typeface="+mn-ea"/>
                <a:ea typeface="+mn-ea"/>
              </a:rPr>
              <a:t>名前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200" dirty="0">
                <a:latin typeface="+mn-ea"/>
                <a:ea typeface="+mn-ea"/>
              </a:rPr>
              <a:t>メール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200" dirty="0">
                <a:latin typeface="+mn-ea"/>
                <a:ea typeface="+mn-ea"/>
              </a:rPr>
              <a:t>ニックネーム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PW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PW Check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5495" y="2900691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ync1234@gmail.com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116" y="4029643"/>
            <a:ext cx="183102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ea"/>
                <a:ea typeface="+mn-ea"/>
              </a:rPr>
              <a:t>プロフィー</a:t>
            </a:r>
            <a:r>
              <a:rPr lang="ja-JP" altLang="en-US" sz="1200" dirty="0" smtClean="0">
                <a:latin typeface="+mn-ea"/>
                <a:ea typeface="+mn-ea"/>
              </a:rPr>
              <a:t>ル</a:t>
            </a:r>
            <a:r>
              <a:rPr lang="ja-JP" altLang="en-US" sz="1200" dirty="0">
                <a:latin typeface="+mn-ea"/>
                <a:ea typeface="+mn-ea"/>
              </a:rPr>
              <a:t>写真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406" y="4820340"/>
            <a:ext cx="2276169" cy="886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050" b="0" smtClean="0">
                <a:latin typeface="+mn-ea"/>
                <a:ea typeface="+mn-ea"/>
              </a:rPr>
              <a:t>Profile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731037" y="5784603"/>
            <a:ext cx="576064" cy="295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前へ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431141" y="5779161"/>
            <a:ext cx="576064" cy="295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/>
              <a:t>次に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10746" y="3450155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password123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0746" y="3709133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pass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11892" y="3176043"/>
            <a:ext cx="1311968" cy="2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8377" y="3864539"/>
            <a:ext cx="1350241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err="1" smtClean="0">
                <a:solidFill>
                  <a:srgbClr val="FF0000"/>
                </a:solidFill>
                <a:latin typeface="+mn-ea"/>
                <a:ea typeface="+mn-ea"/>
              </a:rPr>
              <a:t>Invaild</a:t>
            </a:r>
            <a:r>
              <a:rPr lang="en-US" altLang="ko-KR" sz="1200" b="0" smtClean="0">
                <a:solidFill>
                  <a:srgbClr val="FF0000"/>
                </a:solidFill>
                <a:latin typeface="+mn-ea"/>
                <a:ea typeface="+mn-ea"/>
              </a:rPr>
              <a:t> password</a:t>
            </a:r>
            <a:endParaRPr lang="ko-KR" altLang="en-US" sz="1200" b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47410" y="2231311"/>
            <a:ext cx="2276169" cy="117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050" b="0" dirty="0" smtClean="0">
                <a:latin typeface="+mn-ea"/>
                <a:ea typeface="+mn-ea"/>
              </a:rPr>
              <a:t>認</a:t>
            </a:r>
            <a:r>
              <a:rPr lang="ja-JP" altLang="en-US" sz="1050" b="0" dirty="0">
                <a:latin typeface="+mn-ea"/>
                <a:ea typeface="+mn-ea"/>
              </a:rPr>
              <a:t>証が終わったら、</a:t>
            </a:r>
          </a:p>
          <a:p>
            <a:r>
              <a:rPr lang="ja-JP" altLang="en-US" sz="1050" b="0" dirty="0">
                <a:latin typeface="+mn-ea"/>
                <a:ea typeface="+mn-ea"/>
              </a:rPr>
              <a:t>会員登録が完了します。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1866" y="3687854"/>
            <a:ext cx="1499165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 smtClean="0"/>
              <a:t>メール認証コード</a:t>
            </a:r>
            <a:endParaRPr lang="ko-KR" altLang="en-US" sz="12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835464" y="3990202"/>
            <a:ext cx="1311968" cy="24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ABCDEF</a:t>
            </a:r>
            <a:endParaRPr lang="ko-KR" altLang="en-US" sz="10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81821" y="4230103"/>
            <a:ext cx="103284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err="1" smtClean="0">
                <a:solidFill>
                  <a:srgbClr val="FF0000"/>
                </a:solidFill>
                <a:latin typeface="+mn-ea"/>
                <a:ea typeface="+mn-ea"/>
              </a:rPr>
              <a:t>Invaild</a:t>
            </a:r>
            <a:r>
              <a:rPr lang="en-US" altLang="ko-KR" sz="1200" b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0" smtClean="0">
                <a:solidFill>
                  <a:srgbClr val="FF0000"/>
                </a:solidFill>
                <a:latin typeface="+mn-ea"/>
                <a:ea typeface="+mn-ea"/>
              </a:rPr>
              <a:t>code</a:t>
            </a:r>
            <a:endParaRPr lang="ko-KR" altLang="en-US" sz="1200" b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447515" y="5779160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dirty="0"/>
              <a:t>次に</a:t>
            </a:r>
            <a:endParaRPr lang="ko-KR" altLang="en-US" sz="1200" dirty="0"/>
          </a:p>
        </p:txBody>
      </p:sp>
      <p:sp>
        <p:nvSpPr>
          <p:cNvPr id="6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5120622" y="576653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360548" y="2282918"/>
            <a:ext cx="751677" cy="248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/>
              <a:t>重複確認</a:t>
            </a:r>
          </a:p>
        </p:txBody>
      </p:sp>
      <p:sp>
        <p:nvSpPr>
          <p:cNvPr id="70" name="모서리가 둥근 사각형 설명선 69"/>
          <p:cNvSpPr/>
          <p:nvPr/>
        </p:nvSpPr>
        <p:spPr bwMode="auto">
          <a:xfrm>
            <a:off x="5274192" y="5089698"/>
            <a:ext cx="1102181" cy="526205"/>
          </a:xfrm>
          <a:prstGeom prst="wedgeRoundRectCallout">
            <a:avLst>
              <a:gd name="adj1" fmla="val -21064"/>
              <a:gd name="adj2" fmla="val 8010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API_0004 :</a:t>
            </a:r>
          </a:p>
          <a:p>
            <a:r>
              <a:rPr lang="ja-JP" altLang="en-US" sz="1200" dirty="0">
                <a:latin typeface="+mj-lt"/>
              </a:rPr>
              <a:t>会員登録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1" name="모서리가 둥근 사각형 설명선 70"/>
          <p:cNvSpPr/>
          <p:nvPr/>
        </p:nvSpPr>
        <p:spPr bwMode="auto">
          <a:xfrm>
            <a:off x="4930393" y="3287432"/>
            <a:ext cx="1390759" cy="526205"/>
          </a:xfrm>
          <a:prstGeom prst="wedgeRoundRectCallout">
            <a:avLst>
              <a:gd name="adj1" fmla="val -33490"/>
              <a:gd name="adj2" fmla="val 7562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API_0003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認証コード確認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12550" y="2033176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6" y="4261411"/>
            <a:ext cx="339283" cy="33928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52115" y="4560478"/>
            <a:ext cx="1447259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ea"/>
                <a:ea typeface="+mn-ea"/>
              </a:rPr>
              <a:t>プロフィー</a:t>
            </a:r>
            <a:r>
              <a:rPr lang="ja-JP" altLang="en-US" sz="1200" dirty="0" smtClean="0">
                <a:latin typeface="+mn-ea"/>
                <a:ea typeface="+mn-ea"/>
              </a:rPr>
              <a:t>ル内容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5495" y="2631695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김용헌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2281023" y="1561061"/>
            <a:ext cx="1371893" cy="526205"/>
          </a:xfrm>
          <a:prstGeom prst="wedgeRoundRectCallout">
            <a:avLst>
              <a:gd name="adj1" fmla="val -20833"/>
              <a:gd name="adj2" fmla="val 8081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API_0001 :</a:t>
            </a:r>
          </a:p>
          <a:p>
            <a:r>
              <a:rPr lang="en-US" altLang="ko-KR" sz="1200" dirty="0">
                <a:latin typeface="+mj-lt"/>
              </a:rPr>
              <a:t>ID</a:t>
            </a:r>
            <a:r>
              <a:rPr lang="ko-KR" altLang="en-US" sz="1200" dirty="0">
                <a:latin typeface="+mj-lt"/>
              </a:rPr>
              <a:t>重複確認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모서리가 둥근 사각형 설명선 54"/>
          <p:cNvSpPr/>
          <p:nvPr/>
        </p:nvSpPr>
        <p:spPr bwMode="auto">
          <a:xfrm>
            <a:off x="2375184" y="5050418"/>
            <a:ext cx="1366682" cy="526205"/>
          </a:xfrm>
          <a:prstGeom prst="wedgeRoundRectCallout">
            <a:avLst>
              <a:gd name="adj1" fmla="val -20952"/>
              <a:gd name="adj2" fmla="val 73952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API_0002 :</a:t>
            </a:r>
          </a:p>
          <a:p>
            <a:r>
              <a:rPr lang="ja-JP" altLang="en-US" sz="1200" dirty="0">
                <a:latin typeface="+mj-lt"/>
              </a:rPr>
              <a:t>認証コード発行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6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099375" y="5794160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8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200" b="0" dirty="0">
                <a:latin typeface="+mn-ea"/>
                <a:ea typeface="+mn-ea"/>
              </a:rPr>
              <a:t>アプリ実行後に出るメイン画</a:t>
            </a:r>
            <a:r>
              <a:rPr lang="ja-JP" altLang="en-US" sz="1200" b="0" dirty="0" smtClean="0">
                <a:latin typeface="+mn-ea"/>
                <a:ea typeface="+mn-ea"/>
              </a:rPr>
              <a:t>面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>
                <a:latin typeface="+mn-ea"/>
                <a:ea typeface="+mn-ea"/>
              </a:rPr>
              <a:t>左側の三段バー、クリック</a:t>
            </a:r>
            <a:r>
              <a:rPr lang="ja-JP" altLang="en-US" sz="1200" b="0" dirty="0" smtClean="0">
                <a:latin typeface="+mn-ea"/>
                <a:ea typeface="+mn-ea"/>
              </a:rPr>
              <a:t>時</a:t>
            </a:r>
            <a:r>
              <a:rPr lang="ja-JP" altLang="en-US" sz="1200" b="0" dirty="0" smtClean="0">
                <a:latin typeface="+mn-ea"/>
              </a:rPr>
              <a:t>、</a:t>
            </a:r>
            <a:r>
              <a:rPr lang="ja-JP" altLang="en-US" sz="1200" b="0" dirty="0">
                <a:latin typeface="+mn-ea"/>
              </a:rPr>
              <a:t>　</a:t>
            </a:r>
            <a:r>
              <a:rPr lang="ja-JP" altLang="en-US" sz="1200" b="0" dirty="0" smtClean="0">
                <a:latin typeface="+mn-ea"/>
              </a:rPr>
              <a:t>　　</a:t>
            </a:r>
            <a:r>
              <a:rPr lang="ja-JP" altLang="en-US" sz="1200" b="0" dirty="0" smtClean="0">
                <a:latin typeface="+mn-ea"/>
                <a:ea typeface="+mn-ea"/>
              </a:rPr>
              <a:t>メ</a:t>
            </a:r>
            <a:r>
              <a:rPr lang="ja-JP" altLang="en-US" sz="1200" b="0" dirty="0">
                <a:latin typeface="+mn-ea"/>
                <a:ea typeface="+mn-ea"/>
              </a:rPr>
              <a:t>ニュー画面を表</a:t>
            </a:r>
            <a:r>
              <a:rPr lang="ja-JP" altLang="en-US" sz="1200" b="0" dirty="0" smtClean="0">
                <a:latin typeface="+mn-ea"/>
                <a:ea typeface="+mn-ea"/>
              </a:rPr>
              <a:t>示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ja-JP" altLang="en-US" sz="1200" b="0" dirty="0" smtClean="0">
                <a:latin typeface="+mn-ea"/>
                <a:ea typeface="+mn-ea"/>
              </a:rPr>
              <a:t>ポスト検索フィールド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 startAt="3"/>
            </a:pPr>
            <a:r>
              <a:rPr lang="ja-JP" altLang="en-US" sz="1200" b="0" dirty="0" smtClean="0">
                <a:latin typeface="+mn-ea"/>
                <a:ea typeface="+mn-ea"/>
              </a:rPr>
              <a:t>新しいポストのリスト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 startAt="3"/>
            </a:pPr>
            <a:r>
              <a:rPr lang="ja-JP" altLang="en-US" sz="1200" b="0" dirty="0">
                <a:latin typeface="+mn-ea"/>
                <a:ea typeface="+mn-ea"/>
              </a:rPr>
              <a:t>新</a:t>
            </a:r>
            <a:r>
              <a:rPr lang="ja-JP" altLang="en-US" sz="1200" b="0" dirty="0" smtClean="0">
                <a:latin typeface="+mn-ea"/>
                <a:ea typeface="+mn-ea"/>
              </a:rPr>
              <a:t>しく登録されたゲームのリスト</a:t>
            </a:r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0947" y="1335173"/>
            <a:ext cx="2664296" cy="4824536"/>
            <a:chOff x="2144688" y="1340768"/>
            <a:chExt cx="2664296" cy="482453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15" name="모서리가 둥근 직사각형 14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35" name="그룹 34"/>
          <p:cNvGrpSpPr/>
          <p:nvPr/>
        </p:nvGrpSpPr>
        <p:grpSpPr>
          <a:xfrm>
            <a:off x="622955" y="2024889"/>
            <a:ext cx="2520280" cy="290718"/>
            <a:chOff x="2216696" y="2030484"/>
            <a:chExt cx="2520280" cy="290718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2216696" y="2030484"/>
              <a:ext cx="2520280" cy="29071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288704" y="2089147"/>
              <a:ext cx="187725" cy="187725"/>
              <a:chOff x="2288704" y="2564904"/>
              <a:chExt cx="187725" cy="187725"/>
            </a:xfrm>
          </p:grpSpPr>
          <p:sp>
            <p:nvSpPr>
              <p:cNvPr id="26" name="타원 2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28" name="직선 연결선 27"/>
              <p:cNvCxnSpPr>
                <a:stCxn id="2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36" name="TextBox 35"/>
          <p:cNvSpPr txBox="1"/>
          <p:nvPr/>
        </p:nvSpPr>
        <p:spPr>
          <a:xfrm>
            <a:off x="622954" y="4323815"/>
            <a:ext cx="130570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+mn-ea"/>
                <a:ea typeface="+mn-ea"/>
              </a:rPr>
              <a:t>New Games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33943" y="1246457"/>
            <a:ext cx="720080" cy="683669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3675" y="123276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22957" y="2038044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27650" y="2851510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548055" y="1335173"/>
            <a:ext cx="2664296" cy="4824536"/>
            <a:chOff x="2144688" y="1340768"/>
            <a:chExt cx="2664296" cy="4824536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54" name="모서리가 둥근 직사각형 53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57" name="그룹 56"/>
          <p:cNvGrpSpPr/>
          <p:nvPr/>
        </p:nvGrpSpPr>
        <p:grpSpPr>
          <a:xfrm>
            <a:off x="3620063" y="2024889"/>
            <a:ext cx="2520280" cy="290718"/>
            <a:chOff x="2216696" y="2030484"/>
            <a:chExt cx="2520280" cy="290718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2216696" y="2030484"/>
              <a:ext cx="2520280" cy="29071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288704" y="2089147"/>
              <a:ext cx="187725" cy="187725"/>
              <a:chOff x="2288704" y="2564904"/>
              <a:chExt cx="187725" cy="187725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61" name="직선 연결선 60"/>
              <p:cNvCxnSpPr>
                <a:stCxn id="60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62" name="TextBox 61"/>
          <p:cNvSpPr txBox="1"/>
          <p:nvPr/>
        </p:nvSpPr>
        <p:spPr>
          <a:xfrm>
            <a:off x="3620063" y="2424823"/>
            <a:ext cx="652744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News</a:t>
            </a:r>
            <a:endParaRPr lang="ko-KR" altLang="en-US" sz="1200" smtClean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91799" y="3998985"/>
            <a:ext cx="376808" cy="72635"/>
            <a:chOff x="3288432" y="3994894"/>
            <a:chExt cx="376808" cy="72635"/>
          </a:xfrm>
        </p:grpSpPr>
        <p:sp>
          <p:nvSpPr>
            <p:cNvPr id="65" name="타원 64"/>
            <p:cNvSpPr/>
            <p:nvPr/>
          </p:nvSpPr>
          <p:spPr bwMode="auto">
            <a:xfrm>
              <a:off x="3288432" y="3994894"/>
              <a:ext cx="72008" cy="721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3440832" y="3994894"/>
              <a:ext cx="72008" cy="721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593232" y="3995378"/>
              <a:ext cx="72008" cy="721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23081" y="4284580"/>
            <a:ext cx="1373518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Special Offers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64079" y="4711662"/>
            <a:ext cx="864096" cy="1023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44" y="5482532"/>
            <a:ext cx="562975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-33%</a:t>
            </a:r>
            <a:endParaRPr lang="ko-KR" altLang="en-US" sz="120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2954" y="2424823"/>
            <a:ext cx="130570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+mn-ea"/>
                <a:ea typeface="+mn-ea"/>
              </a:rPr>
              <a:t>New Forum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43929"/>
              </p:ext>
            </p:extLst>
          </p:nvPr>
        </p:nvGraphicFramePr>
        <p:xfrm>
          <a:off x="640956" y="2722265"/>
          <a:ext cx="2520279" cy="12841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タイトル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いいね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作成日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ポストのタイトル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ポストのタイトル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こんにちは！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新しいニュース！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700" dirty="0" smtClean="0">
                          <a:latin typeface="+mn-ea"/>
                          <a:ea typeface="+mn-ea"/>
                        </a:rPr>
                        <a:t>質問あります。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2927"/>
              </p:ext>
            </p:extLst>
          </p:nvPr>
        </p:nvGraphicFramePr>
        <p:xfrm>
          <a:off x="3620063" y="2725600"/>
          <a:ext cx="2520279" cy="12841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좋아요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700" dirty="0" smtClean="0"/>
                        <a:t>作成日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안녕하세요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새로운 업데이트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질문있습니다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3651230" y="1372425"/>
            <a:ext cx="486000" cy="48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사각형 설명선 86"/>
          <p:cNvSpPr/>
          <p:nvPr/>
        </p:nvSpPr>
        <p:spPr bwMode="auto">
          <a:xfrm>
            <a:off x="1183104" y="1471277"/>
            <a:ext cx="1136132" cy="516593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ポスト検索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36" y="4698421"/>
            <a:ext cx="810000" cy="1080000"/>
          </a:xfrm>
          <a:prstGeom prst="rect">
            <a:avLst/>
          </a:prstGeom>
        </p:spPr>
      </p:pic>
      <p:pic>
        <p:nvPicPr>
          <p:cNvPr id="90" name="그림 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4698421"/>
            <a:ext cx="810000" cy="10800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2" y="4698421"/>
            <a:ext cx="810000" cy="1080000"/>
          </a:xfrm>
          <a:prstGeom prst="rect">
            <a:avLst/>
          </a:prstGeom>
        </p:spPr>
      </p:pic>
      <p:sp>
        <p:nvSpPr>
          <p:cNvPr id="73" name="직사각형 72"/>
          <p:cNvSpPr>
            <a:spLocks/>
          </p:cNvSpPr>
          <p:nvPr/>
        </p:nvSpPr>
        <p:spPr bwMode="auto">
          <a:xfrm>
            <a:off x="3548055" y="1335173"/>
            <a:ext cx="2222883" cy="482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n-ea"/>
                <a:ea typeface="+mn-ea"/>
              </a:rPr>
              <a:t>         </a:t>
            </a:r>
            <a:r>
              <a:rPr lang="en-US" altLang="ja-JP" dirty="0" smtClean="0">
                <a:latin typeface="+mn-ea"/>
                <a:ea typeface="+mn-ea"/>
              </a:rPr>
              <a:t>User1 </a:t>
            </a:r>
            <a:r>
              <a:rPr lang="ja-JP" altLang="en-US" dirty="0" smtClean="0">
                <a:latin typeface="+mn-ea"/>
                <a:ea typeface="+mn-ea"/>
              </a:rPr>
              <a:t>様</a:t>
            </a:r>
            <a:endParaRPr lang="en-US" altLang="ja-JP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-----------------</a:t>
            </a:r>
          </a:p>
          <a:p>
            <a:pPr algn="l"/>
            <a:r>
              <a:rPr lang="ja-JP" altLang="en-US" dirty="0">
                <a:latin typeface="+mn-ea"/>
                <a:ea typeface="+mn-ea"/>
              </a:rPr>
              <a:t>プロフィール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n-ea"/>
                <a:ea typeface="+mn-ea"/>
              </a:rPr>
              <a:t>ニュース</a:t>
            </a:r>
            <a:endParaRPr lang="en-US" altLang="ja-JP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n-ea"/>
                <a:ea typeface="+mn-ea"/>
              </a:rPr>
              <a:t>コミュニティ</a:t>
            </a:r>
            <a:endParaRPr lang="en-US" altLang="ja-JP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n-ea"/>
                <a:ea typeface="+mn-ea"/>
              </a:rPr>
              <a:t>イベント</a:t>
            </a:r>
            <a:endParaRPr lang="en-US" altLang="ja-JP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n-ea"/>
                <a:ea typeface="+mn-ea"/>
              </a:rPr>
              <a:t>いいねリスト</a:t>
            </a:r>
            <a:endParaRPr lang="en-US" altLang="ja-JP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利用規約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問</a:t>
            </a:r>
            <a:r>
              <a:rPr lang="ja-JP" altLang="en-US" dirty="0">
                <a:latin typeface="+mn-ea"/>
                <a:ea typeface="+mn-ea"/>
              </a:rPr>
              <a:t>い</a:t>
            </a:r>
            <a:r>
              <a:rPr lang="ko-KR" altLang="en-US" dirty="0">
                <a:latin typeface="+mn-ea"/>
                <a:ea typeface="+mn-ea"/>
              </a:rPr>
              <a:t>合</a:t>
            </a:r>
            <a:r>
              <a:rPr lang="ja-JP" altLang="en-US" dirty="0">
                <a:latin typeface="+mn-ea"/>
                <a:ea typeface="+mn-ea"/>
              </a:rPr>
              <a:t>わ</a:t>
            </a:r>
            <a:r>
              <a:rPr lang="ja-JP" altLang="en-US" dirty="0" smtClean="0">
                <a:latin typeface="+mn-ea"/>
                <a:ea typeface="+mn-ea"/>
              </a:rPr>
              <a:t>せ</a:t>
            </a:r>
            <a:endParaRPr lang="en-US" altLang="ja-JP" dirty="0" smtClean="0">
              <a:latin typeface="+mn-ea"/>
              <a:ea typeface="+mn-ea"/>
            </a:endParaRPr>
          </a:p>
          <a:p>
            <a:pPr algn="l"/>
            <a:r>
              <a:rPr lang="ja-JP" altLang="en-US" dirty="0">
                <a:latin typeface="+mn-ea"/>
                <a:ea typeface="+mn-ea"/>
              </a:rPr>
              <a:t>設定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Logout</a:t>
            </a:r>
          </a:p>
        </p:txBody>
      </p:sp>
      <p:sp>
        <p:nvSpPr>
          <p:cNvPr id="76" name="모서리가 둥근 사각형 설명선 75"/>
          <p:cNvSpPr/>
          <p:nvPr/>
        </p:nvSpPr>
        <p:spPr bwMode="auto">
          <a:xfrm>
            <a:off x="4395732" y="1969271"/>
            <a:ext cx="1375206" cy="730598"/>
          </a:xfrm>
          <a:prstGeom prst="wedgeRoundRectCallout">
            <a:avLst>
              <a:gd name="adj1" fmla="val -21001"/>
              <a:gd name="adj2" fmla="val -84401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API_0007:</a:t>
            </a:r>
          </a:p>
          <a:p>
            <a:r>
              <a:rPr kumimoji="1" lang="ja-JP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メインペー</a:t>
            </a:r>
            <a:r>
              <a:rPr lang="ja-JP" altLang="en-US" sz="1200" dirty="0">
                <a:latin typeface="+mj-lt"/>
              </a:rPr>
              <a:t>ジのプロフィール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829828" y="5835524"/>
            <a:ext cx="1284506" cy="516593"/>
          </a:xfrm>
          <a:prstGeom prst="wedgeRoundRectCallout">
            <a:avLst>
              <a:gd name="adj1" fmla="val -20316"/>
              <a:gd name="adj2" fmla="val -878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最新ゲーム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634919" y="469362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703435" y="1364809"/>
            <a:ext cx="486000" cy="48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 bwMode="auto">
          <a:xfrm>
            <a:off x="2328985" y="2005276"/>
            <a:ext cx="1147062" cy="516593"/>
          </a:xfrm>
          <a:prstGeom prst="wedgeRoundRectCallout">
            <a:avLst>
              <a:gd name="adj1" fmla="val -33402"/>
              <a:gd name="adj2" fmla="val 78989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API_0008: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最新ポスト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200" b="0" dirty="0" smtClean="0">
                <a:latin typeface="+mn-ea"/>
                <a:ea typeface="+mn-ea"/>
              </a:rPr>
              <a:t>ニュース掲示板とゲームの掲示板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ja-JP" altLang="en-US" sz="1200" b="0" dirty="0" smtClean="0">
                <a:latin typeface="+mn-ea"/>
                <a:ea typeface="+mn-ea"/>
              </a:rPr>
              <a:t>ほかの掲示板と違う画面ですが、同じテーブル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en-US" altLang="ko-KR" sz="1200" b="0" dirty="0" err="1">
                <a:latin typeface="+mn-ea"/>
              </a:rPr>
              <a:t>gf_board</a:t>
            </a:r>
            <a:r>
              <a:rPr lang="en-US" altLang="ko-KR" sz="1200" b="0" dirty="0">
                <a:latin typeface="+mn-ea"/>
              </a:rPr>
              <a:t>)</a:t>
            </a:r>
            <a:r>
              <a:rPr lang="ja-JP" altLang="en-US" sz="1200" b="0" dirty="0" smtClean="0">
                <a:latin typeface="+mn-ea"/>
                <a:ea typeface="+mn-ea"/>
              </a:rPr>
              <a:t>を使います。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atin typeface="+mn-ea"/>
                <a:ea typeface="+mn-ea"/>
              </a:rPr>
              <a:t>(</a:t>
            </a:r>
            <a:r>
              <a:rPr lang="en-US" altLang="ko-KR" sz="1200" b="0" dirty="0" err="1" smtClean="0">
                <a:latin typeface="+mn-ea"/>
                <a:ea typeface="+mn-ea"/>
              </a:rPr>
              <a:t>board_code</a:t>
            </a:r>
            <a:r>
              <a:rPr lang="en-US" altLang="ko-KR" sz="1200" b="0" dirty="0" smtClean="0">
                <a:latin typeface="+mn-ea"/>
                <a:ea typeface="+mn-ea"/>
              </a:rPr>
              <a:t> : 1)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9" name="모서리가 둥근 직사각형 28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38" name="모서리가 둥근 사각형 설명선 37"/>
          <p:cNvSpPr/>
          <p:nvPr/>
        </p:nvSpPr>
        <p:spPr bwMode="auto">
          <a:xfrm>
            <a:off x="1765757" y="1695193"/>
            <a:ext cx="1385474" cy="520360"/>
          </a:xfrm>
          <a:prstGeom prst="wedgeRoundRectCallout">
            <a:avLst>
              <a:gd name="adj1" fmla="val -20227"/>
              <a:gd name="adj2" fmla="val 7669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API_0011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+mj-lt"/>
              </a:rPr>
              <a:t>ポストリスト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62351" y="5788769"/>
            <a:ext cx="1008112" cy="308169"/>
            <a:chOff x="3800872" y="2030091"/>
            <a:chExt cx="1008112" cy="308169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46" name="타원 4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47" name="직선 연결선 46"/>
              <p:cNvCxnSpPr>
                <a:stCxn id="4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48" name="TextBox 47"/>
          <p:cNvSpPr txBox="1"/>
          <p:nvPr/>
        </p:nvSpPr>
        <p:spPr>
          <a:xfrm>
            <a:off x="602513" y="1988840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ea"/>
                <a:ea typeface="+mn-ea"/>
              </a:rPr>
              <a:t>最</a:t>
            </a:r>
            <a:r>
              <a:rPr lang="ja-JP" altLang="en-US" sz="1400" dirty="0" smtClean="0">
                <a:latin typeface="+mn-ea"/>
                <a:ea typeface="+mn-ea"/>
              </a:rPr>
              <a:t>近ニュース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30612" y="5804619"/>
            <a:ext cx="683994" cy="253852"/>
            <a:chOff x="524590" y="2831685"/>
            <a:chExt cx="683994" cy="253852"/>
          </a:xfrm>
        </p:grpSpPr>
        <p:sp>
          <p:nvSpPr>
            <p:cNvPr id="56" name="TextBox 55"/>
            <p:cNvSpPr txBox="1"/>
            <p:nvPr/>
          </p:nvSpPr>
          <p:spPr>
            <a:xfrm>
              <a:off x="524590" y="2831685"/>
              <a:ext cx="476253" cy="253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内容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9878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20094" y="1337127"/>
            <a:ext cx="2664296" cy="4824536"/>
            <a:chOff x="2144688" y="1340768"/>
            <a:chExt cx="2664296" cy="482453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74" name="모서리가 둥근 직사각형 73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92" name="그룹 91"/>
          <p:cNvGrpSpPr/>
          <p:nvPr/>
        </p:nvGrpSpPr>
        <p:grpSpPr>
          <a:xfrm>
            <a:off x="4429102" y="5788769"/>
            <a:ext cx="1008112" cy="308169"/>
            <a:chOff x="3800872" y="2030091"/>
            <a:chExt cx="1008112" cy="308169"/>
          </a:xfrm>
        </p:grpSpPr>
        <p:sp>
          <p:nvSpPr>
            <p:cNvPr id="93" name="모서리가 둥근 직사각형 92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95" name="타원 94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96" name="직선 연결선 95"/>
              <p:cNvCxnSpPr>
                <a:stCxn id="95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7" name="TextBox 96"/>
          <p:cNvSpPr txBox="1"/>
          <p:nvPr/>
        </p:nvSpPr>
        <p:spPr>
          <a:xfrm>
            <a:off x="3669264" y="1961285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 smtClean="0">
                <a:latin typeface="+mn-ea"/>
                <a:ea typeface="+mn-ea"/>
              </a:rPr>
              <a:t>ゲームリスト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697363" y="5804619"/>
            <a:ext cx="683994" cy="253852"/>
            <a:chOff x="524590" y="2831685"/>
            <a:chExt cx="683994" cy="253852"/>
          </a:xfrm>
        </p:grpSpPr>
        <p:sp>
          <p:nvSpPr>
            <p:cNvPr id="99" name="TextBox 98"/>
            <p:cNvSpPr txBox="1"/>
            <p:nvPr/>
          </p:nvSpPr>
          <p:spPr>
            <a:xfrm>
              <a:off x="524590" y="2831685"/>
              <a:ext cx="476253" cy="253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 b="0" dirty="0" smtClean="0">
                  <a:latin typeface="+mn-ea"/>
                  <a:ea typeface="+mn-ea"/>
                </a:rPr>
                <a:t>内容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이등변 삼각형 100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146629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04141" y="2281221"/>
            <a:ext cx="1080000" cy="1446423"/>
            <a:chOff x="3804141" y="2281221"/>
            <a:chExt cx="1080000" cy="1446423"/>
          </a:xfrm>
        </p:grpSpPr>
        <p:sp>
          <p:nvSpPr>
            <p:cNvPr id="112" name="TextBox 111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Cave Story+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1" y="2351993"/>
            <a:ext cx="2394000" cy="784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423832" y="3494181"/>
            <a:ext cx="1661169" cy="211186"/>
            <a:chOff x="1652243" y="4065833"/>
            <a:chExt cx="1661169" cy="21118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4205" b="10031"/>
            <a:stretch/>
          </p:blipFill>
          <p:spPr>
            <a:xfrm>
              <a:off x="1652243" y="4065833"/>
              <a:ext cx="463840" cy="196426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2164177" y="4069982"/>
              <a:ext cx="1149235" cy="207037"/>
              <a:chOff x="-727863" y="3749395"/>
              <a:chExt cx="1149235" cy="20703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-727863" y="3749395"/>
                <a:ext cx="522728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Admin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205135" y="3749395"/>
                <a:ext cx="626507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20/11/20</a:t>
                </a: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94601" y="3136765"/>
            <a:ext cx="2390400" cy="36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ko-KR" sz="1050" b="0" dirty="0" smtClean="0">
                <a:latin typeface="+mn-ea"/>
                <a:ea typeface="+mn-ea"/>
              </a:rPr>
              <a:t>Among Us</a:t>
            </a:r>
            <a:r>
              <a:rPr lang="ko-KR" altLang="en-US" sz="1050" b="0" dirty="0">
                <a:latin typeface="+mn-ea"/>
                <a:ea typeface="+mn-ea"/>
              </a:rPr>
              <a:t> </a:t>
            </a:r>
            <a:r>
              <a:rPr lang="ja-JP" altLang="en-US" sz="1050" b="0" dirty="0" smtClean="0">
                <a:latin typeface="+mn-ea"/>
                <a:ea typeface="+mn-ea"/>
              </a:rPr>
              <a:t>アップデート！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0710" y="3936517"/>
            <a:ext cx="2394000" cy="1353402"/>
            <a:chOff x="7113240" y="4367002"/>
            <a:chExt cx="2394000" cy="1353402"/>
          </a:xfrm>
        </p:grpSpPr>
        <p:pic>
          <p:nvPicPr>
            <p:cNvPr id="10" name="그림 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40" y="4367002"/>
              <a:ext cx="2394000" cy="784800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846071" y="5509218"/>
              <a:ext cx="1661169" cy="211186"/>
              <a:chOff x="1652243" y="4065833"/>
              <a:chExt cx="1661169" cy="211186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44205" b="10031"/>
              <a:stretch/>
            </p:blipFill>
            <p:spPr>
              <a:xfrm>
                <a:off x="1652243" y="4065833"/>
                <a:ext cx="463840" cy="196426"/>
              </a:xfrm>
              <a:prstGeom prst="rect">
                <a:avLst/>
              </a:prstGeom>
            </p:spPr>
          </p:pic>
          <p:grpSp>
            <p:nvGrpSpPr>
              <p:cNvPr id="80" name="그룹 79"/>
              <p:cNvGrpSpPr/>
              <p:nvPr/>
            </p:nvGrpSpPr>
            <p:grpSpPr>
              <a:xfrm>
                <a:off x="2164177" y="4069982"/>
                <a:ext cx="1149235" cy="207037"/>
                <a:chOff x="-727863" y="3749395"/>
                <a:chExt cx="1149235" cy="207037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-727863" y="3749395"/>
                  <a:ext cx="522728" cy="207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altLang="ko-KR" sz="800" b="0" dirty="0" smtClean="0">
                      <a:latin typeface="+mn-ea"/>
                      <a:ea typeface="+mn-ea"/>
                    </a:rPr>
                    <a:t>Admin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205135" y="3749395"/>
                  <a:ext cx="626507" cy="207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altLang="ko-KR" sz="800" b="0" dirty="0" smtClean="0">
                      <a:latin typeface="+mn-ea"/>
                      <a:ea typeface="+mn-ea"/>
                    </a:rPr>
                    <a:t>20/11/19</a:t>
                  </a:r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116840" y="5151802"/>
              <a:ext cx="23904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DJMAX Respect V </a:t>
              </a:r>
              <a:r>
                <a:rPr lang="ja-JP" altLang="en-US" sz="1050" b="0" dirty="0" smtClean="0">
                  <a:latin typeface="+mn-ea"/>
                  <a:ea typeface="+mn-ea"/>
                </a:rPr>
                <a:t>お</a:t>
              </a:r>
              <a:r>
                <a:rPr lang="ja-JP" altLang="en-US" sz="1050" b="0" dirty="0">
                  <a:latin typeface="+mn-ea"/>
                  <a:ea typeface="+mn-ea"/>
                </a:rPr>
                <a:t>知</a:t>
              </a:r>
              <a:r>
                <a:rPr lang="ja-JP" altLang="en-US" sz="1050" b="0" dirty="0" smtClean="0">
                  <a:latin typeface="+mn-ea"/>
                  <a:ea typeface="+mn-ea"/>
                </a:rPr>
                <a:t>ら</a:t>
              </a:r>
              <a:r>
                <a:rPr lang="ja-JP" altLang="en-US" sz="1050" b="0" dirty="0">
                  <a:latin typeface="+mn-ea"/>
                  <a:ea typeface="+mn-ea"/>
                </a:rPr>
                <a:t>せ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068188" y="2280006"/>
            <a:ext cx="1080000" cy="1446423"/>
            <a:chOff x="3804141" y="2281221"/>
            <a:chExt cx="1080000" cy="1446423"/>
          </a:xfrm>
        </p:grpSpPr>
        <p:sp>
          <p:nvSpPr>
            <p:cNvPr id="102" name="TextBox 101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Monster Hunter: World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804141" y="3902826"/>
            <a:ext cx="1080000" cy="1446423"/>
            <a:chOff x="3804141" y="2281221"/>
            <a:chExt cx="1080000" cy="1446423"/>
          </a:xfrm>
        </p:grpSpPr>
        <p:sp>
          <p:nvSpPr>
            <p:cNvPr id="105" name="TextBox 104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Untitled Goose Game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055273" y="3900765"/>
            <a:ext cx="1080000" cy="1446423"/>
            <a:chOff x="3804141" y="2281221"/>
            <a:chExt cx="1080000" cy="1446423"/>
          </a:xfrm>
        </p:grpSpPr>
        <p:sp>
          <p:nvSpPr>
            <p:cNvPr id="109" name="TextBox 108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The Binding of </a:t>
              </a:r>
              <a:r>
                <a:rPr lang="en-US" altLang="ko-KR" sz="1050" b="0" dirty="0" err="1" smtClean="0">
                  <a:latin typeface="+mn-ea"/>
                  <a:ea typeface="+mn-ea"/>
                </a:rPr>
                <a:t>Issac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sp>
        <p:nvSpPr>
          <p:cNvPr id="111" name="모서리가 둥근 사각형 설명선 110"/>
          <p:cNvSpPr/>
          <p:nvPr/>
        </p:nvSpPr>
        <p:spPr bwMode="auto">
          <a:xfrm>
            <a:off x="2195509" y="5799615"/>
            <a:ext cx="1385474" cy="520360"/>
          </a:xfrm>
          <a:prstGeom prst="wedgeRoundRectCallout">
            <a:avLst>
              <a:gd name="adj1" fmla="val -57669"/>
              <a:gd name="adj2" fmla="val -21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ポスト検索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모서리가 둥근 사각형 설명선 113"/>
          <p:cNvSpPr/>
          <p:nvPr/>
        </p:nvSpPr>
        <p:spPr bwMode="auto">
          <a:xfrm>
            <a:off x="5067089" y="1594862"/>
            <a:ext cx="1385474" cy="520360"/>
          </a:xfrm>
          <a:prstGeom prst="wedgeRoundRectCallout">
            <a:avLst>
              <a:gd name="adj1" fmla="val -20227"/>
              <a:gd name="adj2" fmla="val 7669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API_0023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ゲームリスト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모서리가 둥근 사각형 설명선 120"/>
          <p:cNvSpPr/>
          <p:nvPr/>
        </p:nvSpPr>
        <p:spPr bwMode="auto">
          <a:xfrm>
            <a:off x="5265605" y="5795871"/>
            <a:ext cx="1385474" cy="520360"/>
          </a:xfrm>
          <a:prstGeom prst="wedgeRoundRectCallout">
            <a:avLst>
              <a:gd name="adj1" fmla="val -57669"/>
              <a:gd name="adj2" fmla="val -21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API_0024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+mj-lt"/>
              </a:rPr>
              <a:t>ゲーム検索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39448</TotalTime>
  <Words>4518</Words>
  <Application>Microsoft Office PowerPoint</Application>
  <PresentationFormat>A4 용지(210x297mm)</PresentationFormat>
  <Paragraphs>1115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MS Mincho</vt:lpstr>
      <vt:lpstr>Noto Sans</vt:lpstr>
      <vt:lpstr>游ゴシック Light</vt:lpstr>
      <vt:lpstr>굴림</vt:lpstr>
      <vt:lpstr>굴림체</vt:lpstr>
      <vt:lpstr>돋움</vt:lpstr>
      <vt:lpstr>맑은 고딕</vt:lpstr>
      <vt:lpstr>Arial</vt:lpstr>
      <vt:lpstr>Times New Roman</vt:lpstr>
      <vt:lpstr>Wingdings</vt:lpstr>
      <vt:lpstr>마스터-A3</vt:lpstr>
      <vt:lpstr>3_마스터-A3</vt:lpstr>
      <vt:lpstr>디자인 사용자 지정</vt:lpstr>
      <vt:lpstr>1_마스터-A3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유트리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subject>gpoon웹사이트개발</dc:subject>
  <dc:creator>정희철</dc:creator>
  <cp:lastModifiedBy>dlsrks4597@gmail.com</cp:lastModifiedBy>
  <cp:revision>3861</cp:revision>
  <cp:lastPrinted>2018-09-16T17:28:50Z</cp:lastPrinted>
  <dcterms:created xsi:type="dcterms:W3CDTF">1999-11-18T07:23:07Z</dcterms:created>
  <dcterms:modified xsi:type="dcterms:W3CDTF">2021-01-24T04:44:21Z</dcterms:modified>
</cp:coreProperties>
</file>