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712" r:id="rId2"/>
    <p:sldMasterId id="2147483714" r:id="rId3"/>
    <p:sldMasterId id="2147483707" r:id="rId4"/>
  </p:sldMasterIdLst>
  <p:notesMasterIdLst>
    <p:notesMasterId r:id="rId31"/>
  </p:notesMasterIdLst>
  <p:handoutMasterIdLst>
    <p:handoutMasterId r:id="rId32"/>
  </p:handoutMasterIdLst>
  <p:sldIdLst>
    <p:sldId id="796" r:id="rId5"/>
    <p:sldId id="757" r:id="rId6"/>
    <p:sldId id="735" r:id="rId7"/>
    <p:sldId id="734" r:id="rId8"/>
    <p:sldId id="733" r:id="rId9"/>
    <p:sldId id="742" r:id="rId10"/>
    <p:sldId id="693" r:id="rId11"/>
    <p:sldId id="687" r:id="rId12"/>
    <p:sldId id="754" r:id="rId13"/>
    <p:sldId id="695" r:id="rId14"/>
    <p:sldId id="773" r:id="rId15"/>
    <p:sldId id="697" r:id="rId16"/>
    <p:sldId id="699" r:id="rId17"/>
    <p:sldId id="749" r:id="rId18"/>
    <p:sldId id="746" r:id="rId19"/>
    <p:sldId id="776" r:id="rId20"/>
    <p:sldId id="777" r:id="rId21"/>
    <p:sldId id="778" r:id="rId22"/>
    <p:sldId id="780" r:id="rId23"/>
    <p:sldId id="781" r:id="rId24"/>
    <p:sldId id="788" r:id="rId25"/>
    <p:sldId id="789" r:id="rId26"/>
    <p:sldId id="791" r:id="rId27"/>
    <p:sldId id="793" r:id="rId28"/>
    <p:sldId id="794" r:id="rId29"/>
    <p:sldId id="795" r:id="rId30"/>
  </p:sldIdLst>
  <p:sldSz cx="9906000" cy="6858000" type="A4"/>
  <p:notesSz cx="9926638" cy="6797675"/>
  <p:defaultTextStyle>
    <a:defPPr>
      <a:defRPr lang="ko-KR"/>
    </a:defPPr>
    <a:lvl1pPr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6103" indent="-114026"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3394" indent="-229240"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0684" indent="-344453"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7975" indent="-459666" algn="ctr" rtl="0" fontAlgn="base">
      <a:lnSpc>
        <a:spcPct val="110000"/>
      </a:lnSpc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1710385" algn="l" defTabSz="684154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052462" algn="l" defTabSz="684154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2394539" algn="l" defTabSz="684154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2736616" algn="l" defTabSz="684154" rtl="0" eaLnBrk="1" latinLnBrk="1" hangingPunct="1">
      <a:defRPr kumimoji="1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02" userDrawn="1">
          <p15:clr>
            <a:srgbClr val="A4A3A4"/>
          </p15:clr>
        </p15:guide>
        <p15:guide id="3" pos="126" userDrawn="1">
          <p15:clr>
            <a:srgbClr val="A4A3A4"/>
          </p15:clr>
        </p15:guide>
        <p15:guide id="4" pos="6139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32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bn_pc" initials="u" lastIdx="0" clrIdx="0"/>
  <p:cmAuthor id="1" name="Microsoft 계정" initials="M계" lastIdx="1" clrIdx="1">
    <p:extLst>
      <p:ext uri="{19B8F6BF-5375-455C-9EA6-DF929625EA0E}">
        <p15:presenceInfo xmlns:p15="http://schemas.microsoft.com/office/powerpoint/2012/main" userId="eab950bf567ca1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808080"/>
    <a:srgbClr val="99C6E6"/>
    <a:srgbClr val="2A5AA7"/>
    <a:srgbClr val="279CD7"/>
    <a:srgbClr val="0070C0"/>
    <a:srgbClr val="7F7F7F"/>
    <a:srgbClr val="FF0000"/>
    <a:srgbClr val="4BD0FF"/>
    <a:srgbClr val="81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5320" autoAdjust="0"/>
  </p:normalViewPr>
  <p:slideViewPr>
    <p:cSldViewPr snapToObjects="1" showGuides="1">
      <p:cViewPr varScale="1">
        <p:scale>
          <a:sx n="87" d="100"/>
          <a:sy n="87" d="100"/>
        </p:scale>
        <p:origin x="1315" y="77"/>
      </p:cViewPr>
      <p:guideLst>
        <p:guide orient="horz" pos="2160"/>
        <p:guide pos="3102"/>
        <p:guide pos="126"/>
        <p:guide pos="6139"/>
        <p:guide pos="3120"/>
        <p:guide pos="32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9" d="100"/>
          <a:sy n="89" d="100"/>
        </p:scale>
        <p:origin x="1795" y="72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4280401" cy="32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678" tIns="31338" rIns="62678" bIns="31338" numCol="1" anchor="t" anchorCtr="0" compatLnSpc="1">
            <a:prstTxWarp prst="textNoShape">
              <a:avLst/>
            </a:prstTxWarp>
          </a:bodyPr>
          <a:lstStyle>
            <a:lvl1pPr algn="l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446989"/>
            <a:ext cx="4280401" cy="36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678" tIns="31338" rIns="62678" bIns="31338" numCol="1" anchor="b" anchorCtr="0" compatLnSpc="1">
            <a:prstTxWarp prst="textNoShape">
              <a:avLst/>
            </a:prstTxWarp>
          </a:bodyPr>
          <a:lstStyle>
            <a:lvl1pPr algn="l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5500" y="6446989"/>
            <a:ext cx="4280399" cy="36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678" tIns="31338" rIns="62678" bIns="31338" numCol="1" anchor="b" anchorCtr="0" compatLnSpc="1">
            <a:prstTxWarp prst="textNoShape">
              <a:avLst/>
            </a:prstTxWarp>
          </a:bodyPr>
          <a:lstStyle>
            <a:lvl1pPr algn="r" defTabSz="627586">
              <a:defRPr sz="800" b="0"/>
            </a:lvl1pPr>
          </a:lstStyle>
          <a:p>
            <a:pPr>
              <a:defRPr/>
            </a:pPr>
            <a:fld id="{B7F8AEFA-5B96-4995-B4BF-5E5A91A859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084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280401" cy="1987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t" anchorCtr="0" compatLnSpc="1">
            <a:prstTxWarp prst="textNoShape">
              <a:avLst/>
            </a:prstTxWarp>
            <a:spAutoFit/>
          </a:bodyPr>
          <a:lstStyle>
            <a:lvl1pPr algn="l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5500" y="1"/>
            <a:ext cx="4280399" cy="1987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t" anchorCtr="0" compatLnSpc="1">
            <a:prstTxWarp prst="textNoShape">
              <a:avLst/>
            </a:prstTxWarp>
            <a:spAutoFit/>
          </a:bodyPr>
          <a:lstStyle>
            <a:lvl1pPr algn="r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6900" y="506413"/>
            <a:ext cx="3663950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020" y="3222410"/>
            <a:ext cx="7333860" cy="120821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10909"/>
            <a:ext cx="4280401" cy="1987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b" anchorCtr="0" compatLnSpc="1">
            <a:prstTxWarp prst="textNoShape">
              <a:avLst/>
            </a:prstTxWarp>
            <a:spAutoFit/>
          </a:bodyPr>
          <a:lstStyle>
            <a:lvl1pPr algn="l" defTabSz="627586">
              <a:defRPr sz="8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5500" y="6610909"/>
            <a:ext cx="4280399" cy="19871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med"/>
          </a:ln>
          <a:effectLst/>
        </p:spPr>
        <p:txBody>
          <a:bodyPr vert="horz" wrap="square" lIns="62678" tIns="31338" rIns="62678" bIns="31338" numCol="1" anchor="b" anchorCtr="0" compatLnSpc="1">
            <a:prstTxWarp prst="textNoShape">
              <a:avLst/>
            </a:prstTxWarp>
            <a:spAutoFit/>
          </a:bodyPr>
          <a:lstStyle>
            <a:lvl1pPr algn="r" defTabSz="627586">
              <a:defRPr sz="800" b="0"/>
            </a:lvl1pPr>
          </a:lstStyle>
          <a:p>
            <a:pPr>
              <a:defRPr/>
            </a:pPr>
            <a:fld id="{A12E4379-0163-480D-B6E8-042B8AA781E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6193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6103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339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068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797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5588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914235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E4379-0163-480D-B6E8-042B8AA781E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81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2E4379-0163-480D-B6E8-042B8AA781E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368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992560" y="620688"/>
            <a:ext cx="77768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 bwMode="auto">
          <a:xfrm>
            <a:off x="992560" y="2348880"/>
            <a:ext cx="77768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33727114"/>
              </p:ext>
            </p:extLst>
          </p:nvPr>
        </p:nvGraphicFramePr>
        <p:xfrm>
          <a:off x="2180691" y="4869160"/>
          <a:ext cx="5400600" cy="991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서비스 명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버전</a:t>
                      </a:r>
                      <a:endParaRPr lang="en-US" altLang="ko-KR" sz="100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latin typeface="+mn-ea"/>
                          <a:ea typeface="+mn-ea"/>
                        </a:rPr>
                        <a:t>V</a:t>
                      </a:r>
                      <a:r>
                        <a:rPr lang="en-US" altLang="ko-KR" sz="1000" baseline="0">
                          <a:latin typeface="+mn-ea"/>
                          <a:ea typeface="+mn-ea"/>
                        </a:rPr>
                        <a:t> 1.0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김용헌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>
                          <a:latin typeface="+mn-ea"/>
                          <a:ea typeface="+mn-ea"/>
                        </a:rPr>
                        <a:t>2020. 09.</a:t>
                      </a:r>
                      <a:r>
                        <a:rPr lang="en-US" altLang="ko-KR" sz="1000" baseline="0" smtClean="0">
                          <a:latin typeface="+mn-ea"/>
                          <a:ea typeface="+mn-ea"/>
                        </a:rPr>
                        <a:t> 16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</a:rPr>
                        <a:t>승인일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6C4669E-1AEB-4592-A3B3-12EE8776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692" y="764704"/>
            <a:ext cx="5400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31999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272480" y="908720"/>
            <a:ext cx="9361040" cy="0"/>
          </a:xfrm>
          <a:prstGeom prst="line">
            <a:avLst/>
          </a:prstGeom>
          <a:ln w="3810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84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272480" y="908720"/>
            <a:ext cx="9361040" cy="0"/>
          </a:xfrm>
          <a:prstGeom prst="line">
            <a:avLst/>
          </a:prstGeom>
          <a:ln w="3810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200472" y="357095"/>
            <a:ext cx="2679324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>
                <a:latin typeface="+mn-ea"/>
                <a:ea typeface="+mn-ea"/>
              </a:rPr>
              <a:t>Revision History</a:t>
            </a:r>
            <a:endParaRPr lang="ko-KR" altLang="en-US" sz="2500"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4597837"/>
              </p:ext>
            </p:extLst>
          </p:nvPr>
        </p:nvGraphicFramePr>
        <p:xfrm>
          <a:off x="416497" y="1124744"/>
          <a:ext cx="907300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0.1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최초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김용헌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2020.09.16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16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98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958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688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89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272480" y="908720"/>
            <a:ext cx="9361040" cy="0"/>
          </a:xfrm>
          <a:prstGeom prst="line">
            <a:avLst/>
          </a:prstGeom>
          <a:ln w="3810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82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4F6F-F334-4DA5-B02B-4E416F5B0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DD3-BBB7-4D8A-9843-F979C053C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1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87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556" name="Rectangle 4"/>
          <p:cNvSpPr>
            <a:spLocks noChangeArrowheads="1"/>
          </p:cNvSpPr>
          <p:nvPr userDrawn="1"/>
        </p:nvSpPr>
        <p:spPr bwMode="auto">
          <a:xfrm>
            <a:off x="4860635" y="30084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272480" y="908720"/>
            <a:ext cx="9361040" cy="0"/>
          </a:xfrm>
          <a:prstGeom prst="line">
            <a:avLst/>
          </a:prstGeom>
          <a:ln w="38100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200472" y="357095"/>
            <a:ext cx="1029449" cy="479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+mn-ea"/>
                <a:ea typeface="+mn-ea"/>
              </a:rPr>
              <a:t>Index</a:t>
            </a:r>
            <a:endParaRPr lang="ko-KR" altLang="en-US" sz="25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784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4238621" y="6535305"/>
            <a:ext cx="526832" cy="2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95" tIns="34198" rIns="68395" bIns="34198" anchor="ctr"/>
          <a:lstStyle/>
          <a:p>
            <a:pPr algn="r" latinLnBrk="1"/>
            <a:fld id="{770232BE-E437-4A71-A1BA-CF908CB798DE}" type="slidenum">
              <a:rPr kumimoji="1" lang="en-US" altLang="ko-KR" sz="700" smtClean="0">
                <a:latin typeface="돋움" pitchFamily="50" charset="-127"/>
                <a:ea typeface="돋움" pitchFamily="50" charset="-127"/>
              </a:rPr>
              <a:pPr algn="r" latinLnBrk="1"/>
              <a:t>‹#›</a:t>
            </a:fld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78" name="Rectangle 2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91374" y="219151"/>
            <a:ext cx="9730784" cy="2399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endParaRPr kumimoji="1" lang="ko-KR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Rectangle 9"/>
          <p:cNvSpPr>
            <a:spLocks noChangeArrowheads="1"/>
          </p:cNvSpPr>
          <p:nvPr userDrawn="1"/>
        </p:nvSpPr>
        <p:spPr bwMode="auto">
          <a:xfrm>
            <a:off x="89845" y="219151"/>
            <a:ext cx="914584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>
                <a:latin typeface="돋움" pitchFamily="50" charset="-127"/>
                <a:ea typeface="돋움" pitchFamily="50" charset="-127"/>
              </a:rPr>
              <a:t>문서유형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 userDrawn="1"/>
        </p:nvSpPr>
        <p:spPr bwMode="auto">
          <a:xfrm>
            <a:off x="26520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서비스명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Rectangle 9"/>
          <p:cNvSpPr>
            <a:spLocks noChangeArrowheads="1"/>
          </p:cNvSpPr>
          <p:nvPr userDrawn="1"/>
        </p:nvSpPr>
        <p:spPr bwMode="auto">
          <a:xfrm>
            <a:off x="7631263" y="219151"/>
            <a:ext cx="914583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활동명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55224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단계명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12"/>
          <p:cNvSpPr>
            <a:spLocks noChangeArrowheads="1"/>
          </p:cNvSpPr>
          <p:nvPr userDrawn="1"/>
        </p:nvSpPr>
        <p:spPr bwMode="auto">
          <a:xfrm>
            <a:off x="92280" y="639338"/>
            <a:ext cx="6603797" cy="582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13" tIns="45707" rIns="91413" bIns="45707" anchor="ctr"/>
          <a:lstStyle/>
          <a:p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6975689"/>
              </p:ext>
            </p:extLst>
          </p:nvPr>
        </p:nvGraphicFramePr>
        <p:xfrm>
          <a:off x="6744522" y="644964"/>
          <a:ext cx="3081566" cy="5822512"/>
        </p:xfrm>
        <a:graphic>
          <a:graphicData uri="http://schemas.openxmlformats.org/drawingml/2006/table">
            <a:tbl>
              <a:tblPr firstRow="1" bandRow="1"/>
              <a:tblGrid>
                <a:gridCol w="308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208">
                <a:tc>
                  <a:txBody>
                    <a:bodyPr/>
                    <a:lstStyle>
                      <a:lvl1pPr marL="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117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235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353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47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5588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2705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199823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694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5304">
                <a:tc>
                  <a:txBody>
                    <a:bodyPr/>
                    <a:lstStyle>
                      <a:lvl1pPr marL="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457117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914235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371353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182847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2285588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2742705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3199823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3656940" algn="l" defTabSz="914235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228600" indent="-228600" latinLnBrk="1">
                        <a:buNone/>
                      </a:pPr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텍스트 개체 틀 3"/>
          <p:cNvSpPr txBox="1">
            <a:spLocks/>
          </p:cNvSpPr>
          <p:nvPr userDrawn="1"/>
        </p:nvSpPr>
        <p:spPr>
          <a:xfrm>
            <a:off x="6739306" y="1128774"/>
            <a:ext cx="3166695" cy="5324562"/>
          </a:xfrm>
          <a:prstGeom prst="rect">
            <a:avLst/>
          </a:prstGeom>
        </p:spPr>
        <p:txBody>
          <a:bodyPr/>
          <a:lstStyle>
            <a:lvl1pPr marL="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727" indent="-285664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2657" indent="-228532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3pPr>
            <a:lvl4pPr marL="1599720" indent="-228532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4pPr>
            <a:lvl5pPr marL="2056782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5pPr>
            <a:lvl6pPr marL="2513844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907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970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033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>
                <a:latin typeface="+mn-ea"/>
              </a:rPr>
              <a:t>　</a:t>
            </a:r>
            <a:endParaRPr lang="en-US" altLang="ko-KR" sz="900">
              <a:latin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813283" y="702511"/>
            <a:ext cx="1018741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2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/>
          <p:cNvCxnSpPr>
            <a:cxnSpLocks/>
          </p:cNvCxnSpPr>
          <p:nvPr userDrawn="1"/>
        </p:nvCxnSpPr>
        <p:spPr>
          <a:xfrm>
            <a:off x="128464" y="980728"/>
            <a:ext cx="6513194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0393E0-A4A5-4367-905F-2DA262036D76}"/>
              </a:ext>
            </a:extLst>
          </p:cNvPr>
          <p:cNvSpPr txBox="1"/>
          <p:nvPr userDrawn="1"/>
        </p:nvSpPr>
        <p:spPr>
          <a:xfrm>
            <a:off x="1004429" y="219151"/>
            <a:ext cx="1647624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>
                <a:latin typeface="+mn-ea"/>
                <a:ea typeface="+mn-ea"/>
              </a:rPr>
              <a:t>스토리보드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3A648-FFDA-4CB5-9828-879B53A3A4B1}"/>
              </a:ext>
            </a:extLst>
          </p:cNvPr>
          <p:cNvSpPr txBox="1"/>
          <p:nvPr userDrawn="1"/>
        </p:nvSpPr>
        <p:spPr>
          <a:xfrm>
            <a:off x="3564596" y="214518"/>
            <a:ext cx="1647624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 smtClean="0">
                <a:latin typeface="+mn-ea"/>
                <a:ea typeface="+mn-ea"/>
              </a:rPr>
              <a:t>게임 포럼 앱</a:t>
            </a:r>
            <a:endParaRPr lang="ko-KR" altLang="en-US" sz="800" b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3965D-1C3A-400B-8F86-CD5FF1065256}"/>
              </a:ext>
            </a:extLst>
          </p:cNvPr>
          <p:cNvSpPr txBox="1"/>
          <p:nvPr userDrawn="1"/>
        </p:nvSpPr>
        <p:spPr>
          <a:xfrm>
            <a:off x="6435051" y="220321"/>
            <a:ext cx="119621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>
                <a:latin typeface="+mn-ea"/>
                <a:ea typeface="+mn-ea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01DAE-42EF-4718-A98E-566DA1EEEDC9}"/>
              </a:ext>
            </a:extLst>
          </p:cNvPr>
          <p:cNvSpPr txBox="1"/>
          <p:nvPr userDrawn="1"/>
        </p:nvSpPr>
        <p:spPr>
          <a:xfrm>
            <a:off x="8553990" y="221149"/>
            <a:ext cx="119621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>
                <a:latin typeface="+mn-ea"/>
                <a:ea typeface="+mn-ea"/>
              </a:rPr>
              <a:t>화면 구상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9" r:id="rId2"/>
    <p:sldLayoutId id="2147483700" r:id="rId3"/>
    <p:sldLayoutId id="2147483705" r:id="rId4"/>
    <p:sldLayoutId id="2147483713" r:id="rId5"/>
    <p:sldLayoutId id="2147483716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5pPr>
      <a:lvl6pPr marL="457129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258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387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516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085" indent="-34208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itchFamily="2" charset="2"/>
        <a:buChar char="•"/>
        <a:defRPr kumimoji="1" sz="1200">
          <a:solidFill>
            <a:srgbClr val="000000"/>
          </a:solidFill>
          <a:latin typeface="+mn-lt"/>
          <a:ea typeface="+mn-ea"/>
          <a:cs typeface="+mn-cs"/>
        </a:defRPr>
      </a:lvl1pPr>
      <a:lvl2pPr marL="300514" indent="-15916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itchFamily="50" charset="-127"/>
        <a:buChar char="–"/>
        <a:defRPr kumimoji="1" sz="1200">
          <a:solidFill>
            <a:srgbClr val="000000"/>
          </a:solidFill>
          <a:latin typeface="+mn-lt"/>
          <a:ea typeface="+mn-ea"/>
        </a:defRPr>
      </a:lvl2pPr>
      <a:lvl3pPr marL="453738" indent="-14966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200">
          <a:solidFill>
            <a:srgbClr val="000000"/>
          </a:solidFill>
          <a:latin typeface="+mn-lt"/>
          <a:ea typeface="+mn-ea"/>
        </a:defRPr>
      </a:lvl3pPr>
      <a:lvl4pPr marL="567767" indent="-11165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+mn-lt"/>
          <a:ea typeface="+mn-ea"/>
        </a:defRPr>
      </a:lvl4pPr>
      <a:lvl5pPr marL="710303" indent="-14016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5pPr>
      <a:lvl6pPr marL="116821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34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477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39605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7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6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5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2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4238621" y="6535305"/>
            <a:ext cx="526832" cy="2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95" tIns="34198" rIns="68395" bIns="34198" anchor="ctr"/>
          <a:lstStyle/>
          <a:p>
            <a:pPr algn="r" latinLnBrk="1"/>
            <a:fld id="{770232BE-E437-4A71-A1BA-CF908CB798DE}" type="slidenum">
              <a:rPr kumimoji="1" lang="en-US" altLang="ko-KR" sz="700" smtClean="0">
                <a:latin typeface="돋움" pitchFamily="50" charset="-127"/>
                <a:ea typeface="돋움" pitchFamily="50" charset="-127"/>
              </a:rPr>
              <a:pPr algn="r" latinLnBrk="1"/>
              <a:t>‹#›</a:t>
            </a:fld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78" name="Rectangle 2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91374" y="219151"/>
            <a:ext cx="9730784" cy="2399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endParaRPr kumimoji="1" lang="ko-KR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Rectangle 9"/>
          <p:cNvSpPr>
            <a:spLocks noChangeArrowheads="1"/>
          </p:cNvSpPr>
          <p:nvPr userDrawn="1"/>
        </p:nvSpPr>
        <p:spPr bwMode="auto">
          <a:xfrm>
            <a:off x="89845" y="219151"/>
            <a:ext cx="914584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>
                <a:latin typeface="돋움" pitchFamily="50" charset="-127"/>
                <a:ea typeface="돋움" pitchFamily="50" charset="-127"/>
              </a:rPr>
              <a:t>문서유형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 userDrawn="1"/>
        </p:nvSpPr>
        <p:spPr bwMode="auto">
          <a:xfrm>
            <a:off x="26520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서비스명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Rectangle 9"/>
          <p:cNvSpPr>
            <a:spLocks noChangeArrowheads="1"/>
          </p:cNvSpPr>
          <p:nvPr userDrawn="1"/>
        </p:nvSpPr>
        <p:spPr bwMode="auto">
          <a:xfrm>
            <a:off x="7631263" y="219151"/>
            <a:ext cx="914583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활동명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55224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800" err="1">
                <a:latin typeface="돋움" pitchFamily="50" charset="-127"/>
                <a:ea typeface="돋움" pitchFamily="50" charset="-127"/>
              </a:rPr>
              <a:t>단계명</a:t>
            </a:r>
            <a:endParaRPr kumimoji="1" lang="en-US" altLang="ko-KR" sz="8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Rectangle 12"/>
          <p:cNvSpPr>
            <a:spLocks noChangeArrowheads="1"/>
          </p:cNvSpPr>
          <p:nvPr userDrawn="1"/>
        </p:nvSpPr>
        <p:spPr bwMode="auto">
          <a:xfrm>
            <a:off x="92280" y="639338"/>
            <a:ext cx="9729878" cy="582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13" tIns="45707" rIns="91413" bIns="45707" anchor="ctr"/>
          <a:lstStyle/>
          <a:p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6" name="텍스트 개체 틀 3"/>
          <p:cNvSpPr txBox="1">
            <a:spLocks/>
          </p:cNvSpPr>
          <p:nvPr userDrawn="1"/>
        </p:nvSpPr>
        <p:spPr>
          <a:xfrm>
            <a:off x="6739306" y="1128774"/>
            <a:ext cx="3166695" cy="5324562"/>
          </a:xfrm>
          <a:prstGeom prst="rect">
            <a:avLst/>
          </a:prstGeom>
        </p:spPr>
        <p:txBody>
          <a:bodyPr/>
          <a:lstStyle>
            <a:lvl1pPr marL="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727" indent="-285664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2657" indent="-228532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3pPr>
            <a:lvl4pPr marL="1599720" indent="-228532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4pPr>
            <a:lvl5pPr marL="2056782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5pPr>
            <a:lvl6pPr marL="2513844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907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970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033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>
                <a:latin typeface="+mn-ea"/>
              </a:rPr>
              <a:t>　</a:t>
            </a:r>
            <a:endParaRPr lang="en-US" altLang="ko-KR" sz="900">
              <a:latin typeface="+mn-ea"/>
            </a:endParaRPr>
          </a:p>
        </p:txBody>
      </p:sp>
      <p:cxnSp>
        <p:nvCxnSpPr>
          <p:cNvPr id="21" name="직선 연결선 20"/>
          <p:cNvCxnSpPr>
            <a:cxnSpLocks/>
          </p:cNvCxnSpPr>
          <p:nvPr userDrawn="1"/>
        </p:nvCxnSpPr>
        <p:spPr>
          <a:xfrm>
            <a:off x="128464" y="980728"/>
            <a:ext cx="9693694" cy="0"/>
          </a:xfrm>
          <a:prstGeom prst="line">
            <a:avLst/>
          </a:prstGeom>
          <a:ln w="31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0393E0-A4A5-4367-905F-2DA262036D76}"/>
              </a:ext>
            </a:extLst>
          </p:cNvPr>
          <p:cNvSpPr txBox="1"/>
          <p:nvPr userDrawn="1"/>
        </p:nvSpPr>
        <p:spPr>
          <a:xfrm>
            <a:off x="1004429" y="219151"/>
            <a:ext cx="1647624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>
                <a:latin typeface="+mn-ea"/>
                <a:ea typeface="+mn-ea"/>
              </a:rPr>
              <a:t>스토리보드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3A648-FFDA-4CB5-9828-879B53A3A4B1}"/>
              </a:ext>
            </a:extLst>
          </p:cNvPr>
          <p:cNvSpPr txBox="1"/>
          <p:nvPr userDrawn="1"/>
        </p:nvSpPr>
        <p:spPr>
          <a:xfrm>
            <a:off x="3564596" y="214518"/>
            <a:ext cx="1647624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 smtClean="0">
                <a:latin typeface="+mn-ea"/>
                <a:ea typeface="+mn-ea"/>
              </a:rPr>
              <a:t>게임 포럼 앱</a:t>
            </a:r>
            <a:endParaRPr lang="ko-KR" altLang="en-US" sz="800" b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3965D-1C3A-400B-8F86-CD5FF1065256}"/>
              </a:ext>
            </a:extLst>
          </p:cNvPr>
          <p:cNvSpPr txBox="1"/>
          <p:nvPr userDrawn="1"/>
        </p:nvSpPr>
        <p:spPr>
          <a:xfrm>
            <a:off x="6435051" y="220321"/>
            <a:ext cx="119621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>
                <a:latin typeface="+mn-ea"/>
                <a:ea typeface="+mn-ea"/>
              </a:rPr>
              <a:t>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01DAE-42EF-4718-A98E-566DA1EEEDC9}"/>
              </a:ext>
            </a:extLst>
          </p:cNvPr>
          <p:cNvSpPr txBox="1"/>
          <p:nvPr userDrawn="1"/>
        </p:nvSpPr>
        <p:spPr>
          <a:xfrm>
            <a:off x="8553990" y="221149"/>
            <a:ext cx="1196212" cy="21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800" b="0">
                <a:latin typeface="+mn-ea"/>
                <a:ea typeface="+mn-ea"/>
              </a:rPr>
              <a:t>화면 구상</a:t>
            </a:r>
          </a:p>
        </p:txBody>
      </p:sp>
    </p:spTree>
    <p:extLst>
      <p:ext uri="{BB962C8B-B14F-4D97-AF65-F5344CB8AC3E}">
        <p14:creationId xmlns:p14="http://schemas.microsoft.com/office/powerpoint/2010/main" val="517292583"/>
      </p:ext>
    </p:extLst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5pPr>
      <a:lvl6pPr marL="457129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258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387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516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085" indent="-34208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itchFamily="2" charset="2"/>
        <a:buChar char="•"/>
        <a:defRPr kumimoji="1" sz="1200">
          <a:solidFill>
            <a:srgbClr val="000000"/>
          </a:solidFill>
          <a:latin typeface="+mn-lt"/>
          <a:ea typeface="+mn-ea"/>
          <a:cs typeface="+mn-cs"/>
        </a:defRPr>
      </a:lvl1pPr>
      <a:lvl2pPr marL="300514" indent="-15916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itchFamily="50" charset="-127"/>
        <a:buChar char="–"/>
        <a:defRPr kumimoji="1" sz="1200">
          <a:solidFill>
            <a:srgbClr val="000000"/>
          </a:solidFill>
          <a:latin typeface="+mn-lt"/>
          <a:ea typeface="+mn-ea"/>
        </a:defRPr>
      </a:lvl2pPr>
      <a:lvl3pPr marL="453738" indent="-14966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200">
          <a:solidFill>
            <a:srgbClr val="000000"/>
          </a:solidFill>
          <a:latin typeface="+mn-lt"/>
          <a:ea typeface="+mn-ea"/>
        </a:defRPr>
      </a:lvl3pPr>
      <a:lvl4pPr marL="567767" indent="-11165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+mn-lt"/>
          <a:ea typeface="+mn-ea"/>
        </a:defRPr>
      </a:lvl4pPr>
      <a:lvl5pPr marL="710303" indent="-14016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5pPr>
      <a:lvl6pPr marL="116821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34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477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39605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7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6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5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2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4F6F-F334-4DA5-B02B-4E416F5B02D7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CDD3-BBB7-4D8A-9843-F979C053C1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9"/>
          <p:cNvSpPr>
            <a:spLocks noChangeArrowheads="1"/>
          </p:cNvSpPr>
          <p:nvPr userDrawn="1"/>
        </p:nvSpPr>
        <p:spPr bwMode="auto">
          <a:xfrm>
            <a:off x="4238621" y="6535305"/>
            <a:ext cx="526832" cy="2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395" tIns="34198" rIns="68395" bIns="34198" anchor="ctr"/>
          <a:lstStyle/>
          <a:p>
            <a:pPr algn="r" latinLnBrk="1"/>
            <a:fld id="{770232BE-E437-4A71-A1BA-CF908CB798DE}" type="slidenum">
              <a:rPr kumimoji="1" lang="en-US" altLang="ko-KR" sz="700" smtClean="0">
                <a:latin typeface="돋움" pitchFamily="50" charset="-127"/>
                <a:ea typeface="돋움" pitchFamily="50" charset="-127"/>
              </a:rPr>
              <a:pPr algn="r" latinLnBrk="1"/>
              <a:t>‹#›</a:t>
            </a:fld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78" name="Rectangle 2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 userDrawn="1"/>
        </p:nvSpPr>
        <p:spPr bwMode="auto">
          <a:xfrm>
            <a:off x="4853015" y="151648"/>
            <a:ext cx="184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Rectangle 8"/>
          <p:cNvSpPr>
            <a:spLocks noChangeArrowheads="1"/>
          </p:cNvSpPr>
          <p:nvPr userDrawn="1"/>
        </p:nvSpPr>
        <p:spPr bwMode="auto">
          <a:xfrm>
            <a:off x="91374" y="219151"/>
            <a:ext cx="9730784" cy="2399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endParaRPr kumimoji="1" lang="ko-KR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5" name="Rectangle 9"/>
          <p:cNvSpPr>
            <a:spLocks noChangeArrowheads="1"/>
          </p:cNvSpPr>
          <p:nvPr userDrawn="1"/>
        </p:nvSpPr>
        <p:spPr bwMode="auto">
          <a:xfrm>
            <a:off x="89845" y="219151"/>
            <a:ext cx="914584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700">
                <a:latin typeface="돋움" pitchFamily="50" charset="-127"/>
                <a:ea typeface="돋움" pitchFamily="50" charset="-127"/>
              </a:rPr>
              <a:t>문서유형</a:t>
            </a:r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Rectangle 11"/>
          <p:cNvSpPr>
            <a:spLocks noChangeArrowheads="1"/>
          </p:cNvSpPr>
          <p:nvPr userDrawn="1"/>
        </p:nvSpPr>
        <p:spPr bwMode="auto">
          <a:xfrm>
            <a:off x="26520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700" err="1">
                <a:latin typeface="돋움" pitchFamily="50" charset="-127"/>
                <a:ea typeface="돋움" pitchFamily="50" charset="-127"/>
              </a:rPr>
              <a:t>서비스명</a:t>
            </a:r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Rectangle 9"/>
          <p:cNvSpPr>
            <a:spLocks noChangeArrowheads="1"/>
          </p:cNvSpPr>
          <p:nvPr userDrawn="1"/>
        </p:nvSpPr>
        <p:spPr bwMode="auto">
          <a:xfrm>
            <a:off x="7631263" y="219151"/>
            <a:ext cx="914583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700" err="1">
                <a:latin typeface="돋움" pitchFamily="50" charset="-127"/>
                <a:ea typeface="돋움" pitchFamily="50" charset="-127"/>
              </a:rPr>
              <a:t>활동명</a:t>
            </a:r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auto">
          <a:xfrm>
            <a:off x="5522453" y="219151"/>
            <a:ext cx="912598" cy="239913"/>
          </a:xfrm>
          <a:prstGeom prst="rect">
            <a:avLst/>
          </a:prstGeom>
          <a:solidFill>
            <a:srgbClr val="EAEAEA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8395" tIns="34198" rIns="68395" bIns="34198" anchor="ctr"/>
          <a:lstStyle/>
          <a:p>
            <a:pPr algn="ctr" latinLnBrk="1"/>
            <a:r>
              <a:rPr kumimoji="1" lang="ko-KR" altLang="en-US" sz="700" err="1">
                <a:latin typeface="돋움" pitchFamily="50" charset="-127"/>
                <a:ea typeface="돋움" pitchFamily="50" charset="-127"/>
              </a:rPr>
              <a:t>단계명</a:t>
            </a:r>
            <a:endParaRPr kumimoji="1" lang="en-US" altLang="ko-KR" sz="70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텍스트 개체 틀 3"/>
          <p:cNvSpPr txBox="1">
            <a:spLocks/>
          </p:cNvSpPr>
          <p:nvPr userDrawn="1"/>
        </p:nvSpPr>
        <p:spPr>
          <a:xfrm>
            <a:off x="6739306" y="1128774"/>
            <a:ext cx="3166695" cy="5324562"/>
          </a:xfrm>
          <a:prstGeom prst="rect">
            <a:avLst/>
          </a:prstGeom>
        </p:spPr>
        <p:txBody>
          <a:bodyPr/>
          <a:lstStyle>
            <a:lvl1pPr marL="0" indent="0" algn="l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727" indent="-285664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2pPr>
            <a:lvl3pPr marL="1142657" indent="-228532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3pPr>
            <a:lvl4pPr marL="1599720" indent="-228532" algn="l" rtl="0" fontAlgn="base" latinLnBrk="1">
              <a:spcBef>
                <a:spcPct val="20000"/>
              </a:spcBef>
              <a:spcAft>
                <a:spcPct val="0"/>
              </a:spcAft>
              <a:buChar char="–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4pPr>
            <a:lvl5pPr marL="2056782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latin typeface="+mj-ea"/>
                <a:ea typeface="+mj-ea"/>
              </a:defRPr>
            </a:lvl5pPr>
            <a:lvl6pPr marL="2513844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0907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7970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5033" indent="-228532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>
                <a:latin typeface="+mn-ea"/>
              </a:rPr>
              <a:t>　</a:t>
            </a:r>
            <a:endParaRPr lang="en-US" altLang="ko-KR" sz="9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949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5pPr>
      <a:lvl6pPr marL="457129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258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387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516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085" indent="-34208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itchFamily="2" charset="2"/>
        <a:buChar char="•"/>
        <a:defRPr kumimoji="1" sz="1200">
          <a:solidFill>
            <a:srgbClr val="000000"/>
          </a:solidFill>
          <a:latin typeface="+mn-lt"/>
          <a:ea typeface="+mn-ea"/>
          <a:cs typeface="+mn-cs"/>
        </a:defRPr>
      </a:lvl1pPr>
      <a:lvl2pPr marL="300514" indent="-159165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itchFamily="50" charset="-127"/>
        <a:buChar char="–"/>
        <a:defRPr kumimoji="1" sz="1200">
          <a:solidFill>
            <a:srgbClr val="000000"/>
          </a:solidFill>
          <a:latin typeface="+mn-lt"/>
          <a:ea typeface="+mn-ea"/>
        </a:defRPr>
      </a:lvl2pPr>
      <a:lvl3pPr marL="453738" indent="-14966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200">
          <a:solidFill>
            <a:srgbClr val="000000"/>
          </a:solidFill>
          <a:latin typeface="+mn-lt"/>
          <a:ea typeface="+mn-ea"/>
        </a:defRPr>
      </a:lvl3pPr>
      <a:lvl4pPr marL="567767" indent="-11165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+mn-lt"/>
          <a:ea typeface="+mn-ea"/>
        </a:defRPr>
      </a:lvl4pPr>
      <a:lvl5pPr marL="710303" indent="-14016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5pPr>
      <a:lvl6pPr marL="116821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348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477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39605" indent="-141265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9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8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7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6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5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7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3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2" algn="l" defTabSz="91425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e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0633" y="1176064"/>
            <a:ext cx="6752491" cy="449317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40633" y="1176064"/>
            <a:ext cx="6752492" cy="449317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40632" y="1176064"/>
            <a:ext cx="6752492" cy="4493172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83128" y="1807779"/>
            <a:ext cx="4067502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게임 포럼 앱</a:t>
            </a:r>
            <a:endParaRPr lang="en-US" altLang="ko-KR" sz="2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 lang="ko-KR" altLang="en-US"/>
            </a:pPr>
            <a:r>
              <a:rPr lang="ko-KR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포트폴리오</a:t>
            </a:r>
            <a:endParaRPr lang="ko-KR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432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뉴스 게시판 양식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b="0" dirty="0" err="1" smtClean="0">
                <a:latin typeface="+mn-ea"/>
                <a:ea typeface="+mn-ea"/>
              </a:rPr>
              <a:t>게시글</a:t>
            </a:r>
            <a:r>
              <a:rPr lang="ko-KR" altLang="en-US" sz="1200" b="0" dirty="0" smtClean="0">
                <a:latin typeface="+mn-ea"/>
                <a:ea typeface="+mn-ea"/>
              </a:rPr>
              <a:t> 제목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이미지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내용 등을 출력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b="0" dirty="0" smtClean="0">
                <a:latin typeface="+mn-ea"/>
                <a:ea typeface="+mn-ea"/>
              </a:rPr>
              <a:t>댓글 목록 출력</a:t>
            </a:r>
            <a:endParaRPr lang="en-US" altLang="ko-KR" sz="1200" b="0" dirty="0" smtClean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2" name="모서리가 둥근 직사각형 21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25" name="TextBox 24"/>
          <p:cNvSpPr txBox="1"/>
          <p:nvPr/>
        </p:nvSpPr>
        <p:spPr>
          <a:xfrm>
            <a:off x="676584" y="2009807"/>
            <a:ext cx="238507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err="1" smtClean="0">
                <a:latin typeface="+mn-ea"/>
                <a:ea typeface="+mn-ea"/>
              </a:rPr>
              <a:t>PuyoPuyo</a:t>
            </a:r>
            <a:r>
              <a:rPr lang="en-US" altLang="ko-KR" sz="1400" dirty="0" smtClean="0">
                <a:latin typeface="+mn-ea"/>
                <a:ea typeface="+mn-ea"/>
              </a:rPr>
              <a:t> Tetris Now Available!!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7987" y="4046752"/>
            <a:ext cx="2276169" cy="845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ko-KR" altLang="en-US" sz="1050" b="0" dirty="0" smtClean="0">
                <a:latin typeface="+mn-ea"/>
                <a:ea typeface="+mn-ea"/>
              </a:rPr>
              <a:t>새로운 </a:t>
            </a:r>
            <a:r>
              <a:rPr lang="ko-KR" altLang="en-US" sz="1050" b="0" dirty="0" err="1" smtClean="0">
                <a:latin typeface="+mn-ea"/>
                <a:ea typeface="+mn-ea"/>
              </a:rPr>
              <a:t>퍼즐게임이</a:t>
            </a:r>
            <a:r>
              <a:rPr lang="ko-KR" altLang="en-US" sz="1050" b="0" dirty="0" smtClean="0">
                <a:latin typeface="+mn-ea"/>
                <a:ea typeface="+mn-ea"/>
              </a:rPr>
              <a:t> </a:t>
            </a:r>
            <a:r>
              <a:rPr lang="ko-KR" altLang="en-US" sz="1050" b="0" dirty="0" err="1" smtClean="0">
                <a:latin typeface="+mn-ea"/>
                <a:ea typeface="+mn-ea"/>
              </a:rPr>
              <a:t>출시되었습니</a:t>
            </a:r>
            <a:endParaRPr lang="en-US" altLang="ko-KR" sz="1050" b="0" dirty="0" smtClean="0">
              <a:latin typeface="+mn-ea"/>
              <a:ea typeface="+mn-ea"/>
            </a:endParaRPr>
          </a:p>
          <a:p>
            <a:pPr algn="l"/>
            <a:r>
              <a:rPr lang="ko-KR" altLang="en-US" sz="1050" b="0" dirty="0" smtClean="0">
                <a:latin typeface="+mn-ea"/>
                <a:ea typeface="+mn-ea"/>
              </a:rPr>
              <a:t>다</a:t>
            </a:r>
            <a:r>
              <a:rPr lang="en-US" altLang="ko-KR" sz="1050" b="0" dirty="0" smtClean="0">
                <a:latin typeface="+mn-ea"/>
                <a:ea typeface="+mn-ea"/>
              </a:rPr>
              <a:t>.</a:t>
            </a:r>
          </a:p>
          <a:p>
            <a:pPr algn="l"/>
            <a:r>
              <a:rPr lang="en-US" altLang="ko-KR" sz="1050" b="0" dirty="0" smtClean="0">
                <a:latin typeface="+mn-ea"/>
                <a:ea typeface="+mn-ea"/>
              </a:rPr>
              <a:t>(</a:t>
            </a:r>
            <a:r>
              <a:rPr lang="ko-KR" altLang="en-US" sz="1050" b="0" dirty="0" smtClean="0">
                <a:latin typeface="+mn-ea"/>
                <a:ea typeface="+mn-ea"/>
              </a:rPr>
              <a:t>중략</a:t>
            </a:r>
            <a:r>
              <a:rPr lang="en-US" altLang="ko-KR" sz="1050" b="0" dirty="0" smtClean="0">
                <a:latin typeface="+mn-ea"/>
                <a:ea typeface="+mn-ea"/>
              </a:rPr>
              <a:t>)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3584470" y="1337127"/>
            <a:ext cx="2664296" cy="4824536"/>
            <a:chOff x="2144688" y="1340768"/>
            <a:chExt cx="2664296" cy="4824536"/>
          </a:xfrm>
        </p:grpSpPr>
        <p:sp>
          <p:nvSpPr>
            <p:cNvPr id="47" name="직사각형 46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49" name="직사각형 48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51" name="모서리가 둥근 직사각형 50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54" name="TextBox 53"/>
          <p:cNvSpPr txBox="1"/>
          <p:nvPr/>
        </p:nvSpPr>
        <p:spPr>
          <a:xfrm>
            <a:off x="3656776" y="2267857"/>
            <a:ext cx="1791115" cy="262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 dirty="0" smtClean="0">
                <a:latin typeface="+mn-ea"/>
                <a:ea typeface="+mn-ea"/>
              </a:rPr>
              <a:t>Comment</a:t>
            </a:r>
            <a:endParaRPr lang="ko-KR" altLang="en-US" sz="1100" dirty="0" smtClean="0">
              <a:latin typeface="+mn-ea"/>
              <a:ea typeface="+mn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778533" y="2534611"/>
            <a:ext cx="2276169" cy="845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ko-KR" altLang="en-US" sz="1050" b="0" smtClean="0">
                <a:latin typeface="+mn-ea"/>
                <a:ea typeface="+mn-ea"/>
              </a:rPr>
              <a:t>코멘트를 입력하세요</a:t>
            </a:r>
            <a:r>
              <a:rPr lang="en-US" altLang="ko-KR" sz="1050" b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5478638" y="3464905"/>
            <a:ext cx="576064" cy="2708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23193" y="4033895"/>
            <a:ext cx="1631510" cy="666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ko-KR" altLang="en-US" sz="1050" b="0" dirty="0" smtClean="0">
                <a:latin typeface="+mn-ea"/>
                <a:ea typeface="+mn-ea"/>
              </a:rPr>
              <a:t>잘 보고 갑니다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3692591" y="3988587"/>
            <a:ext cx="648450" cy="712185"/>
            <a:chOff x="3692591" y="3988587"/>
            <a:chExt cx="648450" cy="712185"/>
          </a:xfrm>
        </p:grpSpPr>
        <p:grpSp>
          <p:nvGrpSpPr>
            <p:cNvPr id="67" name="그룹 66"/>
            <p:cNvGrpSpPr/>
            <p:nvPr/>
          </p:nvGrpSpPr>
          <p:grpSpPr>
            <a:xfrm>
              <a:off x="3692591" y="3988587"/>
              <a:ext cx="648450" cy="712185"/>
              <a:chOff x="3692293" y="3908004"/>
              <a:chExt cx="648450" cy="712185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3778533" y="4170189"/>
                <a:ext cx="450000" cy="45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050" b="0" smtClean="0">
                  <a:latin typeface="+mn-ea"/>
                  <a:ea typeface="+mn-ea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692293" y="3908004"/>
                <a:ext cx="648450" cy="26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100" dirty="0" smtClean="0">
                    <a:latin typeface="+mn-ea"/>
                    <a:ea typeface="+mn-ea"/>
                  </a:rPr>
                  <a:t>유저</a:t>
                </a:r>
                <a:r>
                  <a:rPr lang="en-US" altLang="ko-KR" sz="1100" dirty="0" smtClean="0">
                    <a:latin typeface="+mn-ea"/>
                    <a:ea typeface="+mn-ea"/>
                  </a:rPr>
                  <a:t>1</a:t>
                </a:r>
                <a:endParaRPr lang="ko-KR" altLang="en-US" sz="1100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84" y="4278242"/>
              <a:ext cx="411412" cy="411412"/>
            </a:xfrm>
            <a:prstGeom prst="rect">
              <a:avLst/>
            </a:prstGeom>
          </p:spPr>
        </p:pic>
      </p:grpSp>
      <p:grpSp>
        <p:nvGrpSpPr>
          <p:cNvPr id="75" name="그룹 74"/>
          <p:cNvGrpSpPr/>
          <p:nvPr/>
        </p:nvGrpSpPr>
        <p:grpSpPr>
          <a:xfrm>
            <a:off x="3696275" y="4948040"/>
            <a:ext cx="648450" cy="712185"/>
            <a:chOff x="3692591" y="3988587"/>
            <a:chExt cx="648450" cy="712185"/>
          </a:xfrm>
        </p:grpSpPr>
        <p:grpSp>
          <p:nvGrpSpPr>
            <p:cNvPr id="76" name="그룹 75"/>
            <p:cNvGrpSpPr/>
            <p:nvPr/>
          </p:nvGrpSpPr>
          <p:grpSpPr>
            <a:xfrm>
              <a:off x="3692591" y="3988587"/>
              <a:ext cx="648450" cy="712185"/>
              <a:chOff x="3692293" y="3908004"/>
              <a:chExt cx="648450" cy="712185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3778533" y="4170189"/>
                <a:ext cx="450000" cy="45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050" b="0" smtClean="0">
                  <a:latin typeface="+mn-ea"/>
                  <a:ea typeface="+mn-ea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692293" y="3908004"/>
                <a:ext cx="648450" cy="262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100" dirty="0" smtClean="0">
                    <a:latin typeface="+mn-ea"/>
                    <a:ea typeface="+mn-ea"/>
                  </a:rPr>
                  <a:t>유저</a:t>
                </a:r>
                <a:r>
                  <a:rPr lang="en-US" altLang="ko-KR" sz="1100" dirty="0" smtClean="0">
                    <a:latin typeface="+mn-ea"/>
                    <a:ea typeface="+mn-ea"/>
                  </a:rPr>
                  <a:t>2</a:t>
                </a:r>
                <a:endParaRPr lang="ko-KR" altLang="en-US" sz="1100" dirty="0" smtClean="0">
                  <a:latin typeface="+mn-ea"/>
                  <a:ea typeface="+mn-ea"/>
                </a:endParaRPr>
              </a:p>
            </p:txBody>
          </p:sp>
        </p:grp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984" y="4278242"/>
              <a:ext cx="411412" cy="411412"/>
            </a:xfrm>
            <a:prstGeom prst="rect">
              <a:avLst/>
            </a:prstGeom>
          </p:spPr>
        </p:pic>
      </p:grpSp>
      <p:sp>
        <p:nvSpPr>
          <p:cNvPr id="80" name="TextBox 79"/>
          <p:cNvSpPr txBox="1"/>
          <p:nvPr/>
        </p:nvSpPr>
        <p:spPr>
          <a:xfrm>
            <a:off x="4421190" y="4998919"/>
            <a:ext cx="1631510" cy="666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ko-KR" altLang="en-US" sz="1050" b="0" dirty="0" smtClean="0">
                <a:latin typeface="+mn-ea"/>
                <a:ea typeface="+mn-ea"/>
              </a:rPr>
              <a:t>감사합니다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sp>
        <p:nvSpPr>
          <p:cNvPr id="83" name="모서리가 둥근 사각형 설명선 82"/>
          <p:cNvSpPr/>
          <p:nvPr/>
        </p:nvSpPr>
        <p:spPr bwMode="auto">
          <a:xfrm>
            <a:off x="1373988" y="1393213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API_0013: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게시글</a:t>
            </a:r>
            <a:r>
              <a:rPr lang="ko-KR" altLang="en-US" sz="1200" dirty="0" smtClean="0">
                <a:latin typeface="+mj-lt"/>
              </a:rPr>
              <a:t> 상세내용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5" name="모서리가 둥근 사각형 설명선 84"/>
          <p:cNvSpPr/>
          <p:nvPr/>
        </p:nvSpPr>
        <p:spPr bwMode="auto">
          <a:xfrm>
            <a:off x="1571615" y="5578163"/>
            <a:ext cx="1744057" cy="568990"/>
          </a:xfrm>
          <a:prstGeom prst="wedgeRoundRectCallout">
            <a:avLst>
              <a:gd name="adj1" fmla="val 8839"/>
              <a:gd name="adj2" fmla="val -84491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API_0014, API_0015: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좋아요</a:t>
            </a:r>
            <a:r>
              <a:rPr lang="en-US" altLang="ko-KR" sz="1200" dirty="0">
                <a:latin typeface="+mj-lt"/>
              </a:rPr>
              <a:t> </a:t>
            </a:r>
            <a:r>
              <a:rPr lang="ko-KR" altLang="en-US" sz="1200" dirty="0" smtClean="0">
                <a:latin typeface="+mj-lt"/>
              </a:rPr>
              <a:t>등록 및 취소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00487" y="3661446"/>
            <a:ext cx="1661169" cy="211186"/>
            <a:chOff x="1652243" y="4065833"/>
            <a:chExt cx="1661169" cy="211186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4205" b="10031"/>
            <a:stretch/>
          </p:blipFill>
          <p:spPr>
            <a:xfrm>
              <a:off x="1652243" y="4065833"/>
              <a:ext cx="463840" cy="196426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2164177" y="4069982"/>
              <a:ext cx="1149235" cy="207037"/>
              <a:chOff x="-727863" y="3749395"/>
              <a:chExt cx="1149235" cy="207037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-727863" y="3749395"/>
                <a:ext cx="522728" cy="207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ko-KR" altLang="en-US" sz="800" b="0" dirty="0" err="1" smtClean="0">
                    <a:latin typeface="+mn-ea"/>
                    <a:ea typeface="+mn-ea"/>
                  </a:rPr>
                  <a:t>어드민</a:t>
                </a:r>
                <a:endParaRPr lang="en-US" altLang="ko-KR" sz="800" b="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-205135" y="3749395"/>
                <a:ext cx="626507" cy="207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ko-KR" sz="800" b="0" dirty="0" smtClean="0">
                    <a:latin typeface="+mn-ea"/>
                    <a:ea typeface="+mn-ea"/>
                  </a:rPr>
                  <a:t>20/11/20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715687" y="2534724"/>
            <a:ext cx="2345969" cy="1126265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ko-KR" altLang="en-US" sz="1050" b="0" dirty="0" smtClean="0">
              <a:latin typeface="+mn-ea"/>
              <a:ea typeface="+mn-ea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288704" y="5047609"/>
            <a:ext cx="735452" cy="2954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좋아요</a:t>
            </a:r>
          </a:p>
        </p:txBody>
      </p:sp>
      <p:sp>
        <p:nvSpPr>
          <p:cNvPr id="61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45964" y="2105991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3685652" y="3710274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모서리가 둥근 사각형 설명선 67"/>
          <p:cNvSpPr/>
          <p:nvPr/>
        </p:nvSpPr>
        <p:spPr bwMode="auto">
          <a:xfrm>
            <a:off x="5067501" y="2620505"/>
            <a:ext cx="1108885" cy="568990"/>
          </a:xfrm>
          <a:prstGeom prst="wedgeRoundRectCallout">
            <a:avLst>
              <a:gd name="adj1" fmla="val 20434"/>
              <a:gd name="adj2" fmla="val 793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API_0020: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댓글 등록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5596985" y="5693100"/>
            <a:ext cx="436135" cy="2113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굴림" pitchFamily="50" charset="-127"/>
              </a:rPr>
              <a:t>삭제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5092929" y="5693100"/>
            <a:ext cx="436135" cy="2113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수정</a:t>
            </a:r>
          </a:p>
        </p:txBody>
      </p:sp>
      <p:sp>
        <p:nvSpPr>
          <p:cNvPr id="81" name="모서리가 둥근 사각형 설명선 80"/>
          <p:cNvSpPr/>
          <p:nvPr/>
        </p:nvSpPr>
        <p:spPr bwMode="auto">
          <a:xfrm>
            <a:off x="4105869" y="3291898"/>
            <a:ext cx="1108885" cy="568990"/>
          </a:xfrm>
          <a:prstGeom prst="wedgeRoundRectCallout">
            <a:avLst>
              <a:gd name="adj1" fmla="val 20434"/>
              <a:gd name="adj2" fmla="val 793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API_0019: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댓글 조회</a:t>
            </a:r>
          </a:p>
        </p:txBody>
      </p:sp>
      <p:sp>
        <p:nvSpPr>
          <p:cNvPr id="82" name="모서리가 둥근 사각형 설명선 81"/>
          <p:cNvSpPr/>
          <p:nvPr/>
        </p:nvSpPr>
        <p:spPr bwMode="auto">
          <a:xfrm>
            <a:off x="3768398" y="5712863"/>
            <a:ext cx="1108885" cy="568990"/>
          </a:xfrm>
          <a:prstGeom prst="wedgeRoundRectCallout">
            <a:avLst>
              <a:gd name="adj1" fmla="val 60872"/>
              <a:gd name="adj2" fmla="val -33498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API_0021: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댓글 수정</a:t>
            </a:r>
          </a:p>
        </p:txBody>
      </p:sp>
      <p:sp>
        <p:nvSpPr>
          <p:cNvPr id="84" name="모서리가 둥근 사각형 설명선 83"/>
          <p:cNvSpPr/>
          <p:nvPr/>
        </p:nvSpPr>
        <p:spPr bwMode="auto">
          <a:xfrm>
            <a:off x="5095350" y="4940923"/>
            <a:ext cx="1108885" cy="568990"/>
          </a:xfrm>
          <a:prstGeom prst="wedgeRoundRectCallout">
            <a:avLst>
              <a:gd name="adj1" fmla="val 20434"/>
              <a:gd name="adj2" fmla="val 68488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API_0022: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댓글 삭제</a:t>
            </a:r>
          </a:p>
        </p:txBody>
      </p:sp>
    </p:spTree>
    <p:extLst>
      <p:ext uri="{BB962C8B-B14F-4D97-AF65-F5344CB8AC3E}">
        <p14:creationId xmlns:p14="http://schemas.microsoft.com/office/powerpoint/2010/main" val="5306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0" dirty="0" smtClean="0">
                <a:latin typeface="+mn-ea"/>
                <a:ea typeface="+mn-ea"/>
              </a:rPr>
              <a:t>Steam API </a:t>
            </a:r>
            <a:r>
              <a:rPr lang="ko-KR" altLang="en-US" sz="1200" b="0" dirty="0" smtClean="0">
                <a:latin typeface="+mn-ea"/>
                <a:ea typeface="+mn-ea"/>
              </a:rPr>
              <a:t>기능을 활용한 게임 정보 게시판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en-US" altLang="ko-KR" sz="1200" b="0" dirty="0" err="1" smtClean="0">
                <a:latin typeface="+mn-ea"/>
                <a:ea typeface="+mn-ea"/>
              </a:rPr>
              <a:t>appids</a:t>
            </a:r>
            <a:r>
              <a:rPr lang="en-US" altLang="ko-KR" sz="1200" b="0" dirty="0" smtClean="0">
                <a:latin typeface="+mn-ea"/>
                <a:ea typeface="+mn-ea"/>
              </a:rPr>
              <a:t> </a:t>
            </a:r>
            <a:r>
              <a:rPr lang="ko-KR" altLang="en-US" sz="1200" b="0" dirty="0" smtClean="0">
                <a:latin typeface="+mn-ea"/>
                <a:ea typeface="+mn-ea"/>
              </a:rPr>
              <a:t>값을 </a:t>
            </a:r>
            <a:r>
              <a:rPr lang="en-US" altLang="ko-KR" sz="1200" b="0" dirty="0" smtClean="0">
                <a:latin typeface="+mn-ea"/>
                <a:ea typeface="+mn-ea"/>
              </a:rPr>
              <a:t>GET </a:t>
            </a:r>
            <a:r>
              <a:rPr lang="ko-KR" altLang="en-US" sz="1200" b="0" dirty="0" smtClean="0">
                <a:latin typeface="+mn-ea"/>
                <a:ea typeface="+mn-ea"/>
              </a:rPr>
              <a:t>방식으로 넘겨서 해당 게임의 정보들을 </a:t>
            </a:r>
            <a:r>
              <a:rPr lang="en-US" altLang="ko-KR" sz="1200" b="0" dirty="0" smtClean="0">
                <a:latin typeface="+mn-ea"/>
                <a:ea typeface="+mn-ea"/>
              </a:rPr>
              <a:t>JSON </a:t>
            </a:r>
            <a:r>
              <a:rPr lang="ko-KR" altLang="en-US" sz="1200" b="0" dirty="0" smtClean="0">
                <a:latin typeface="+mn-ea"/>
                <a:ea typeface="+mn-ea"/>
              </a:rPr>
              <a:t>객체로 모두 불러온다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b="0" dirty="0" err="1" smtClean="0">
                <a:latin typeface="+mn-ea"/>
                <a:ea typeface="+mn-ea"/>
              </a:rPr>
              <a:t>게시글</a:t>
            </a:r>
            <a:r>
              <a:rPr lang="ko-KR" altLang="en-US" sz="1200" b="0" dirty="0" smtClean="0">
                <a:latin typeface="+mn-ea"/>
                <a:ea typeface="+mn-ea"/>
              </a:rPr>
              <a:t> 내용</a:t>
            </a:r>
            <a:r>
              <a:rPr lang="en-US" altLang="ko-KR" sz="1200" b="0" dirty="0" smtClean="0">
                <a:latin typeface="+mn-ea"/>
                <a:ea typeface="+mn-ea"/>
              </a:rPr>
              <a:t>, html </a:t>
            </a:r>
            <a:r>
              <a:rPr lang="ko-KR" altLang="en-US" sz="1200" b="0" dirty="0" smtClean="0">
                <a:latin typeface="+mn-ea"/>
                <a:ea typeface="+mn-ea"/>
              </a:rPr>
              <a:t>태그형식으로 값을 받아오기 때문에 화면에 그대로 출력이 가능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b="0" dirty="0" smtClean="0">
                <a:latin typeface="+mn-ea"/>
                <a:ea typeface="+mn-ea"/>
              </a:rPr>
              <a:t>장르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카테고리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사양 정보 등 외부 </a:t>
            </a:r>
            <a:r>
              <a:rPr lang="en-US" altLang="ko-KR" sz="1200" b="0" dirty="0" smtClean="0">
                <a:latin typeface="+mn-ea"/>
                <a:ea typeface="+mn-ea"/>
              </a:rPr>
              <a:t>API</a:t>
            </a:r>
            <a:r>
              <a:rPr lang="ko-KR" altLang="en-US" sz="1200" b="0" dirty="0" smtClean="0">
                <a:latin typeface="+mn-ea"/>
                <a:ea typeface="+mn-ea"/>
              </a:rPr>
              <a:t>로부터 받아온 정보들을 출력</a:t>
            </a:r>
            <a:endParaRPr lang="en-US" altLang="ko-KR" sz="1200" b="0" dirty="0" smtClean="0"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20" name="직사각형 19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2" name="모서리가 둥근 직사각형 21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4" name="모서리가 둥근 직사각형 23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25" name="TextBox 24"/>
          <p:cNvSpPr txBox="1"/>
          <p:nvPr/>
        </p:nvSpPr>
        <p:spPr>
          <a:xfrm>
            <a:off x="611653" y="2009807"/>
            <a:ext cx="2385073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+mn-ea"/>
                <a:ea typeface="+mn-ea"/>
              </a:rPr>
              <a:t>영원회귀</a:t>
            </a:r>
            <a:r>
              <a:rPr lang="en-US" altLang="ko-KR" sz="1400" dirty="0" smtClean="0">
                <a:latin typeface="+mn-ea"/>
                <a:ea typeface="+mn-ea"/>
              </a:rPr>
              <a:t>: </a:t>
            </a:r>
            <a:r>
              <a:rPr lang="ko-KR" altLang="en-US" sz="1400" dirty="0" smtClean="0">
                <a:latin typeface="+mn-ea"/>
                <a:ea typeface="+mn-ea"/>
              </a:rPr>
              <a:t>블랙 서바이벌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8964" y="3638247"/>
            <a:ext cx="2352692" cy="24550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l"/>
            <a:endParaRPr lang="en-US" altLang="ko-KR" sz="1050" b="0" dirty="0" smtClean="0">
              <a:latin typeface="+mn-ea"/>
              <a:ea typeface="+mn-ea"/>
            </a:endParaRPr>
          </a:p>
        </p:txBody>
      </p:sp>
      <p:sp>
        <p:nvSpPr>
          <p:cNvPr id="83" name="모서리가 둥근 사각형 설명선 82"/>
          <p:cNvSpPr/>
          <p:nvPr/>
        </p:nvSpPr>
        <p:spPr bwMode="auto">
          <a:xfrm>
            <a:off x="1373988" y="1167012"/>
            <a:ext cx="1407970" cy="687863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API_0025: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Steam API 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(</a:t>
            </a:r>
            <a:r>
              <a:rPr lang="ko-KR" altLang="en-US" sz="1200" dirty="0" smtClean="0">
                <a:latin typeface="+mj-lt"/>
              </a:rPr>
              <a:t>게임 정보 출력</a:t>
            </a:r>
            <a:r>
              <a:rPr lang="en-US" altLang="ko-KR" sz="1200" dirty="0" smtClean="0">
                <a:latin typeface="+mj-lt"/>
              </a:rPr>
              <a:t>)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5687" y="2341867"/>
            <a:ext cx="2345969" cy="11262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ko-KR" altLang="en-US" sz="1050" b="0" dirty="0" smtClean="0">
              <a:latin typeface="+mn-ea"/>
              <a:ea typeface="+mn-ea"/>
            </a:endParaRPr>
          </a:p>
        </p:txBody>
      </p:sp>
      <p:sp>
        <p:nvSpPr>
          <p:cNvPr id="61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45964" y="2105991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728864" y="1337127"/>
            <a:ext cx="2664296" cy="4824536"/>
            <a:chOff x="2144688" y="1340768"/>
            <a:chExt cx="2664296" cy="4824536"/>
          </a:xfrm>
        </p:grpSpPr>
        <p:sp>
          <p:nvSpPr>
            <p:cNvPr id="86" name="직사각형 85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88" name="직사각형 87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90" name="모서리가 둥근 직사각형 89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1" name="모서리가 둥근 직사각형 90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93" name="TextBox 92"/>
          <p:cNvSpPr txBox="1"/>
          <p:nvPr/>
        </p:nvSpPr>
        <p:spPr>
          <a:xfrm>
            <a:off x="3787174" y="4797152"/>
            <a:ext cx="238507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err="1" smtClean="0">
                <a:latin typeface="+mn-ea"/>
                <a:ea typeface="+mn-ea"/>
              </a:rPr>
              <a:t>최소사양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: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87174" y="2009807"/>
            <a:ext cx="2385073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+mn-ea"/>
                <a:ea typeface="+mn-ea"/>
              </a:rPr>
              <a:t>장르 </a:t>
            </a:r>
            <a:r>
              <a:rPr lang="en-US" altLang="ko-KR" sz="1400" dirty="0" smtClean="0">
                <a:latin typeface="+mn-ea"/>
                <a:ea typeface="+mn-ea"/>
              </a:rPr>
              <a:t>: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787174" y="3356992"/>
            <a:ext cx="2385073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smtClean="0">
                <a:latin typeface="+mn-ea"/>
                <a:ea typeface="+mn-ea"/>
              </a:rPr>
              <a:t>카테고리 </a:t>
            </a:r>
            <a:r>
              <a:rPr lang="en-US" altLang="ko-KR" sz="1400" dirty="0" smtClean="0">
                <a:latin typeface="+mn-ea"/>
                <a:ea typeface="+mn-ea"/>
              </a:rPr>
              <a:t>:</a:t>
            </a:r>
            <a:endParaRPr lang="ko-KR" altLang="en-US" sz="1400" dirty="0" smtClean="0">
              <a:latin typeface="+mn-ea"/>
              <a:ea typeface="+mn-ea"/>
            </a:endParaRPr>
          </a:p>
        </p:txBody>
      </p:sp>
      <p:sp>
        <p:nvSpPr>
          <p:cNvPr id="99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3444929" y="2077459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041645" y="5054465"/>
            <a:ext cx="21718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운영체제</a:t>
            </a:r>
            <a:r>
              <a:rPr lang="en-US" altLang="ko-KR" sz="1100" dirty="0">
                <a:latin typeface="+mn-ea"/>
                <a:ea typeface="+mn-ea"/>
              </a:rPr>
              <a:t>: WINDOWS® 7, 8, 8.1, 10 (64Bit)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그래픽</a:t>
            </a:r>
            <a:r>
              <a:rPr lang="en-US" altLang="ko-KR" sz="1100" dirty="0">
                <a:latin typeface="+mn-ea"/>
                <a:ea typeface="+mn-ea"/>
              </a:rPr>
              <a:t>: NVIDIA GeForce GT 640, ATI Radeon HD </a:t>
            </a:r>
            <a:r>
              <a:rPr lang="en-US" altLang="ko-KR" sz="1100" dirty="0" smtClean="0">
                <a:latin typeface="+mn-ea"/>
                <a:ea typeface="+mn-ea"/>
              </a:rPr>
              <a:t>7700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41646" y="2294271"/>
            <a:ext cx="1559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ko-KR" altLang="en-US" sz="1100" dirty="0" smtClean="0">
                <a:latin typeface="+mn-ea"/>
                <a:ea typeface="+mn-ea"/>
              </a:rPr>
              <a:t>무료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ko-KR" altLang="en-US" sz="1100" dirty="0" err="1" smtClean="0">
                <a:latin typeface="+mn-ea"/>
                <a:ea typeface="+mn-ea"/>
              </a:rPr>
              <a:t>인디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ko-KR" altLang="en-US" sz="1100" dirty="0" smtClean="0">
                <a:latin typeface="+mn-ea"/>
                <a:ea typeface="+mn-ea"/>
              </a:rPr>
              <a:t>전략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ko-KR" altLang="en-US" sz="1100" dirty="0" smtClean="0">
                <a:latin typeface="+mn-ea"/>
                <a:ea typeface="+mn-ea"/>
              </a:rPr>
              <a:t>앞서 해보기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41646" y="3614305"/>
            <a:ext cx="15594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ko-KR" altLang="en-US" sz="1100" dirty="0" smtClean="0">
                <a:latin typeface="+mn-ea"/>
                <a:ea typeface="+mn-ea"/>
              </a:rPr>
              <a:t>멀티플레이어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en-US" altLang="ko-KR" sz="1100" dirty="0" err="1" smtClean="0">
                <a:latin typeface="+mn-ea"/>
                <a:ea typeface="+mn-ea"/>
              </a:rPr>
              <a:t>PvP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ko-KR" altLang="en-US" sz="1100" dirty="0" smtClean="0">
                <a:latin typeface="+mn-ea"/>
                <a:ea typeface="+mn-ea"/>
              </a:rPr>
              <a:t>온라인 </a:t>
            </a:r>
            <a:r>
              <a:rPr lang="en-US" altLang="ko-KR" sz="1100" dirty="0" err="1" smtClean="0">
                <a:latin typeface="+mn-ea"/>
                <a:ea typeface="+mn-ea"/>
              </a:rPr>
              <a:t>PvP</a:t>
            </a:r>
            <a:endParaRPr lang="en-US" altLang="ko-KR" sz="1100" dirty="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100" dirty="0">
                <a:latin typeface="+mn-ea"/>
                <a:ea typeface="+mn-ea"/>
              </a:rPr>
              <a:t>▶ </a:t>
            </a:r>
            <a:r>
              <a:rPr lang="ko-KR" altLang="en-US" sz="1100" dirty="0" smtClean="0">
                <a:latin typeface="+mn-ea"/>
                <a:ea typeface="+mn-ea"/>
              </a:rPr>
              <a:t>앱 내 구매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87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게시판 화면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사용자들 간의 정보 공유 및 커뮤니케이션 기능을 제공하기 위한 화면이다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b="0" dirty="0" smtClean="0">
                <a:latin typeface="+mn-ea"/>
                <a:ea typeface="+mn-ea"/>
              </a:rPr>
              <a:t>게시판은 하나의 테이블</a:t>
            </a:r>
            <a:r>
              <a:rPr lang="en-US" altLang="ko-KR" sz="1200" b="0" dirty="0" smtClean="0">
                <a:latin typeface="+mn-ea"/>
                <a:ea typeface="+mn-ea"/>
              </a:rPr>
              <a:t>(</a:t>
            </a:r>
            <a:r>
              <a:rPr lang="en-US" altLang="ko-KR" sz="1200" b="0" dirty="0" err="1" smtClean="0">
                <a:latin typeface="+mn-ea"/>
                <a:ea typeface="+mn-ea"/>
              </a:rPr>
              <a:t>gf_board</a:t>
            </a:r>
            <a:r>
              <a:rPr lang="en-US" altLang="ko-KR" sz="1200" b="0" dirty="0" smtClean="0">
                <a:latin typeface="+mn-ea"/>
                <a:ea typeface="+mn-ea"/>
              </a:rPr>
              <a:t>) </a:t>
            </a:r>
            <a:r>
              <a:rPr lang="ko-KR" altLang="en-US" sz="1200" b="0" dirty="0" smtClean="0">
                <a:latin typeface="+mn-ea"/>
                <a:ea typeface="+mn-ea"/>
              </a:rPr>
              <a:t>로 이루어져있고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en-US" altLang="ko-KR" sz="1200" b="0" dirty="0" err="1" smtClean="0">
                <a:latin typeface="+mn-ea"/>
                <a:ea typeface="+mn-ea"/>
              </a:rPr>
              <a:t>board_code</a:t>
            </a:r>
            <a:r>
              <a:rPr lang="en-US" altLang="ko-KR" sz="1200" b="0" dirty="0" smtClean="0">
                <a:latin typeface="+mn-ea"/>
                <a:ea typeface="+mn-ea"/>
              </a:rPr>
              <a:t> </a:t>
            </a:r>
            <a:r>
              <a:rPr lang="ko-KR" altLang="en-US" sz="1200" b="0" dirty="0" smtClean="0">
                <a:latin typeface="+mn-ea"/>
                <a:ea typeface="+mn-ea"/>
              </a:rPr>
              <a:t>로 분류한다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9" name="모서리가 둥근 직사각형 28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42" name="TextBox 41"/>
          <p:cNvSpPr txBox="1"/>
          <p:nvPr/>
        </p:nvSpPr>
        <p:spPr>
          <a:xfrm>
            <a:off x="2442471" y="5782786"/>
            <a:ext cx="638176" cy="314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050" b="0" smtClean="0">
                <a:latin typeface="+mn-ea"/>
                <a:ea typeface="+mn-ea"/>
              </a:rPr>
              <a:t>글쓰기</a:t>
            </a:r>
            <a:endParaRPr lang="en-US" altLang="ko-KR" sz="1050" b="0" smtClean="0">
              <a:latin typeface="+mn-ea"/>
              <a:ea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62351" y="5788769"/>
            <a:ext cx="1008112" cy="308169"/>
            <a:chOff x="3800872" y="2030091"/>
            <a:chExt cx="1008112" cy="308169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3800872" y="2030091"/>
              <a:ext cx="1008112" cy="30816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872880" y="2088754"/>
              <a:ext cx="187725" cy="187725"/>
              <a:chOff x="2288704" y="2564904"/>
              <a:chExt cx="187725" cy="187725"/>
            </a:xfrm>
          </p:grpSpPr>
          <p:sp>
            <p:nvSpPr>
              <p:cNvPr id="46" name="타원 45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47" name="직선 연결선 46"/>
              <p:cNvCxnSpPr>
                <a:stCxn id="46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48" name="TextBox 47"/>
          <p:cNvSpPr txBox="1"/>
          <p:nvPr/>
        </p:nvSpPr>
        <p:spPr>
          <a:xfrm>
            <a:off x="602513" y="2486216"/>
            <a:ext cx="1912142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+mn-ea"/>
                <a:ea typeface="+mn-ea"/>
              </a:rPr>
              <a:t>커뮤니티 게시판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630612" y="5804619"/>
            <a:ext cx="683994" cy="255006"/>
            <a:chOff x="524590" y="2831685"/>
            <a:chExt cx="683994" cy="255006"/>
          </a:xfrm>
        </p:grpSpPr>
        <p:sp>
          <p:nvSpPr>
            <p:cNvPr id="56" name="TextBox 55"/>
            <p:cNvSpPr txBox="1"/>
            <p:nvPr/>
          </p:nvSpPr>
          <p:spPr>
            <a:xfrm>
              <a:off x="524590" y="2831685"/>
              <a:ext cx="476253" cy="255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0" smtClean="0">
                  <a:latin typeface="+mn-ea"/>
                  <a:ea typeface="+mn-ea"/>
                </a:rPr>
                <a:t>제목</a:t>
              </a:r>
              <a:endParaRPr lang="en-US" altLang="ko-KR" sz="1050" b="0" smtClean="0">
                <a:latin typeface="+mn-ea"/>
                <a:ea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1000844" y="2831685"/>
              <a:ext cx="20774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이등변 삼각형 57"/>
            <p:cNvSpPr/>
            <p:nvPr/>
          </p:nvSpPr>
          <p:spPr bwMode="auto">
            <a:xfrm rot="10800000">
              <a:off x="1037127" y="2889616"/>
              <a:ext cx="144016" cy="16238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9878" y="5433471"/>
            <a:ext cx="181171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</a:t>
            </a:r>
            <a:r>
              <a:rPr lang="en-US" altLang="ko-KR" sz="1200" b="0" smtClean="0">
                <a:latin typeface="+mn-ea"/>
                <a:ea typeface="+mn-ea"/>
              </a:rPr>
              <a:t> | 2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3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4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5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&gt;&gt;</a:t>
            </a:r>
            <a:endParaRPr lang="ko-KR" altLang="en-US" sz="1200" b="0" smtClean="0">
              <a:latin typeface="+mn-ea"/>
              <a:ea typeface="+mn-ea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3682046" y="1337127"/>
            <a:ext cx="2664296" cy="4824536"/>
            <a:chOff x="2144688" y="1340768"/>
            <a:chExt cx="2664296" cy="4824536"/>
          </a:xfrm>
        </p:grpSpPr>
        <p:sp>
          <p:nvSpPr>
            <p:cNvPr id="83" name="직사각형 82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85" name="직사각형 84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86" name="그룹 85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87" name="모서리가 둥근 직사각형 86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89" name="모서리가 둥근 직사각형 88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121" name="TextBox 120"/>
          <p:cNvSpPr txBox="1"/>
          <p:nvPr/>
        </p:nvSpPr>
        <p:spPr>
          <a:xfrm>
            <a:off x="3754054" y="2031796"/>
            <a:ext cx="800365" cy="981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50" dirty="0" smtClean="0">
                <a:latin typeface="+mn-ea"/>
                <a:ea typeface="+mn-ea"/>
              </a:rPr>
              <a:t>제목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l"/>
            <a:endParaRPr lang="en-US" altLang="ko-KR" sz="1050" dirty="0">
              <a:latin typeface="+mn-ea"/>
              <a:ea typeface="+mn-ea"/>
            </a:endParaRPr>
          </a:p>
          <a:p>
            <a:pPr algn="l"/>
            <a:r>
              <a:rPr lang="ko-KR" altLang="en-US" sz="1050" dirty="0" err="1" smtClean="0">
                <a:latin typeface="+mn-ea"/>
                <a:ea typeface="+mn-ea"/>
              </a:rPr>
              <a:t>게임명</a:t>
            </a:r>
            <a:endParaRPr lang="en-US" altLang="ko-KR" sz="1050" dirty="0" smtClean="0">
              <a:latin typeface="+mn-ea"/>
              <a:ea typeface="+mn-ea"/>
            </a:endParaRPr>
          </a:p>
          <a:p>
            <a:pPr algn="l"/>
            <a:endParaRPr lang="en-US" altLang="ko-KR" sz="1050" dirty="0">
              <a:latin typeface="+mn-ea"/>
              <a:ea typeface="+mn-ea"/>
            </a:endParaRPr>
          </a:p>
          <a:p>
            <a:pPr algn="l"/>
            <a:r>
              <a:rPr lang="ko-KR" altLang="en-US" sz="1050" dirty="0" smtClean="0">
                <a:latin typeface="+mn-ea"/>
                <a:ea typeface="+mn-ea"/>
              </a:rPr>
              <a:t>내용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363540" y="2058137"/>
            <a:ext cx="1686676" cy="21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l"/>
            <a:r>
              <a:rPr lang="ko-KR" altLang="en-US" sz="105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제목을 입력하세요</a:t>
            </a:r>
            <a:r>
              <a:rPr lang="en-US" altLang="ko-KR" sz="1050" b="0" dirty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00872" y="3071293"/>
            <a:ext cx="2448272" cy="187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ko-KR" altLang="en-US" sz="1050" b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내용을 입력하세요</a:t>
            </a:r>
            <a:r>
              <a:rPr lang="en-US" altLang="ko-KR" sz="1050" b="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72" y="4999593"/>
            <a:ext cx="339283" cy="339283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5592507" y="5677296"/>
            <a:ext cx="638176" cy="314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050" b="0" smtClean="0">
                <a:latin typeface="+mn-ea"/>
                <a:ea typeface="+mn-ea"/>
              </a:rPr>
              <a:t>등록</a:t>
            </a:r>
            <a:endParaRPr lang="en-US" altLang="ko-KR" sz="1050" b="0" smtClean="0"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882162" y="5677296"/>
            <a:ext cx="638176" cy="314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050" b="0" smtClean="0">
                <a:latin typeface="+mn-ea"/>
                <a:ea typeface="+mn-ea"/>
              </a:rPr>
              <a:t>취소</a:t>
            </a:r>
            <a:endParaRPr lang="en-US" altLang="ko-KR" sz="1050" b="0" smtClean="0">
              <a:latin typeface="+mn-ea"/>
              <a:ea typeface="+mn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45533"/>
              </p:ext>
            </p:extLst>
          </p:nvPr>
        </p:nvGraphicFramePr>
        <p:xfrm>
          <a:off x="640956" y="2874969"/>
          <a:ext cx="2520279" cy="235423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9565">
                  <a:extLst>
                    <a:ext uri="{9D8B030D-6E8A-4147-A177-3AD203B41FA5}">
                      <a16:colId xmlns:a16="http://schemas.microsoft.com/office/drawing/2014/main" val="1389945122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2472387767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924402050"/>
                    </a:ext>
                  </a:extLst>
                </a:gridCol>
                <a:gridCol w="561174">
                  <a:extLst>
                    <a:ext uri="{9D8B030D-6E8A-4147-A177-3AD203B41FA5}">
                      <a16:colId xmlns:a16="http://schemas.microsoft.com/office/drawing/2014/main" val="336541272"/>
                    </a:ext>
                  </a:extLst>
                </a:gridCol>
              </a:tblGrid>
              <a:tr h="214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제목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작성자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좋아요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게시일자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7152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5689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945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971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4954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928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89297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246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10813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1273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55125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698549" y="2039576"/>
            <a:ext cx="2405092" cy="240519"/>
            <a:chOff x="657818" y="2039576"/>
            <a:chExt cx="2405092" cy="240519"/>
          </a:xfrm>
        </p:grpSpPr>
        <p:sp>
          <p:nvSpPr>
            <p:cNvPr id="60" name="TextBox 59"/>
            <p:cNvSpPr txBox="1"/>
            <p:nvPr/>
          </p:nvSpPr>
          <p:spPr>
            <a:xfrm>
              <a:off x="657818" y="2042353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ko-KR" altLang="en-US" sz="1050" b="0" dirty="0" smtClean="0">
                  <a:latin typeface="+mn-ea"/>
                  <a:ea typeface="+mn-ea"/>
                </a:rPr>
                <a:t>커뮤니티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60346" y="2039731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ko-KR" altLang="en-US" sz="1050" b="0" dirty="0" smtClean="0">
                  <a:latin typeface="+mn-ea"/>
                  <a:ea typeface="+mn-ea"/>
                </a:rPr>
                <a:t>뉴스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61628" y="2039576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ko-KR" sz="1050" b="0" dirty="0" err="1" smtClean="0">
                  <a:latin typeface="+mn-ea"/>
                  <a:ea typeface="+mn-ea"/>
                </a:rPr>
                <a:t>QnA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sp>
        <p:nvSpPr>
          <p:cNvPr id="71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420928" y="1955478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모서리가 둥근 사각형 설명선 71"/>
          <p:cNvSpPr/>
          <p:nvPr/>
        </p:nvSpPr>
        <p:spPr bwMode="auto">
          <a:xfrm>
            <a:off x="2077973" y="2307827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API_0011: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게시글</a:t>
            </a:r>
            <a:r>
              <a:rPr lang="ko-KR" altLang="en-US" sz="1200" dirty="0" smtClean="0">
                <a:latin typeface="+mj-lt"/>
              </a:rPr>
              <a:t> 목록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3" name="모서리가 둥근 사각형 설명선 72"/>
          <p:cNvSpPr/>
          <p:nvPr/>
        </p:nvSpPr>
        <p:spPr bwMode="auto">
          <a:xfrm>
            <a:off x="1666478" y="5275162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API_0012: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게시글</a:t>
            </a:r>
            <a:r>
              <a:rPr lang="ko-KR" altLang="en-US" sz="1200" dirty="0" smtClean="0">
                <a:latin typeface="+mj-lt"/>
              </a:rPr>
              <a:t> 검색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4" name="모서리가 둥근 사각형 설명선 73"/>
          <p:cNvSpPr/>
          <p:nvPr/>
        </p:nvSpPr>
        <p:spPr bwMode="auto">
          <a:xfrm>
            <a:off x="5480383" y="5130283"/>
            <a:ext cx="1139666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API_0016: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게시글</a:t>
            </a:r>
            <a:r>
              <a:rPr lang="ko-KR" altLang="en-US" sz="1200" dirty="0" smtClean="0">
                <a:latin typeface="+mj-lt"/>
              </a:rPr>
              <a:t> 작성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363540" y="2387278"/>
            <a:ext cx="867060" cy="273600"/>
            <a:chOff x="4229956" y="2394155"/>
            <a:chExt cx="867060" cy="270074"/>
          </a:xfrm>
        </p:grpSpPr>
        <p:sp>
          <p:nvSpPr>
            <p:cNvPr id="90" name="TextBox 89"/>
            <p:cNvSpPr txBox="1"/>
            <p:nvPr/>
          </p:nvSpPr>
          <p:spPr>
            <a:xfrm>
              <a:off x="4229956" y="2394155"/>
              <a:ext cx="609838" cy="2700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0" dirty="0" err="1" smtClean="0">
                  <a:latin typeface="+mn-ea"/>
                  <a:ea typeface="+mn-ea"/>
                </a:rPr>
                <a:t>게임명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839794" y="2394155"/>
              <a:ext cx="257222" cy="27007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2" name="이등변 삼각형 91"/>
            <p:cNvSpPr/>
            <p:nvPr/>
          </p:nvSpPr>
          <p:spPr bwMode="auto">
            <a:xfrm rot="10800000">
              <a:off x="4884778" y="2457464"/>
              <a:ext cx="154244" cy="162387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6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좋아요 목록 화면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사용자가 좋아요 를 한 </a:t>
            </a:r>
            <a:r>
              <a:rPr lang="ko-KR" altLang="en-US" sz="1200" b="0" dirty="0" err="1" smtClean="0">
                <a:latin typeface="+mn-ea"/>
                <a:ea typeface="+mn-ea"/>
              </a:rPr>
              <a:t>게시글들을</a:t>
            </a:r>
            <a:r>
              <a:rPr lang="ko-KR" altLang="en-US" sz="1200" b="0" dirty="0" smtClean="0">
                <a:latin typeface="+mn-ea"/>
                <a:ea typeface="+mn-ea"/>
              </a:rPr>
              <a:t> 열람할 수 있다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200" b="0" dirty="0" smtClean="0">
                <a:latin typeface="+mn-ea"/>
                <a:ea typeface="+mn-ea"/>
              </a:rPr>
              <a:t>게시판 별로 열람이 가능하다</a:t>
            </a:r>
            <a:endParaRPr lang="en-US" altLang="ko-KR" sz="1200" b="0" dirty="0" smtClean="0">
              <a:latin typeface="+mn-ea"/>
              <a:ea typeface="+mn-ea"/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2161826" y="1337127"/>
            <a:ext cx="2664296" cy="4824536"/>
            <a:chOff x="2144688" y="1340768"/>
            <a:chExt cx="2664296" cy="4824536"/>
          </a:xfrm>
        </p:grpSpPr>
        <p:sp>
          <p:nvSpPr>
            <p:cNvPr id="87" name="직사각형 86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89" name="직사각형 88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91" name="모서리가 둥근 직사각형 90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3" name="모서리가 둥근 직사각형 92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94" name="TextBox 93"/>
          <p:cNvSpPr txBox="1"/>
          <p:nvPr/>
        </p:nvSpPr>
        <p:spPr>
          <a:xfrm>
            <a:off x="4050954" y="5782786"/>
            <a:ext cx="638176" cy="314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050" b="0" dirty="0" smtClean="0">
                <a:latin typeface="+mn-ea"/>
                <a:ea typeface="+mn-ea"/>
              </a:rPr>
              <a:t>검색</a:t>
            </a:r>
            <a:endParaRPr lang="en-US" altLang="ko-KR" sz="1050" b="0" dirty="0" smtClean="0">
              <a:latin typeface="+mn-ea"/>
              <a:ea typeface="+mn-ea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2970834" y="5788769"/>
            <a:ext cx="1008112" cy="308169"/>
            <a:chOff x="3800872" y="2030091"/>
            <a:chExt cx="1008112" cy="308169"/>
          </a:xfrm>
        </p:grpSpPr>
        <p:sp>
          <p:nvSpPr>
            <p:cNvPr id="96" name="모서리가 둥근 직사각형 95"/>
            <p:cNvSpPr/>
            <p:nvPr/>
          </p:nvSpPr>
          <p:spPr bwMode="auto">
            <a:xfrm>
              <a:off x="3800872" y="2030091"/>
              <a:ext cx="1008112" cy="30816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3872880" y="2088754"/>
              <a:ext cx="187725" cy="187725"/>
              <a:chOff x="2288704" y="2564904"/>
              <a:chExt cx="187725" cy="187725"/>
            </a:xfrm>
          </p:grpSpPr>
          <p:sp>
            <p:nvSpPr>
              <p:cNvPr id="98" name="타원 97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100" name="TextBox 99"/>
          <p:cNvSpPr txBox="1"/>
          <p:nvPr/>
        </p:nvSpPr>
        <p:spPr>
          <a:xfrm>
            <a:off x="2210996" y="2486216"/>
            <a:ext cx="1912142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+mn-ea"/>
                <a:ea typeface="+mn-ea"/>
              </a:rPr>
              <a:t>좋아요 목록</a:t>
            </a:r>
          </a:p>
        </p:txBody>
      </p:sp>
      <p:grpSp>
        <p:nvGrpSpPr>
          <p:cNvPr id="101" name="그룹 100"/>
          <p:cNvGrpSpPr/>
          <p:nvPr/>
        </p:nvGrpSpPr>
        <p:grpSpPr>
          <a:xfrm>
            <a:off x="2239095" y="5804619"/>
            <a:ext cx="683994" cy="255006"/>
            <a:chOff x="524590" y="2831685"/>
            <a:chExt cx="683994" cy="255006"/>
          </a:xfrm>
        </p:grpSpPr>
        <p:sp>
          <p:nvSpPr>
            <p:cNvPr id="102" name="TextBox 101"/>
            <p:cNvSpPr txBox="1"/>
            <p:nvPr/>
          </p:nvSpPr>
          <p:spPr>
            <a:xfrm>
              <a:off x="524590" y="2831685"/>
              <a:ext cx="476253" cy="255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0" smtClean="0">
                  <a:latin typeface="+mn-ea"/>
                  <a:ea typeface="+mn-ea"/>
                </a:rPr>
                <a:t>제목</a:t>
              </a:r>
              <a:endParaRPr lang="en-US" altLang="ko-KR" sz="1050" b="0" smtClean="0">
                <a:latin typeface="+mn-ea"/>
                <a:ea typeface="+mn-ea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1000844" y="2831685"/>
              <a:ext cx="20774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" name="이등변 삼각형 103"/>
            <p:cNvSpPr/>
            <p:nvPr/>
          </p:nvSpPr>
          <p:spPr bwMode="auto">
            <a:xfrm rot="10800000">
              <a:off x="1037127" y="2889616"/>
              <a:ext cx="144016" cy="16238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2688361" y="5433471"/>
            <a:ext cx="181171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</a:t>
            </a:r>
            <a:r>
              <a:rPr lang="en-US" altLang="ko-KR" sz="1200" b="0" smtClean="0">
                <a:latin typeface="+mn-ea"/>
                <a:ea typeface="+mn-ea"/>
              </a:rPr>
              <a:t> | 2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3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4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5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&gt;&gt;</a:t>
            </a:r>
            <a:endParaRPr lang="ko-KR" altLang="en-US" sz="1200" b="0" smtClean="0">
              <a:latin typeface="+mn-ea"/>
              <a:ea typeface="+mn-ea"/>
            </a:endParaRPr>
          </a:p>
        </p:txBody>
      </p:sp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285066"/>
              </p:ext>
            </p:extLst>
          </p:nvPr>
        </p:nvGraphicFramePr>
        <p:xfrm>
          <a:off x="2249439" y="2874969"/>
          <a:ext cx="2520279" cy="235423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9565">
                  <a:extLst>
                    <a:ext uri="{9D8B030D-6E8A-4147-A177-3AD203B41FA5}">
                      <a16:colId xmlns:a16="http://schemas.microsoft.com/office/drawing/2014/main" val="1389945122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2472387767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924402050"/>
                    </a:ext>
                  </a:extLst>
                </a:gridCol>
                <a:gridCol w="561174">
                  <a:extLst>
                    <a:ext uri="{9D8B030D-6E8A-4147-A177-3AD203B41FA5}">
                      <a16:colId xmlns:a16="http://schemas.microsoft.com/office/drawing/2014/main" val="336541272"/>
                    </a:ext>
                  </a:extLst>
                </a:gridCol>
              </a:tblGrid>
              <a:tr h="214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제목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작성자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좋아요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게시일자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7152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5689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945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971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4954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928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89297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246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10813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1273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 </a:t>
                      </a:r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055125"/>
                  </a:ext>
                </a:extLst>
              </a:tr>
            </a:tbl>
          </a:graphicData>
        </a:graphic>
      </p:graphicFrame>
      <p:grpSp>
        <p:nvGrpSpPr>
          <p:cNvPr id="107" name="그룹 106"/>
          <p:cNvGrpSpPr/>
          <p:nvPr/>
        </p:nvGrpSpPr>
        <p:grpSpPr>
          <a:xfrm>
            <a:off x="2307032" y="2039576"/>
            <a:ext cx="2405092" cy="240519"/>
            <a:chOff x="657818" y="2039576"/>
            <a:chExt cx="2405092" cy="240519"/>
          </a:xfrm>
        </p:grpSpPr>
        <p:sp>
          <p:nvSpPr>
            <p:cNvPr id="108" name="TextBox 107"/>
            <p:cNvSpPr txBox="1"/>
            <p:nvPr/>
          </p:nvSpPr>
          <p:spPr>
            <a:xfrm>
              <a:off x="657818" y="2042353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ko-KR" altLang="en-US" sz="1050" b="0" dirty="0" smtClean="0">
                  <a:latin typeface="+mn-ea"/>
                  <a:ea typeface="+mn-ea"/>
                </a:rPr>
                <a:t>커뮤니티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60346" y="2039731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ko-KR" altLang="en-US" sz="1050" b="0" dirty="0" smtClean="0">
                  <a:latin typeface="+mn-ea"/>
                  <a:ea typeface="+mn-ea"/>
                </a:rPr>
                <a:t>뉴스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261628" y="2039576"/>
              <a:ext cx="801282" cy="237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ko-KR" sz="1050" b="0" dirty="0" err="1" smtClean="0">
                  <a:latin typeface="+mn-ea"/>
                  <a:ea typeface="+mn-ea"/>
                </a:rPr>
                <a:t>QnA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sp>
        <p:nvSpPr>
          <p:cNvPr id="111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029411" y="1955478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2" name="모서리가 둥근 사각형 설명선 111"/>
          <p:cNvSpPr/>
          <p:nvPr/>
        </p:nvSpPr>
        <p:spPr bwMode="auto">
          <a:xfrm>
            <a:off x="3686456" y="2307827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API_0029: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게시글</a:t>
            </a:r>
            <a:r>
              <a:rPr lang="ko-KR" altLang="en-US" sz="1200" dirty="0" smtClean="0">
                <a:latin typeface="+mj-lt"/>
              </a:rPr>
              <a:t> 목록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3" name="모서리가 둥근 사각형 설명선 112"/>
          <p:cNvSpPr/>
          <p:nvPr/>
        </p:nvSpPr>
        <p:spPr bwMode="auto">
          <a:xfrm>
            <a:off x="3274961" y="5275162"/>
            <a:ext cx="1407970" cy="461662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API_0030: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게시글</a:t>
            </a:r>
            <a:r>
              <a:rPr lang="ko-KR" altLang="en-US" sz="1200" dirty="0" smtClean="0">
                <a:latin typeface="+mj-lt"/>
              </a:rPr>
              <a:t> 검색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91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5. ERD </a:t>
            </a:r>
            <a:r>
              <a:rPr lang="ko-KR" altLang="en-US" sz="2800" dirty="0" smtClean="0">
                <a:latin typeface="+mn-ea"/>
                <a:ea typeface="+mn-ea"/>
              </a:rPr>
              <a:t>설계도</a:t>
            </a:r>
            <a:endParaRPr lang="en-US" altLang="ko-KR" sz="2800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" y="1196752"/>
            <a:ext cx="9384149" cy="531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8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64807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6. </a:t>
            </a:r>
            <a:r>
              <a:rPr lang="ko-KR" altLang="en-US" sz="2800" dirty="0" smtClean="0">
                <a:latin typeface="+mn-ea"/>
                <a:ea typeface="+mn-ea"/>
              </a:rPr>
              <a:t>테이블 명세서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ko-KR" altLang="en-US" sz="2800" dirty="0" smtClean="0">
                <a:latin typeface="+mn-ea"/>
                <a:ea typeface="+mn-ea"/>
              </a:rPr>
              <a:t>회원 테이블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928408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명세서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게임 포럼 앱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테이블명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gf_member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2020-10-24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김용헌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 정보 테이블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76817"/>
              </p:ext>
            </p:extLst>
          </p:nvPr>
        </p:nvGraphicFramePr>
        <p:xfrm>
          <a:off x="848545" y="2598878"/>
          <a:ext cx="8280919" cy="2194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컬럼명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데이터타입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기본값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NULL</a:t>
                      </a:r>
                      <a:r>
                        <a:rPr lang="ko-KR" altLang="en-US" sz="1000" smtClean="0"/>
                        <a:t>여부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설명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VARCHAR(50)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 </a:t>
                      </a:r>
                      <a:r>
                        <a:rPr lang="en-US" altLang="ko-KR" sz="1000" dirty="0" smtClean="0"/>
                        <a:t>ID (P.K)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name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사용자 이름</a:t>
                      </a:r>
                      <a:r>
                        <a:rPr lang="en-US" altLang="ko-KR" sz="1000" smtClean="0"/>
                        <a:t>(</a:t>
                      </a:r>
                      <a:r>
                        <a:rPr lang="ko-KR" altLang="en-US" sz="1000" smtClean="0"/>
                        <a:t>실명</a:t>
                      </a:r>
                      <a:r>
                        <a:rPr lang="en-US" altLang="ko-KR" sz="1000" smtClean="0"/>
                        <a:t>)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VARCHAR(100)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 이메일 </a:t>
                      </a:r>
                      <a:r>
                        <a:rPr lang="en-US" altLang="ko-KR" sz="1000" dirty="0" smtClean="0"/>
                        <a:t>(U.K)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0821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nickname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VARCHAR(50)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사용자 닉네임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7913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password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사용자 비밀번호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445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profile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VARCHAR(1000)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사용자 프로필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62835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image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 프로필사진 경로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22068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 </a:t>
                      </a:r>
                      <a:r>
                        <a:rPr lang="ko-KR" altLang="en-US" sz="1000" dirty="0" err="1" smtClean="0"/>
                        <a:t>가입일자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0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64807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6. </a:t>
            </a:r>
            <a:r>
              <a:rPr lang="ko-KR" altLang="en-US" sz="2800" dirty="0" smtClean="0">
                <a:latin typeface="+mn-ea"/>
                <a:ea typeface="+mn-ea"/>
              </a:rPr>
              <a:t>테이블 명세서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ko-KR" altLang="en-US" sz="2800" dirty="0" smtClean="0">
                <a:latin typeface="+mn-ea"/>
                <a:ea typeface="+mn-ea"/>
              </a:rPr>
              <a:t>게시판 테이블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76062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명세서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게임 포럼 앱</a:t>
                      </a:r>
                      <a:endParaRPr lang="ko-KR" altLang="en-US" sz="10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테이블명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gf_board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2020-10-24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김용헌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사용자가 작성한 게시판 정보 테이블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27287"/>
              </p:ext>
            </p:extLst>
          </p:nvPr>
        </p:nvGraphicFramePr>
        <p:xfrm>
          <a:off x="848545" y="2598878"/>
          <a:ext cx="8280919" cy="2194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컬럼명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데이터타입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기본값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NULL</a:t>
                      </a:r>
                      <a:r>
                        <a:rPr lang="ko-KR" altLang="en-US" sz="1000" smtClean="0"/>
                        <a:t>여부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설명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content_idx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AUTO_INCREMENT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번호 </a:t>
                      </a:r>
                      <a:r>
                        <a:rPr lang="en-US" altLang="ko-KR" sz="1000" dirty="0" smtClean="0"/>
                        <a:t>(P.K)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board_code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게시판 분류 코드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baseline="0" dirty="0" smtClean="0"/>
                        <a:t>예시 </a:t>
                      </a:r>
                      <a:r>
                        <a:rPr lang="en-US" altLang="ko-KR" sz="1000" baseline="0" dirty="0" smtClean="0"/>
                        <a:t>: </a:t>
                      </a:r>
                      <a:r>
                        <a:rPr lang="ko-KR" altLang="en-US" sz="1000" baseline="0" dirty="0" err="1" smtClean="0"/>
                        <a:t>뉴스게시판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= 1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VARCHAR(100)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smtClean="0"/>
                        <a:t>사용자 이메일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0821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appids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게시글에</a:t>
                      </a:r>
                      <a:r>
                        <a:rPr lang="ko-KR" altLang="en-US" sz="1000" dirty="0" smtClean="0"/>
                        <a:t> 등록된 게임</a:t>
                      </a:r>
                      <a:r>
                        <a:rPr lang="ko-KR" altLang="en-US" sz="1000" baseline="0" dirty="0" smtClean="0"/>
                        <a:t> 코드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79131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게시글을</a:t>
                      </a:r>
                      <a:r>
                        <a:rPr lang="ko-KR" altLang="en-US" sz="1000" dirty="0" smtClean="0"/>
                        <a:t> 등록한 사용자 아이디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445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내용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062835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image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업로드한 이미지 경로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22068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등록일자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1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64807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6. </a:t>
            </a:r>
            <a:r>
              <a:rPr lang="ko-KR" altLang="en-US" sz="2800" dirty="0" smtClean="0">
                <a:latin typeface="+mn-ea"/>
                <a:ea typeface="+mn-ea"/>
              </a:rPr>
              <a:t>테이블 명세서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ko-KR" altLang="en-US" sz="2800" dirty="0" smtClean="0">
                <a:latin typeface="+mn-ea"/>
                <a:ea typeface="+mn-ea"/>
              </a:rPr>
              <a:t>게임 테이블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3741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명세서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게임 포럼 앱</a:t>
                      </a:r>
                      <a:endParaRPr lang="ko-KR" altLang="en-US" sz="10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테이블명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gf_games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2020-10-24</a:t>
                      </a:r>
                      <a:endParaRPr lang="ko-KR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김용헌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관리자가 등록한 게임 정보 테이블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1011"/>
              </p:ext>
            </p:extLst>
          </p:nvPr>
        </p:nvGraphicFramePr>
        <p:xfrm>
          <a:off x="848545" y="2598878"/>
          <a:ext cx="8280919" cy="1706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컬럼명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데이터타입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기본값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NULL</a:t>
                      </a:r>
                      <a:r>
                        <a:rPr lang="ko-KR" altLang="en-US" sz="1000" smtClean="0"/>
                        <a:t>여부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설명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game_idx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AUTO_INCREMENT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게임 등록 번호 </a:t>
                      </a:r>
                      <a:r>
                        <a:rPr lang="en-US" altLang="ko-KR" sz="1000" dirty="0" smtClean="0"/>
                        <a:t>(P.K)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appids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외부 </a:t>
                      </a:r>
                      <a:r>
                        <a:rPr lang="en-US" altLang="ko-KR" sz="1000" dirty="0" smtClean="0"/>
                        <a:t>API</a:t>
                      </a:r>
                      <a:r>
                        <a:rPr lang="ko-KR" altLang="en-US" sz="1000" dirty="0" smtClean="0"/>
                        <a:t>로 넘길 </a:t>
                      </a:r>
                      <a:r>
                        <a:rPr lang="ko-KR" altLang="en-US" sz="1000" dirty="0" err="1" smtClean="0"/>
                        <a:t>게임코드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(U.K)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gametitle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VARCHAR(100)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게임명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08212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게임을 등록한 관리자 아이디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445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thumbnail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썸네일</a:t>
                      </a:r>
                      <a:r>
                        <a:rPr lang="ko-KR" altLang="en-US" sz="1000" dirty="0" smtClean="0"/>
                        <a:t> 이미지 경로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22068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등록일자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2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648072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6. </a:t>
            </a:r>
            <a:r>
              <a:rPr lang="ko-KR" altLang="en-US" sz="2800" dirty="0" smtClean="0">
                <a:latin typeface="+mn-ea"/>
                <a:ea typeface="+mn-ea"/>
              </a:rPr>
              <a:t>테이블 명세서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ko-KR" altLang="en-US" sz="2800" dirty="0" smtClean="0">
                <a:latin typeface="+mn-ea"/>
                <a:ea typeface="+mn-ea"/>
              </a:rPr>
              <a:t>댓글 테이블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99131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명세서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게임 포럼 앱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테이블명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gf_reply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2020-10-24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김용헌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사용자가 작성한 댓글 정보 테이블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462202"/>
              </p:ext>
            </p:extLst>
          </p:nvPr>
        </p:nvGraphicFramePr>
        <p:xfrm>
          <a:off x="848545" y="2598878"/>
          <a:ext cx="8280919" cy="14630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컬럼명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데이터타입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기본값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NULL</a:t>
                      </a:r>
                      <a:r>
                        <a:rPr lang="ko-KR" altLang="en-US" sz="1000" smtClean="0"/>
                        <a:t>여부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설명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reply_idx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AUTO_INCREMENT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댓글 번호 </a:t>
                      </a:r>
                      <a:r>
                        <a:rPr lang="en-US" altLang="ko-KR" sz="1000" dirty="0" smtClean="0"/>
                        <a:t>(P.K)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content_idx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댓글이 달린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번호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댓글 작성자 아이디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84454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reply_content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댓글 내용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22068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댓글 등록일자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892899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6. </a:t>
            </a:r>
            <a:r>
              <a:rPr lang="ko-KR" altLang="en-US" sz="2800" dirty="0" smtClean="0">
                <a:latin typeface="+mn-ea"/>
                <a:ea typeface="+mn-ea"/>
              </a:rPr>
              <a:t>테이블 명세서 </a:t>
            </a:r>
            <a:r>
              <a:rPr lang="en-US" altLang="ko-KR" sz="2800" dirty="0" smtClean="0">
                <a:latin typeface="+mn-ea"/>
                <a:ea typeface="+mn-ea"/>
              </a:rPr>
              <a:t>(</a:t>
            </a:r>
            <a:r>
              <a:rPr lang="ko-KR" altLang="en-US" sz="2800" dirty="0" smtClean="0">
                <a:latin typeface="+mn-ea"/>
                <a:ea typeface="+mn-ea"/>
              </a:rPr>
              <a:t>좋아요 테이블</a:t>
            </a:r>
            <a:r>
              <a:rPr lang="en-US" altLang="ko-KR" sz="2800" dirty="0" smtClean="0">
                <a:latin typeface="+mn-ea"/>
                <a:ea typeface="+mn-ea"/>
              </a:rPr>
              <a:t>, </a:t>
            </a:r>
            <a:r>
              <a:rPr lang="ko-KR" altLang="en-US" sz="2800" dirty="0" smtClean="0">
                <a:latin typeface="+mn-ea"/>
                <a:ea typeface="+mn-ea"/>
              </a:rPr>
              <a:t>인증코드 테이블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17495"/>
              </p:ext>
            </p:extLst>
          </p:nvPr>
        </p:nvGraphicFramePr>
        <p:xfrm>
          <a:off x="848544" y="393305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명세서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게임 포럼 앱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테이블명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gf_authcode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2020-12-03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김용헌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사용자들이 발급받은 인증코드 정보 테이블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67431"/>
              </p:ext>
            </p:extLst>
          </p:nvPr>
        </p:nvGraphicFramePr>
        <p:xfrm>
          <a:off x="848545" y="5479198"/>
          <a:ext cx="8280919" cy="731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컬럼명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데이터타입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기본값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NULL</a:t>
                      </a:r>
                      <a:r>
                        <a:rPr lang="ko-KR" altLang="en-US" sz="1000" smtClean="0"/>
                        <a:t>여부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설명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email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인증코드를 </a:t>
                      </a:r>
                      <a:r>
                        <a:rPr lang="ko-KR" altLang="en-US" sz="1000" dirty="0" err="1" smtClean="0"/>
                        <a:t>전송받은</a:t>
                      </a:r>
                      <a:r>
                        <a:rPr lang="ko-KR" altLang="en-US" sz="1000" dirty="0" smtClean="0"/>
                        <a:t> 이메일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authcode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VARCHAR(10)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발급된 인증코드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59719"/>
              </p:ext>
            </p:extLst>
          </p:nvPr>
        </p:nvGraphicFramePr>
        <p:xfrm>
          <a:off x="848544" y="1052736"/>
          <a:ext cx="8280921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2852">
                  <a:extLst>
                    <a:ext uri="{9D8B030D-6E8A-4147-A177-3AD203B41FA5}">
                      <a16:colId xmlns:a16="http://schemas.microsoft.com/office/drawing/2014/main" val="1956721844"/>
                    </a:ext>
                  </a:extLst>
                </a:gridCol>
                <a:gridCol w="2909513">
                  <a:extLst>
                    <a:ext uri="{9D8B030D-6E8A-4147-A177-3AD203B41FA5}">
                      <a16:colId xmlns:a16="http://schemas.microsoft.com/office/drawing/2014/main" val="1583398842"/>
                    </a:ext>
                  </a:extLst>
                </a:gridCol>
                <a:gridCol w="1342852">
                  <a:extLst>
                    <a:ext uri="{9D8B030D-6E8A-4147-A177-3AD203B41FA5}">
                      <a16:colId xmlns:a16="http://schemas.microsoft.com/office/drawing/2014/main" val="128826379"/>
                    </a:ext>
                  </a:extLst>
                </a:gridCol>
                <a:gridCol w="2685704">
                  <a:extLst>
                    <a:ext uri="{9D8B030D-6E8A-4147-A177-3AD203B41FA5}">
                      <a16:colId xmlns:a16="http://schemas.microsoft.com/office/drawing/2014/main" val="4123066016"/>
                    </a:ext>
                  </a:extLst>
                </a:gridCol>
              </a:tblGrid>
              <a:tr h="25717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Table </a:t>
                      </a:r>
                      <a:r>
                        <a:rPr lang="ko-KR" altLang="en-US" sz="1400" dirty="0" smtClean="0"/>
                        <a:t>명세서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5879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프로젝트명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게임 포럼 앱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05656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DB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25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/>
                        <a:t>game_forum</a:t>
                      </a:r>
                      <a:endParaRPr lang="ko-KR" altLang="en-US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bg1"/>
                          </a:solidFill>
                        </a:rPr>
                        <a:t>테이블명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gf_likes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01578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2020-11-29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김용헌</a:t>
                      </a:r>
                      <a:endParaRPr lang="ko-KR" altLang="en-US" sz="1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36183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사용자들의 좋아요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dirty="0" smtClean="0"/>
                        <a:t>등록 정보 테이블</a:t>
                      </a:r>
                      <a:endParaRPr lang="ko-KR" altLang="en-US" sz="1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30535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90092"/>
              </p:ext>
            </p:extLst>
          </p:nvPr>
        </p:nvGraphicFramePr>
        <p:xfrm>
          <a:off x="848545" y="2598878"/>
          <a:ext cx="8280919" cy="975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246189">
                  <a:extLst>
                    <a:ext uri="{9D8B030D-6E8A-4147-A177-3AD203B41FA5}">
                      <a16:colId xmlns:a16="http://schemas.microsoft.com/office/drawing/2014/main" val="1319840634"/>
                    </a:ext>
                  </a:extLst>
                </a:gridCol>
                <a:gridCol w="1311780">
                  <a:extLst>
                    <a:ext uri="{9D8B030D-6E8A-4147-A177-3AD203B41FA5}">
                      <a16:colId xmlns:a16="http://schemas.microsoft.com/office/drawing/2014/main" val="307230448"/>
                    </a:ext>
                  </a:extLst>
                </a:gridCol>
                <a:gridCol w="1404992">
                  <a:extLst>
                    <a:ext uri="{9D8B030D-6E8A-4147-A177-3AD203B41FA5}">
                      <a16:colId xmlns:a16="http://schemas.microsoft.com/office/drawing/2014/main" val="3040742754"/>
                    </a:ext>
                  </a:extLst>
                </a:gridCol>
                <a:gridCol w="859994">
                  <a:extLst>
                    <a:ext uri="{9D8B030D-6E8A-4147-A177-3AD203B41FA5}">
                      <a16:colId xmlns:a16="http://schemas.microsoft.com/office/drawing/2014/main" val="3522453875"/>
                    </a:ext>
                  </a:extLst>
                </a:gridCol>
                <a:gridCol w="3457964">
                  <a:extLst>
                    <a:ext uri="{9D8B030D-6E8A-4147-A177-3AD203B41FA5}">
                      <a16:colId xmlns:a16="http://schemas.microsoft.com/office/drawing/2014/main" val="1625830377"/>
                    </a:ext>
                  </a:extLst>
                </a:gridCol>
              </a:tblGrid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컬럼명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 smtClean="0"/>
                        <a:t>데이터타입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기본값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NULL</a:t>
                      </a:r>
                      <a:r>
                        <a:rPr lang="ko-KR" altLang="en-US" sz="1000" smtClean="0"/>
                        <a:t>여부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설명</a:t>
                      </a:r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132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member_id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VARCHAR(50)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좋아요 </a:t>
                      </a:r>
                      <a:r>
                        <a:rPr lang="ko-KR" altLang="en-US" sz="1000" dirty="0" err="1" smtClean="0"/>
                        <a:t>를</a:t>
                      </a:r>
                      <a:r>
                        <a:rPr lang="ko-KR" altLang="en-US" sz="1000" dirty="0" smtClean="0"/>
                        <a:t> 등록한 사용자 아이디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20947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content_idx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INT(11)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좋아요 로 등록된 </a:t>
                      </a:r>
                      <a:r>
                        <a:rPr lang="ko-KR" altLang="en-US" sz="1000" dirty="0" err="1" smtClean="0"/>
                        <a:t>게시글</a:t>
                      </a:r>
                      <a:r>
                        <a:rPr lang="ko-KR" altLang="en-US" sz="1000" dirty="0" smtClean="0"/>
                        <a:t> 번호 </a:t>
                      </a:r>
                      <a:r>
                        <a:rPr lang="en-US" altLang="ko-KR" sz="1000" dirty="0" smtClean="0"/>
                        <a:t>(F.K)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6473"/>
                  </a:ext>
                </a:extLst>
              </a:tr>
              <a:tr h="2430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regdate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TIMESTAMP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current_timestamp</a:t>
                      </a:r>
                      <a:r>
                        <a:rPr lang="en-US" altLang="ko-KR" sz="1000" dirty="0" smtClean="0"/>
                        <a:t>()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NOT NULL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좋아요 등록일자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8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6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2448272" cy="52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0. </a:t>
            </a:r>
            <a:r>
              <a:rPr lang="ko-KR" altLang="en-US" sz="2800" dirty="0" smtClean="0">
                <a:latin typeface="+mn-ea"/>
                <a:ea typeface="+mn-ea"/>
              </a:rPr>
              <a:t>목차</a:t>
            </a:r>
            <a:endParaRPr lang="en-US" altLang="ko-KR" sz="2800" dirty="0" smtClean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2825" y="1844824"/>
            <a:ext cx="51125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1. </a:t>
            </a:r>
            <a:r>
              <a:rPr lang="ko-KR" altLang="en-US" sz="2000" b="1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플렛폼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컨셉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2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벤치마킹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3. </a:t>
            </a:r>
            <a:r>
              <a:rPr lang="ko-KR" altLang="en-US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시스템 구성도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4.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메뉴 구성도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5.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ERD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설계서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6.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테이블 명세서</a:t>
            </a:r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endParaRPr lang="en-US" altLang="ko-KR" sz="20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7.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API </a:t>
            </a:r>
            <a:r>
              <a:rPr lang="en-US" altLang="ko-KR" sz="2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 </a:t>
            </a: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109076" y="1412776"/>
            <a:ext cx="165854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4109076" y="6525344"/>
            <a:ext cx="165854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ko-KR" altLang="en-US" sz="2800" dirty="0" smtClean="0">
                <a:latin typeface="+mn-ea"/>
                <a:ea typeface="+mn-ea"/>
              </a:rPr>
              <a:t>공통사항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84160"/>
              </p:ext>
            </p:extLst>
          </p:nvPr>
        </p:nvGraphicFramePr>
        <p:xfrm>
          <a:off x="488504" y="2534933"/>
          <a:ext cx="8928992" cy="3960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66409529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4107004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23612812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250684629"/>
                    </a:ext>
                  </a:extLst>
                </a:gridCol>
              </a:tblGrid>
              <a:tr h="37949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데이터 타입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예시값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389666"/>
                  </a:ext>
                </a:extLst>
              </a:tr>
              <a:tr h="37949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header:msg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String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OK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5437123"/>
                  </a:ext>
                </a:extLst>
              </a:tr>
              <a:tr h="379496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header:code</a:t>
                      </a:r>
                      <a:endParaRPr lang="ko-KR" sz="1600" kern="10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String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00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7188999"/>
                  </a:ext>
                </a:extLst>
              </a:tr>
              <a:tr h="379496"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Response raw data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01467"/>
                  </a:ext>
                </a:extLst>
              </a:tr>
              <a:tr h="2442456">
                <a:tc gridSpan="4"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"header": {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	"</a:t>
                      </a:r>
                      <a:r>
                        <a:rPr lang="en-US" sz="1600" kern="100" dirty="0" err="1">
                          <a:effectLst/>
                        </a:rPr>
                        <a:t>msg</a:t>
                      </a:r>
                      <a:r>
                        <a:rPr lang="en-US" sz="1600" kern="100" dirty="0">
                          <a:effectLst/>
                        </a:rPr>
                        <a:t>": "OK",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	"code": </a:t>
                      </a:r>
                      <a:r>
                        <a:rPr lang="en-US" sz="1600" kern="100" dirty="0" smtClean="0">
                          <a:effectLst/>
                        </a:rPr>
                        <a:t>"00</a:t>
                      </a:r>
                      <a:r>
                        <a:rPr lang="en-US" sz="1600" kern="100" dirty="0">
                          <a:effectLst/>
                        </a:rPr>
                        <a:t>"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	}</a:t>
                      </a:r>
                      <a:endParaRPr lang="ko-KR" sz="1600" kern="100" dirty="0">
                        <a:effectLst/>
                      </a:endParaRPr>
                    </a:p>
                    <a:p>
                      <a:pPr algn="just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}</a:t>
                      </a:r>
                      <a:endParaRPr lang="ko-KR" sz="1600" kern="100" dirty="0"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7138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0472" y="1400937"/>
            <a:ext cx="9433048" cy="45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Base URL : http://localhost:8080/</a:t>
            </a:r>
            <a:r>
              <a:rPr kumimoji="0" lang="en-US" altLang="ko-KR" sz="2000" b="0" dirty="0" smtClean="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GameForum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endParaRPr kumimoji="0" lang="en-US" altLang="ko-KR" sz="2000" b="0" i="0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2266" y="2099613"/>
            <a:ext cx="2264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eaLnBrk="0" hangingPunct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0" lang="en-US" altLang="ko-KR" b="0" dirty="0"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Response header</a:t>
            </a:r>
            <a:endParaRPr kumimoji="0" lang="en-US" altLang="ko-KR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5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ko-KR" altLang="en-US" sz="2800" dirty="0" smtClean="0">
                <a:latin typeface="+mn-ea"/>
                <a:ea typeface="+mn-ea"/>
              </a:rPr>
              <a:t>회원가입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60217"/>
              </p:ext>
            </p:extLst>
          </p:nvPr>
        </p:nvGraphicFramePr>
        <p:xfrm>
          <a:off x="6465168" y="1483946"/>
          <a:ext cx="3024336" cy="5136841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2251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49116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msg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":"OK", </a:t>
                      </a:r>
                    </a:p>
                    <a:p>
                      <a:pPr algn="l"/>
                      <a:r>
                        <a:rPr lang="en-US" altLang="ko-KR" sz="1000" b="0" baseline="0" dirty="0" smtClean="0">
                          <a:latin typeface="+mn-ea"/>
                        </a:rPr>
                        <a:t>         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"code":"00"</a:t>
                      </a:r>
                    </a:p>
                    <a:p>
                      <a:pPr algn="l"/>
                      <a:r>
                        <a:rPr lang="en-US" altLang="ko-KR" sz="1000" b="0" baseline="0" dirty="0" smtClean="0">
                          <a:latin typeface="+mn-ea"/>
                        </a:rPr>
                        <a:t>     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"body":  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"result":"1"</a:t>
                      </a:r>
                    </a:p>
                    <a:p>
                      <a:pPr algn="l"/>
                      <a:r>
                        <a:rPr lang="en-US" altLang="ko-KR" sz="1000" b="0" baseline="0" dirty="0" smtClean="0">
                          <a:latin typeface="+mn-ea"/>
                        </a:rPr>
                        <a:t>     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  <a:endParaRPr lang="en-US" altLang="ko-KR" sz="1000" b="0" dirty="0">
                        <a:latin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29748"/>
              </p:ext>
            </p:extLst>
          </p:nvPr>
        </p:nvGraphicFramePr>
        <p:xfrm>
          <a:off x="560513" y="1483946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회원가입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regMember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공통사항 </a:t>
                      </a:r>
                      <a:r>
                        <a:rPr lang="en-US" altLang="ko-KR" sz="1100" kern="100" dirty="0" smtClean="0">
                          <a:effectLst/>
                        </a:rPr>
                        <a:t>header </a:t>
                      </a:r>
                      <a:r>
                        <a:rPr lang="ko-KR" altLang="en-US" sz="1100" kern="100" dirty="0" smtClean="0">
                          <a:effectLst/>
                        </a:rPr>
                        <a:t>참조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504793"/>
              </p:ext>
            </p:extLst>
          </p:nvPr>
        </p:nvGraphicFramePr>
        <p:xfrm>
          <a:off x="560510" y="2996952"/>
          <a:ext cx="5620590" cy="226883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예시값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member_id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아이디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name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김용헌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사용자 성명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email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admin@naver.com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사용자 이메일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nickname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어드민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닉네임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password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1234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사용자 비밀번호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73947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profile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안녕하세요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사용자 프로필 내용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859667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image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profile.jpg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사용자 프로필 사진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33005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body:result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결과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리턴값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8896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ko-KR" altLang="en-US" sz="2800" dirty="0" smtClean="0">
                <a:latin typeface="+mn-ea"/>
                <a:ea typeface="+mn-ea"/>
              </a:rPr>
              <a:t>로그인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465168" y="1483946"/>
          <a:ext cx="3024336" cy="5136841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2251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49116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member_id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:"admin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"image":"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src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/main/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webapp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GameForum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   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Img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/2020-12-…-profile.jpg",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"profile":"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안녕하세요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"name":＂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김용헌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"regdate":"2020-12-13 01:30:17.0",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"nickname":"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어드민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email":"admin@naver.com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89122"/>
              </p:ext>
            </p:extLst>
          </p:nvPr>
        </p:nvGraphicFramePr>
        <p:xfrm>
          <a:off x="560513" y="1483946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로그인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/login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공통사항 </a:t>
                      </a:r>
                      <a:r>
                        <a:rPr lang="en-US" altLang="ko-KR" sz="1100" kern="100" dirty="0" smtClean="0">
                          <a:effectLst/>
                        </a:rPr>
                        <a:t>header </a:t>
                      </a:r>
                      <a:r>
                        <a:rPr lang="ko-KR" altLang="en-US" sz="1100" kern="100" dirty="0" smtClean="0">
                          <a:effectLst/>
                        </a:rPr>
                        <a:t>참조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60286"/>
              </p:ext>
            </p:extLst>
          </p:nvPr>
        </p:nvGraphicFramePr>
        <p:xfrm>
          <a:off x="560513" y="2996952"/>
          <a:ext cx="5620590" cy="266901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예시값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err="1" smtClean="0">
                          <a:effectLst/>
                        </a:rPr>
                        <a:t>member_id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아이디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password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1234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사용자 비밀번호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body:member</a:t>
                      </a: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_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id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아이디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body:image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/main/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webapp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GameForumImg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/…-profile.jpg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프로필 이미지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body:profile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안녕하세요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프로필내용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73947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body:name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김용헌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이름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85966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body:regdate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2020-12-13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01:30:17.0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가입일자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820286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body:nickname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어드민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닉네임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497727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body:email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String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admin@naver.com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사용자 이메일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330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9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ko-KR" altLang="en-US" sz="2800" dirty="0" smtClean="0">
                <a:latin typeface="+mn-ea"/>
                <a:ea typeface="+mn-ea"/>
              </a:rPr>
              <a:t>인증코드 발급 및 확인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07461"/>
              </p:ext>
            </p:extLst>
          </p:nvPr>
        </p:nvGraphicFramePr>
        <p:xfrm>
          <a:off x="6465168" y="4043076"/>
          <a:ext cx="3024336" cy="2711373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1168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2548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msg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result":"success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  <a:endParaRPr lang="en-US" altLang="ko-KR" sz="1000" b="0" dirty="0">
                        <a:latin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83063"/>
              </p:ext>
            </p:extLst>
          </p:nvPr>
        </p:nvGraphicFramePr>
        <p:xfrm>
          <a:off x="560513" y="4043075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인증코드 확인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authcodeCheck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공통사항 </a:t>
                      </a:r>
                      <a:r>
                        <a:rPr lang="en-US" altLang="ko-KR" sz="1100" kern="100" dirty="0" smtClean="0">
                          <a:effectLst/>
                        </a:rPr>
                        <a:t>header </a:t>
                      </a:r>
                      <a:r>
                        <a:rPr lang="ko-KR" altLang="en-US" sz="1100" kern="100" dirty="0" smtClean="0">
                          <a:effectLst/>
                        </a:rPr>
                        <a:t>참조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32628"/>
              </p:ext>
            </p:extLst>
          </p:nvPr>
        </p:nvGraphicFramePr>
        <p:xfrm>
          <a:off x="560513" y="5556081"/>
          <a:ext cx="5620590" cy="100837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예시값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admin@gmail.com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전송받은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이메일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authcode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524866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발급받은 인증코드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8984578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body:result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success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인증 성공 여부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53566"/>
              </p:ext>
            </p:extLst>
          </p:nvPr>
        </p:nvGraphicFramePr>
        <p:xfrm>
          <a:off x="6465168" y="1149675"/>
          <a:ext cx="3024336" cy="2711373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11682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25483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</a:t>
                      </a:r>
                      <a:r>
                        <a:rPr lang="en-US" altLang="ko-KR" sz="1000" b="0" dirty="0" err="1" smtClean="0">
                          <a:latin typeface="+mn-ea"/>
                        </a:rPr>
                        <a:t>msg</a:t>
                      </a:r>
                      <a:r>
                        <a:rPr lang="en-US" altLang="ko-KR" sz="1000" b="0" dirty="0" smtClean="0">
                          <a:latin typeface="+mn-ea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    "code":"524866“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dirty="0" smtClean="0">
                          <a:latin typeface="+mn-ea"/>
                        </a:rPr>
                        <a:t>}</a:t>
                      </a:r>
                      <a:endParaRPr lang="en-US" altLang="ko-KR" sz="1000" b="0" dirty="0">
                        <a:latin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93375"/>
              </p:ext>
            </p:extLst>
          </p:nvPr>
        </p:nvGraphicFramePr>
        <p:xfrm>
          <a:off x="560513" y="1149674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인증코드 발급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createAuthcode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공통사항 </a:t>
                      </a:r>
                      <a:r>
                        <a:rPr lang="en-US" altLang="ko-KR" sz="1100" kern="100" dirty="0" smtClean="0">
                          <a:effectLst/>
                        </a:rPr>
                        <a:t>header </a:t>
                      </a:r>
                      <a:r>
                        <a:rPr lang="ko-KR" altLang="en-US" sz="1100" kern="100" dirty="0" smtClean="0">
                          <a:effectLst/>
                        </a:rPr>
                        <a:t>참조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03904"/>
              </p:ext>
            </p:extLst>
          </p:nvPr>
        </p:nvGraphicFramePr>
        <p:xfrm>
          <a:off x="560513" y="2662680"/>
          <a:ext cx="5620590" cy="75627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예시값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email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admin@gmail.com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전송받을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이메일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body:code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524866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발급받은 인증코드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47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ko-KR" altLang="en-US" sz="2800" dirty="0" err="1" smtClean="0">
                <a:latin typeface="+mn-ea"/>
                <a:ea typeface="+mn-ea"/>
              </a:rPr>
              <a:t>게시글</a:t>
            </a:r>
            <a:r>
              <a:rPr lang="ko-KR" altLang="en-US" sz="2800" dirty="0" smtClean="0">
                <a:latin typeface="+mn-ea"/>
                <a:ea typeface="+mn-ea"/>
              </a:rPr>
              <a:t> 목록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16360"/>
              </p:ext>
            </p:extLst>
          </p:nvPr>
        </p:nvGraphicFramePr>
        <p:xfrm>
          <a:off x="6465168" y="1483946"/>
          <a:ext cx="3024336" cy="5136841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2251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49116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"pageNum":1,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"data":[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{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"image":"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src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/main/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webapp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/Game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           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ForumImg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/2020-12-…-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           1.png",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"appids":0,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"content_idx":31,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"regdate":"2020-12-14 06:10:53.0",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"nickname":"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유저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1",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"board_code":3,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title":"insert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test",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content":"test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"likes":2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},    ...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],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"cnt":10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256038"/>
              </p:ext>
            </p:extLst>
          </p:nvPr>
        </p:nvGraphicFramePr>
        <p:xfrm>
          <a:off x="560513" y="1483946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게시글</a:t>
                      </a:r>
                      <a:r>
                        <a:rPr lang="ko-KR" altLang="en-US" sz="1100" kern="100" dirty="0" smtClean="0">
                          <a:effectLst/>
                        </a:rPr>
                        <a:t> 목록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GET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forumList?pageNum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={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pageNum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}&amp;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board_code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={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board_code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공통사항 </a:t>
                      </a:r>
                      <a:r>
                        <a:rPr lang="en-US" altLang="ko-KR" sz="1100" kern="100" dirty="0" smtClean="0">
                          <a:effectLst/>
                        </a:rPr>
                        <a:t>header </a:t>
                      </a:r>
                      <a:r>
                        <a:rPr lang="ko-KR" altLang="en-US" sz="1100" kern="100" dirty="0" smtClean="0">
                          <a:effectLst/>
                        </a:rPr>
                        <a:t>참조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91564"/>
              </p:ext>
            </p:extLst>
          </p:nvPr>
        </p:nvGraphicFramePr>
        <p:xfrm>
          <a:off x="560513" y="2996952"/>
          <a:ext cx="5620590" cy="329132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예시값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body:pageNum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페이징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번호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image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/main/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webapp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GameForumImg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/…-1.png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게시글에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등록된 이미지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경로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appids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게시글에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등록된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게임코드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기본값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 0)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content_idx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번호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regdate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2020-12-14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06:10:53.0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등록일자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73947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board_code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게시판 분류 코드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85966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body:data:title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insert test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제목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820286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</a:t>
                      </a: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내용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497727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body:data:likes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게시글이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받은 좋아요 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333005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body:cnt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 페이지당 불러올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06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0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ko-KR" altLang="en-US" sz="2800" dirty="0" err="1" smtClean="0">
                <a:latin typeface="+mn-ea"/>
                <a:ea typeface="+mn-ea"/>
              </a:rPr>
              <a:t>게시글</a:t>
            </a:r>
            <a:r>
              <a:rPr lang="ko-KR" altLang="en-US" sz="2800" dirty="0" smtClean="0">
                <a:latin typeface="+mn-ea"/>
                <a:ea typeface="+mn-ea"/>
              </a:rPr>
              <a:t> 상세보기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169872"/>
              </p:ext>
            </p:extLst>
          </p:nvPr>
        </p:nvGraphicFramePr>
        <p:xfrm>
          <a:off x="6465168" y="1483946"/>
          <a:ext cx="3024336" cy="5136841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22517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49116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"appids":250900,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"content_idx":3,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"regdate":"2020-12-13 13:28:45.0",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"nickname":"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어드민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"board_code":3,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"title":"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게시글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1",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"content":"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내용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1",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"likes":3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25273"/>
              </p:ext>
            </p:extLst>
          </p:nvPr>
        </p:nvGraphicFramePr>
        <p:xfrm>
          <a:off x="560513" y="1483946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err="1" smtClean="0">
                          <a:effectLst/>
                        </a:rPr>
                        <a:t>게시글</a:t>
                      </a:r>
                      <a:r>
                        <a:rPr lang="ko-KR" altLang="en-US" sz="1100" kern="100" dirty="0" smtClean="0">
                          <a:effectLst/>
                        </a:rPr>
                        <a:t> 상세보기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sz="11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GET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forumView?content_idx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={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content_idx</a:t>
                      </a:r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공통사항 </a:t>
                      </a:r>
                      <a:r>
                        <a:rPr lang="en-US" altLang="ko-KR" sz="1100" kern="100" dirty="0" smtClean="0">
                          <a:effectLst/>
                        </a:rPr>
                        <a:t>header </a:t>
                      </a:r>
                      <a:r>
                        <a:rPr lang="ko-KR" altLang="en-US" sz="1100" kern="100" dirty="0" smtClean="0">
                          <a:effectLst/>
                        </a:rPr>
                        <a:t>참조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629784"/>
              </p:ext>
            </p:extLst>
          </p:nvPr>
        </p:nvGraphicFramePr>
        <p:xfrm>
          <a:off x="560513" y="2996952"/>
          <a:ext cx="5620590" cy="249096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예시값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body:appids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250900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게시글에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등록된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게임코드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body:content_idx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번호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body:regdate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Date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2020-12-13 13:28:45.0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등록일자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body:nickname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어드민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게시글을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등록한 사용자 닉네임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body:board_code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게시판 분류 코드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739473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body:title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제목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859667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body:content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내용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내용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820286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body:likes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게시글이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받은 좋아요 수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749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0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727280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>
                <a:latin typeface="+mn-ea"/>
              </a:rPr>
              <a:t>7. </a:t>
            </a:r>
            <a:r>
              <a:rPr lang="en-US" altLang="ko-KR" sz="2800" dirty="0" smtClean="0">
                <a:latin typeface="+mn-ea"/>
                <a:ea typeface="+mn-ea"/>
              </a:rPr>
              <a:t>API (</a:t>
            </a:r>
            <a:r>
              <a:rPr lang="ko-KR" altLang="en-US" sz="2800" dirty="0" smtClean="0">
                <a:latin typeface="+mn-ea"/>
                <a:ea typeface="+mn-ea"/>
              </a:rPr>
              <a:t>좋아요 등록 및 취소</a:t>
            </a:r>
            <a:r>
              <a:rPr lang="en-US" altLang="ko-KR" sz="2800" dirty="0" smtClean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26622"/>
              </p:ext>
            </p:extLst>
          </p:nvPr>
        </p:nvGraphicFramePr>
        <p:xfrm>
          <a:off x="6465168" y="3861049"/>
          <a:ext cx="3024336" cy="2701005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1509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25379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"result":1,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"msg":"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31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번째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게시글에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좋아요를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취소하셨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습니다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.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86846"/>
              </p:ext>
            </p:extLst>
          </p:nvPr>
        </p:nvGraphicFramePr>
        <p:xfrm>
          <a:off x="560513" y="3861048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좋아요 취소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likesCancelForum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공통사항 </a:t>
                      </a:r>
                      <a:r>
                        <a:rPr lang="en-US" altLang="ko-KR" sz="1100" kern="100" dirty="0" smtClean="0">
                          <a:effectLst/>
                        </a:rPr>
                        <a:t>header </a:t>
                      </a:r>
                      <a:r>
                        <a:rPr lang="ko-KR" altLang="en-US" sz="1100" kern="100" dirty="0" smtClean="0">
                          <a:effectLst/>
                        </a:rPr>
                        <a:t>참조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93744"/>
              </p:ext>
            </p:extLst>
          </p:nvPr>
        </p:nvGraphicFramePr>
        <p:xfrm>
          <a:off x="560513" y="5289441"/>
          <a:ext cx="5620590" cy="126046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예시값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member_id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좋아요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취소하는 사용자 아이디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content_idx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좋아요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취소할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번호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body:result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취소 성공 여부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72435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body:msg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ko-KR" altLang="en-US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번째 </a:t>
                      </a:r>
                      <a:r>
                        <a:rPr lang="ko-KR" altLang="en-US" sz="7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게시글에</a:t>
                      </a:r>
                      <a:r>
                        <a:rPr lang="ko-KR" altLang="en-US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7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좋아요를</a:t>
                      </a:r>
                      <a:r>
                        <a:rPr lang="ko-KR" altLang="en-US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취소하셨습니다</a:t>
                      </a:r>
                      <a:r>
                        <a:rPr lang="en-US" altLang="ko-KR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7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성공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실패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메세지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50050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97293"/>
              </p:ext>
            </p:extLst>
          </p:nvPr>
        </p:nvGraphicFramePr>
        <p:xfrm>
          <a:off x="6465168" y="1027774"/>
          <a:ext cx="3024336" cy="2701005"/>
        </p:xfrm>
        <a:graphic>
          <a:graphicData uri="http://schemas.openxmlformats.org/drawingml/2006/table">
            <a:tbl>
              <a:tblPr firstRow="1" firstCol="1" bandRow="1"/>
              <a:tblGrid>
                <a:gridCol w="3024336">
                  <a:extLst>
                    <a:ext uri="{9D8B030D-6E8A-4147-A177-3AD203B41FA5}">
                      <a16:colId xmlns:a16="http://schemas.microsoft.com/office/drawing/2014/main" val="1658634345"/>
                    </a:ext>
                  </a:extLst>
                </a:gridCol>
              </a:tblGrid>
              <a:tr h="15092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190750" algn="l"/>
                        </a:tabLst>
                      </a:pPr>
                      <a:r>
                        <a:rPr lang="en-US" sz="1000" b="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Response raw data</a:t>
                      </a:r>
                      <a:endParaRPr lang="ko-KR" sz="1000" b="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891297"/>
                  </a:ext>
                </a:extLst>
              </a:tr>
              <a:tr h="25379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"header":{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</a:t>
                      </a:r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msg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":"OK",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"code":"00"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},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"body":{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"result":1,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    "msg":"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31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번째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게시글에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좋아요를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누르셨습</a:t>
                      </a:r>
                      <a:endParaRPr lang="en-US" altLang="ko-KR" sz="1000" b="0" kern="1200" dirty="0" smtClean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                  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니다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+mn-cs"/>
                        </a:rPr>
                        <a:t>.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"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     }</a:t>
                      </a:r>
                    </a:p>
                    <a:p>
                      <a:pPr algn="l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}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6586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97405"/>
              </p:ext>
            </p:extLst>
          </p:nvPr>
        </p:nvGraphicFramePr>
        <p:xfrm>
          <a:off x="560513" y="1027773"/>
          <a:ext cx="5620588" cy="1345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5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63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</a:rPr>
                        <a:t>내용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solidFill>
                            <a:schemeClr val="lt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좋아요 등록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Method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kumimoji="0" lang="en-US" altLang="ko-KR" sz="11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POST</a:t>
                      </a:r>
                      <a:endParaRPr lang="en-US" sz="110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URL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l"/>
                      <a:r>
                        <a:rPr lang="en-US" altLang="ko-KR" sz="1100" b="0" kern="1200" dirty="0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/</a:t>
                      </a:r>
                      <a:r>
                        <a:rPr lang="en-US" altLang="ko-KR" sz="11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맑은 고딕"/>
                          <a:cs typeface="+mn-cs"/>
                        </a:rPr>
                        <a:t>likesForum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7550746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</a:t>
                      </a:r>
                      <a:r>
                        <a:rPr lang="en-US" altLang="ko-KR" sz="1100" kern="100" baseline="0" dirty="0" smtClean="0">
                          <a:effectLst/>
                        </a:rPr>
                        <a:t> Type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JSON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6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 smtClean="0">
                          <a:effectLst/>
                        </a:rPr>
                        <a:t>Response Date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 smtClean="0">
                          <a:effectLst/>
                        </a:rPr>
                        <a:t>공통사항 </a:t>
                      </a:r>
                      <a:r>
                        <a:rPr lang="en-US" altLang="ko-KR" sz="1100" kern="100" dirty="0" smtClean="0">
                          <a:effectLst/>
                        </a:rPr>
                        <a:t>header </a:t>
                      </a:r>
                      <a:r>
                        <a:rPr lang="ko-KR" altLang="en-US" sz="1100" kern="100" dirty="0" smtClean="0">
                          <a:effectLst/>
                        </a:rPr>
                        <a:t>참조</a:t>
                      </a:r>
                      <a:endParaRPr lang="ko-KR" altLang="en-US" sz="11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94482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08759"/>
              </p:ext>
            </p:extLst>
          </p:nvPr>
        </p:nvGraphicFramePr>
        <p:xfrm>
          <a:off x="560513" y="2456166"/>
          <a:ext cx="5620590" cy="126046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이름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 타입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예시값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설명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member_id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admin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좋아요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등록하는 사용자 아이디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content_idx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</a:defRPr>
                      </a:lvl9pPr>
                    </a:lstStyle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좋아요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등록할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번호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body:result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 성공 여부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472435"/>
                  </a:ext>
                </a:extLst>
              </a:tr>
              <a:tr h="25209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body:msg</a:t>
                      </a:r>
                      <a:endParaRPr lang="ko-KR" sz="1000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ko-KR" altLang="en-US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번째 </a:t>
                      </a:r>
                      <a:r>
                        <a:rPr lang="ko-KR" altLang="en-US" sz="7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게시글에</a:t>
                      </a:r>
                      <a:r>
                        <a:rPr lang="ko-KR" altLang="en-US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7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좋아요를</a:t>
                      </a:r>
                      <a:r>
                        <a:rPr lang="ko-KR" altLang="en-US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누르셨습니다</a:t>
                      </a:r>
                      <a:r>
                        <a:rPr lang="en-US" altLang="ko-KR" sz="7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7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성공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실패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메세지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750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55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3600400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1. </a:t>
            </a:r>
            <a:r>
              <a:rPr lang="ko-KR" altLang="en-US" sz="2800" dirty="0" err="1" smtClean="0">
                <a:latin typeface="+mn-ea"/>
                <a:ea typeface="+mn-ea"/>
              </a:rPr>
              <a:t>플렛폼</a:t>
            </a:r>
            <a:r>
              <a:rPr lang="ko-KR" altLang="en-US" sz="2800" dirty="0" smtClean="0">
                <a:latin typeface="+mn-ea"/>
                <a:ea typeface="+mn-ea"/>
              </a:rPr>
              <a:t> 컨셉</a:t>
            </a:r>
            <a:endParaRPr lang="en-US" altLang="ko-KR" sz="2800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016" y="1772816"/>
            <a:ext cx="4440942" cy="24980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7" y="1772479"/>
            <a:ext cx="4442911" cy="24980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344488" y="4653136"/>
            <a:ext cx="907300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en-US" altLang="ko-KR" sz="1400" dirty="0" smtClean="0">
                <a:latin typeface="+mn-ea"/>
                <a:ea typeface="+mn-ea"/>
              </a:rPr>
              <a:t>- </a:t>
            </a:r>
            <a:r>
              <a:rPr lang="ko-KR" altLang="en-US" sz="1400" dirty="0" smtClean="0">
                <a:latin typeface="+mn-ea"/>
                <a:ea typeface="+mn-ea"/>
              </a:rPr>
              <a:t>게임 정보 및 이벤트 정보 전달</a:t>
            </a:r>
            <a:endParaRPr lang="en-US" altLang="ko-KR" sz="1400" dirty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 - </a:t>
            </a:r>
            <a:r>
              <a:rPr lang="ko-KR" altLang="en-US" sz="1400" dirty="0" smtClean="0">
                <a:latin typeface="+mn-ea"/>
                <a:ea typeface="+mn-ea"/>
              </a:rPr>
              <a:t>사용자들과의 정보 교환 및 커뮤니티 소통</a:t>
            </a:r>
            <a:endParaRPr lang="en-US" altLang="ko-KR" sz="1400" dirty="0" smtClean="0">
              <a:latin typeface="+mn-ea"/>
              <a:ea typeface="+mn-ea"/>
            </a:endParaRPr>
          </a:p>
          <a:p>
            <a:pPr algn="l"/>
            <a:r>
              <a:rPr lang="en-US" altLang="ko-KR" sz="1400" dirty="0" smtClean="0">
                <a:latin typeface="+mn-ea"/>
                <a:ea typeface="+mn-ea"/>
              </a:rPr>
              <a:t> - </a:t>
            </a:r>
            <a:r>
              <a:rPr lang="ko-KR" altLang="en-US" sz="1400" dirty="0" smtClean="0">
                <a:latin typeface="+mn-ea"/>
                <a:ea typeface="+mn-ea"/>
              </a:rPr>
              <a:t>좋아요 기능 구현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사용자가 직접 좋아요 목록 관리 가능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22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2448272" cy="52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2. </a:t>
            </a:r>
            <a:r>
              <a:rPr lang="ko-KR" altLang="en-US" sz="2800" dirty="0" smtClean="0">
                <a:latin typeface="+mn-ea"/>
                <a:ea typeface="+mn-ea"/>
              </a:rPr>
              <a:t>벤치마킹</a:t>
            </a:r>
            <a:endParaRPr lang="en-US" altLang="ko-KR" sz="2800" dirty="0" smtClean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9" b="10835"/>
          <a:stretch/>
        </p:blipFill>
        <p:spPr>
          <a:xfrm>
            <a:off x="344488" y="1268760"/>
            <a:ext cx="2743603" cy="4495905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" b="6552"/>
          <a:stretch/>
        </p:blipFill>
        <p:spPr>
          <a:xfrm>
            <a:off x="3296816" y="1267233"/>
            <a:ext cx="2744482" cy="4497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35006" y="5877272"/>
            <a:ext cx="2448272" cy="34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smtClean="0">
                <a:latin typeface="+mn-ea"/>
                <a:ea typeface="+mn-ea"/>
              </a:rPr>
              <a:t> </a:t>
            </a:r>
            <a:r>
              <a:rPr lang="en-US" altLang="ko-KR" sz="1600" smtClean="0">
                <a:latin typeface="+mn-ea"/>
                <a:ea typeface="+mn-ea"/>
              </a:rPr>
              <a:t>- </a:t>
            </a:r>
            <a:r>
              <a:rPr lang="ko-KR" altLang="en-US" sz="1600" err="1" smtClean="0">
                <a:latin typeface="+mn-ea"/>
                <a:ea typeface="+mn-ea"/>
              </a:rPr>
              <a:t>인벤</a:t>
            </a:r>
            <a:r>
              <a:rPr lang="en-US" altLang="ko-KR" sz="1600" smtClean="0">
                <a:latin typeface="+mn-ea"/>
                <a:ea typeface="+mn-ea"/>
              </a:rPr>
              <a:t>(inven.co.kr)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3152800" y="5877272"/>
            <a:ext cx="345638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smtClean="0">
                <a:latin typeface="+mn-ea"/>
                <a:ea typeface="+mn-ea"/>
              </a:rPr>
              <a:t> </a:t>
            </a:r>
            <a:r>
              <a:rPr lang="en-US" altLang="ko-KR" sz="1600" smtClean="0">
                <a:latin typeface="+mn-ea"/>
                <a:ea typeface="+mn-ea"/>
              </a:rPr>
              <a:t>- Steam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6080575" y="1844824"/>
            <a:ext cx="367240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smtClean="0">
                <a:latin typeface="+mn-ea"/>
                <a:ea typeface="+mn-ea"/>
              </a:rPr>
              <a:t> </a:t>
            </a:r>
            <a:r>
              <a:rPr lang="en-US" altLang="ko-KR" sz="1400" smtClean="0">
                <a:latin typeface="+mn-ea"/>
                <a:ea typeface="+mn-ea"/>
              </a:rPr>
              <a:t>- Steam </a:t>
            </a:r>
            <a:r>
              <a:rPr lang="ko-KR" altLang="en-US" sz="1400" smtClean="0">
                <a:latin typeface="+mn-ea"/>
                <a:ea typeface="+mn-ea"/>
              </a:rPr>
              <a:t>등의 게임 사이트를 참고하여</a:t>
            </a:r>
            <a:endParaRPr lang="en-US" altLang="ko-KR" sz="1400" smtClean="0">
              <a:latin typeface="+mn-ea"/>
              <a:ea typeface="+mn-ea"/>
            </a:endParaRPr>
          </a:p>
          <a:p>
            <a:pPr algn="l"/>
            <a:r>
              <a:rPr lang="en-US" altLang="ko-KR" sz="1400">
                <a:latin typeface="+mn-ea"/>
                <a:ea typeface="+mn-ea"/>
              </a:rPr>
              <a:t> </a:t>
            </a:r>
            <a:r>
              <a:rPr lang="en-US" altLang="ko-KR" sz="1400" smtClean="0">
                <a:latin typeface="+mn-ea"/>
                <a:ea typeface="+mn-ea"/>
              </a:rPr>
              <a:t>  </a:t>
            </a:r>
            <a:r>
              <a:rPr lang="ko-KR" altLang="en-US" sz="1400" smtClean="0">
                <a:latin typeface="+mn-ea"/>
                <a:ea typeface="+mn-ea"/>
              </a:rPr>
              <a:t>레이아웃 및 기능</a:t>
            </a:r>
            <a:r>
              <a:rPr lang="en-US" altLang="ko-KR" sz="1400" smtClean="0">
                <a:latin typeface="+mn-ea"/>
                <a:ea typeface="+mn-ea"/>
              </a:rPr>
              <a:t>, </a:t>
            </a:r>
            <a:r>
              <a:rPr lang="ko-KR" altLang="en-US" sz="1400" smtClean="0">
                <a:latin typeface="+mn-ea"/>
                <a:ea typeface="+mn-ea"/>
              </a:rPr>
              <a:t>외부 </a:t>
            </a:r>
            <a:r>
              <a:rPr lang="en-US" altLang="ko-KR" sz="1400" smtClean="0">
                <a:latin typeface="+mn-ea"/>
                <a:ea typeface="+mn-ea"/>
              </a:rPr>
              <a:t>API</a:t>
            </a:r>
            <a:r>
              <a:rPr lang="ko-KR" altLang="en-US" sz="1400" smtClean="0">
                <a:latin typeface="+mn-ea"/>
                <a:ea typeface="+mn-ea"/>
              </a:rPr>
              <a:t> 벤치마킹</a:t>
            </a:r>
            <a:endParaRPr lang="en-US" altLang="ko-KR" sz="1400" smtClean="0">
              <a:latin typeface="+mn-ea"/>
              <a:ea typeface="+mn-ea"/>
            </a:endParaRPr>
          </a:p>
          <a:p>
            <a:pPr algn="l"/>
            <a:endParaRPr lang="en-US" altLang="ko-KR" sz="1400">
              <a:latin typeface="+mn-ea"/>
              <a:ea typeface="+mn-ea"/>
            </a:endParaRPr>
          </a:p>
          <a:p>
            <a:pPr algn="l"/>
            <a:r>
              <a:rPr lang="en-US" altLang="ko-KR" sz="1400" smtClean="0">
                <a:latin typeface="+mn-ea"/>
                <a:ea typeface="+mn-ea"/>
              </a:rPr>
              <a:t> - </a:t>
            </a:r>
            <a:r>
              <a:rPr lang="ko-KR" altLang="en-US" sz="1400" err="1" smtClean="0">
                <a:latin typeface="+mn-ea"/>
                <a:ea typeface="+mn-ea"/>
              </a:rPr>
              <a:t>인벤</a:t>
            </a:r>
            <a:r>
              <a:rPr lang="en-US" altLang="ko-KR" sz="1400" smtClean="0">
                <a:latin typeface="+mn-ea"/>
                <a:ea typeface="+mn-ea"/>
              </a:rPr>
              <a:t>, </a:t>
            </a:r>
            <a:r>
              <a:rPr lang="ko-KR" altLang="en-US" sz="1400" smtClean="0">
                <a:latin typeface="+mn-ea"/>
                <a:ea typeface="+mn-ea"/>
              </a:rPr>
              <a:t>디시인사이드 등의 커뮤니티 </a:t>
            </a:r>
            <a:endParaRPr lang="en-US" altLang="ko-KR" sz="1400" smtClean="0">
              <a:latin typeface="+mn-ea"/>
              <a:ea typeface="+mn-ea"/>
            </a:endParaRPr>
          </a:p>
          <a:p>
            <a:pPr algn="l"/>
            <a:r>
              <a:rPr lang="en-US" altLang="ko-KR" sz="1400" smtClean="0">
                <a:latin typeface="+mn-ea"/>
                <a:ea typeface="+mn-ea"/>
              </a:rPr>
              <a:t>   </a:t>
            </a:r>
            <a:r>
              <a:rPr lang="ko-KR" altLang="en-US" sz="1400" smtClean="0">
                <a:latin typeface="+mn-ea"/>
                <a:ea typeface="+mn-ea"/>
              </a:rPr>
              <a:t>사이트를 참고하여 게시판 기능 벤치마킹</a:t>
            </a:r>
            <a:endParaRPr lang="en-US" altLang="ko-KR" sz="140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368824" y="1628800"/>
            <a:ext cx="144016" cy="1440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4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모서리가 둥근 직사각형 50"/>
          <p:cNvSpPr/>
          <p:nvPr/>
        </p:nvSpPr>
        <p:spPr bwMode="auto">
          <a:xfrm>
            <a:off x="7878011" y="3920635"/>
            <a:ext cx="1512168" cy="2088232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462726" y="2720166"/>
            <a:ext cx="1512168" cy="2088232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374441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3. </a:t>
            </a:r>
            <a:r>
              <a:rPr lang="ko-KR" altLang="en-US" sz="2800" dirty="0" smtClean="0">
                <a:latin typeface="+mn-ea"/>
                <a:ea typeface="+mn-ea"/>
              </a:rPr>
              <a:t>시스템</a:t>
            </a:r>
            <a:r>
              <a:rPr lang="ko-KR" altLang="en-US" sz="2800" b="0" dirty="0" smtClean="0">
                <a:latin typeface="+mn-ea"/>
                <a:ea typeface="+mn-ea"/>
              </a:rPr>
              <a:t> </a:t>
            </a:r>
            <a:r>
              <a:rPr lang="ko-KR" altLang="en-US" sz="2800" dirty="0" smtClean="0">
                <a:latin typeface="+mn-ea"/>
                <a:ea typeface="+mn-ea"/>
              </a:rPr>
              <a:t>구성도</a:t>
            </a:r>
            <a:endParaRPr lang="en-US" altLang="ko-KR" sz="2800" dirty="0" smtClean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46" y="3008198"/>
            <a:ext cx="1152128" cy="115212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858770" y="4232334"/>
            <a:ext cx="7200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mtClean="0">
                <a:latin typeface="+mn-ea"/>
                <a:ea typeface="+mn-ea"/>
              </a:rPr>
              <a:t>App</a:t>
            </a:r>
          </a:p>
        </p:txBody>
      </p:sp>
      <p:sp>
        <p:nvSpPr>
          <p:cNvPr id="49" name="모서리가 둥근 직사각형 48"/>
          <p:cNvSpPr/>
          <p:nvPr/>
        </p:nvSpPr>
        <p:spPr bwMode="auto">
          <a:xfrm>
            <a:off x="3584848" y="1241140"/>
            <a:ext cx="2664296" cy="4996172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433" y="1285874"/>
            <a:ext cx="2143125" cy="2143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596" y="3428999"/>
            <a:ext cx="2758798" cy="275879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569" y="4233723"/>
            <a:ext cx="1307052" cy="117219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8140405" y="5508876"/>
            <a:ext cx="98737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mtClean="0">
                <a:latin typeface="+mn-ea"/>
                <a:ea typeface="+mn-ea"/>
              </a:rPr>
              <a:t>Admin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106355" y="3745754"/>
            <a:ext cx="1399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2077780" y="3898607"/>
            <a:ext cx="1399526" cy="10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30536" y="3137214"/>
            <a:ext cx="1127040" cy="61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Request</a:t>
            </a:r>
          </a:p>
          <a:p>
            <a:pPr algn="ctr"/>
            <a:r>
              <a:rPr lang="en-US" altLang="ko-KR" sz="1300" dirty="0" smtClean="0">
                <a:latin typeface="+mj-ea"/>
                <a:ea typeface="+mj-ea"/>
              </a:rPr>
              <a:t>(POST, GET</a:t>
            </a:r>
            <a:r>
              <a:rPr lang="en-US" altLang="ko-KR" sz="1300" dirty="0">
                <a:latin typeface="+mj-ea"/>
                <a:ea typeface="+mj-ea"/>
              </a:rPr>
              <a:t>)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19547" y="3875632"/>
            <a:ext cx="11731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Response</a:t>
            </a:r>
          </a:p>
          <a:p>
            <a:pPr algn="ctr"/>
            <a:r>
              <a:rPr lang="en-US" altLang="ko-KR" sz="1300" dirty="0">
                <a:latin typeface="+mj-ea"/>
                <a:ea typeface="+mj-ea"/>
              </a:rPr>
              <a:t>(JSON)</a:t>
            </a:r>
            <a:endParaRPr lang="ko-KR" altLang="en-US" sz="1300" dirty="0">
              <a:latin typeface="+mj-ea"/>
              <a:ea typeface="+mj-ea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375994" y="2132856"/>
            <a:ext cx="1399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H="1">
            <a:off x="6347419" y="2285709"/>
            <a:ext cx="1399526" cy="10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57182" y="3272317"/>
            <a:ext cx="1812740" cy="54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smtClean="0">
                <a:latin typeface="+mj-ea"/>
                <a:ea typeface="+mj-ea"/>
              </a:rPr>
              <a:t>Ubuntu 20.04</a:t>
            </a:r>
          </a:p>
          <a:p>
            <a:pPr algn="ctr"/>
            <a:r>
              <a:rPr lang="en-US" altLang="ko-KR" sz="1400" smtClean="0">
                <a:latin typeface="+mj-ea"/>
                <a:ea typeface="+mj-ea"/>
              </a:rPr>
              <a:t>Apache Tomcat 9.0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62653" y="5505212"/>
            <a:ext cx="1390766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err="1" smtClean="0">
                <a:latin typeface="+mj-ea"/>
                <a:ea typeface="+mj-ea"/>
              </a:rPr>
              <a:t>MariaDB</a:t>
            </a:r>
            <a:r>
              <a:rPr lang="en-US" altLang="ko-KR" sz="1400" smtClean="0">
                <a:latin typeface="+mj-ea"/>
                <a:ea typeface="+mj-ea"/>
              </a:rPr>
              <a:t> 2.4.1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7859098" y="1241140"/>
            <a:ext cx="1512168" cy="2088232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26" y="1606488"/>
            <a:ext cx="1052736" cy="105273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7980570" y="2773796"/>
            <a:ext cx="130705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mtClean="0">
                <a:latin typeface="+mn-ea"/>
                <a:ea typeface="+mn-ea"/>
              </a:rPr>
              <a:t>Steam API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375994" y="4774745"/>
            <a:ext cx="13995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347419" y="4927598"/>
            <a:ext cx="1399526" cy="10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19815" y="1530436"/>
            <a:ext cx="1063240" cy="61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Request</a:t>
            </a:r>
          </a:p>
          <a:p>
            <a:pPr algn="ctr"/>
            <a:r>
              <a:rPr lang="en-US" altLang="ko-KR" sz="1300" dirty="0" smtClean="0">
                <a:latin typeface="+mj-ea"/>
                <a:ea typeface="+mj-ea"/>
              </a:rPr>
              <a:t>(</a:t>
            </a:r>
            <a:r>
              <a:rPr lang="en-US" altLang="ko-KR" sz="1300" dirty="0" err="1" smtClean="0">
                <a:latin typeface="+mj-ea"/>
                <a:ea typeface="+mj-ea"/>
              </a:rPr>
              <a:t>appids</a:t>
            </a:r>
            <a:r>
              <a:rPr lang="en-US" altLang="ko-KR" sz="1300" dirty="0" smtClean="0">
                <a:latin typeface="+mj-ea"/>
                <a:ea typeface="+mj-ea"/>
              </a:rPr>
              <a:t>)</a:t>
            </a:r>
            <a:endParaRPr lang="ko-KR" altLang="en-US" sz="1300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1062" y="2285256"/>
            <a:ext cx="117314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Response</a:t>
            </a:r>
          </a:p>
          <a:p>
            <a:pPr algn="ctr"/>
            <a:r>
              <a:rPr lang="en-US" altLang="ko-KR" sz="1300" dirty="0">
                <a:latin typeface="+mj-ea"/>
                <a:ea typeface="+mj-ea"/>
              </a:rPr>
              <a:t>(JSON)</a:t>
            </a:r>
            <a:endParaRPr lang="ko-KR" altLang="en-US" sz="1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61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B83ED93-03FD-4574-9646-5E5FD2B78489}"/>
              </a:ext>
            </a:extLst>
          </p:cNvPr>
          <p:cNvSpPr txBox="1"/>
          <p:nvPr/>
        </p:nvSpPr>
        <p:spPr>
          <a:xfrm>
            <a:off x="200472" y="260648"/>
            <a:ext cx="3528392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dirty="0" smtClean="0">
                <a:latin typeface="+mn-ea"/>
                <a:ea typeface="+mn-ea"/>
              </a:rPr>
              <a:t>4. </a:t>
            </a:r>
            <a:r>
              <a:rPr lang="ko-KR" altLang="en-US" sz="2800" dirty="0" smtClean="0">
                <a:latin typeface="+mn-ea"/>
                <a:ea typeface="+mn-ea"/>
              </a:rPr>
              <a:t>메뉴 구성도</a:t>
            </a:r>
            <a:endParaRPr lang="en-US" altLang="ko-KR" sz="2800" dirty="0" smtClean="0">
              <a:latin typeface="+mn-ea"/>
              <a:ea typeface="+mn-ea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920" y="1240193"/>
            <a:ext cx="720080" cy="826758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 bwMode="auto">
          <a:xfrm>
            <a:off x="3656856" y="2217723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solidFill>
                  <a:schemeClr val="bg1"/>
                </a:solidFill>
                <a:latin typeface="+mj-lt"/>
              </a:rPr>
              <a:t>메인페이지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827972" y="3755506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+mj-lt"/>
              </a:rPr>
              <a:t>게임정보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5499569" y="2962592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좋아요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3658759" y="2952609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게시판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1827972" y="4561553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외부링크 </a:t>
            </a:r>
            <a:r>
              <a:rPr lang="ko-KR" altLang="en-US" sz="1200" dirty="0" err="1" smtClean="0">
                <a:latin typeface="+mj-lt"/>
              </a:rPr>
              <a:t>바로가기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4" name="모서리가 둥근 직사각형 63"/>
          <p:cNvSpPr/>
          <p:nvPr/>
        </p:nvSpPr>
        <p:spPr bwMode="auto">
          <a:xfrm>
            <a:off x="3658759" y="3755506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커뮤니티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5" name="모서리가 둥근 직사각형 64"/>
          <p:cNvSpPr/>
          <p:nvPr/>
        </p:nvSpPr>
        <p:spPr bwMode="auto">
          <a:xfrm>
            <a:off x="3658759" y="4541933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글쓰기</a:t>
            </a:r>
            <a:r>
              <a:rPr lang="en-US" altLang="ko-KR" sz="1200" dirty="0" smtClean="0">
                <a:latin typeface="+mj-lt"/>
              </a:rPr>
              <a:t>/</a:t>
            </a:r>
            <a:r>
              <a:rPr lang="ko-KR" altLang="en-US" sz="1200" dirty="0" smtClean="0">
                <a:latin typeface="+mj-lt"/>
              </a:rPr>
              <a:t>수정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3653342" y="6210617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좋아요 등록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3658759" y="5376285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댓글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5499569" y="4539466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목록 검색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5499569" y="5376620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바로가기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9" name="모서리가 둥근 직사각형 98"/>
          <p:cNvSpPr/>
          <p:nvPr/>
        </p:nvSpPr>
        <p:spPr bwMode="auto">
          <a:xfrm>
            <a:off x="8311448" y="2217723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로그인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00" name="직선 연결선 99"/>
          <p:cNvCxnSpPr>
            <a:stCxn id="48" idx="2"/>
            <a:endCxn id="57" idx="0"/>
          </p:cNvCxnSpPr>
          <p:nvPr/>
        </p:nvCxnSpPr>
        <p:spPr bwMode="auto">
          <a:xfrm>
            <a:off x="4268924" y="2581769"/>
            <a:ext cx="1903" cy="3708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1" name="직선 연결선 100"/>
          <p:cNvCxnSpPr/>
          <p:nvPr/>
        </p:nvCxnSpPr>
        <p:spPr bwMode="auto">
          <a:xfrm>
            <a:off x="4265410" y="2767189"/>
            <a:ext cx="184622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2" name="직선 연결선 101"/>
          <p:cNvCxnSpPr>
            <a:endCxn id="56" idx="0"/>
          </p:cNvCxnSpPr>
          <p:nvPr/>
        </p:nvCxnSpPr>
        <p:spPr bwMode="auto">
          <a:xfrm>
            <a:off x="6111637" y="2767189"/>
            <a:ext cx="0" cy="19540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3" name="직선 연결선 102"/>
          <p:cNvCxnSpPr>
            <a:stCxn id="57" idx="2"/>
            <a:endCxn id="64" idx="0"/>
          </p:cNvCxnSpPr>
          <p:nvPr/>
        </p:nvCxnSpPr>
        <p:spPr bwMode="auto">
          <a:xfrm>
            <a:off x="4270827" y="3316655"/>
            <a:ext cx="0" cy="438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직선 연결선 103"/>
          <p:cNvCxnSpPr>
            <a:stCxn id="54" idx="2"/>
            <a:endCxn id="59" idx="0"/>
          </p:cNvCxnSpPr>
          <p:nvPr/>
        </p:nvCxnSpPr>
        <p:spPr bwMode="auto">
          <a:xfrm>
            <a:off x="2440040" y="4119552"/>
            <a:ext cx="0" cy="4420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6" name="직선 연결선 105"/>
          <p:cNvCxnSpPr>
            <a:stCxn id="64" idx="2"/>
            <a:endCxn id="65" idx="0"/>
          </p:cNvCxnSpPr>
          <p:nvPr/>
        </p:nvCxnSpPr>
        <p:spPr bwMode="auto">
          <a:xfrm>
            <a:off x="4270827" y="4119552"/>
            <a:ext cx="0" cy="4223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7" name="직선 연결선 106"/>
          <p:cNvCxnSpPr>
            <a:stCxn id="65" idx="2"/>
            <a:endCxn id="96" idx="0"/>
          </p:cNvCxnSpPr>
          <p:nvPr/>
        </p:nvCxnSpPr>
        <p:spPr bwMode="auto">
          <a:xfrm>
            <a:off x="4270827" y="4905979"/>
            <a:ext cx="0" cy="4703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8" name="직선 연결선 107"/>
          <p:cNvCxnSpPr>
            <a:stCxn id="96" idx="2"/>
            <a:endCxn id="92" idx="0"/>
          </p:cNvCxnSpPr>
          <p:nvPr/>
        </p:nvCxnSpPr>
        <p:spPr bwMode="auto">
          <a:xfrm flipH="1">
            <a:off x="4265410" y="5740331"/>
            <a:ext cx="5417" cy="470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9" name="직선 연결선 108"/>
          <p:cNvCxnSpPr>
            <a:stCxn id="56" idx="2"/>
            <a:endCxn id="97" idx="0"/>
          </p:cNvCxnSpPr>
          <p:nvPr/>
        </p:nvCxnSpPr>
        <p:spPr bwMode="auto">
          <a:xfrm>
            <a:off x="6111637" y="3326638"/>
            <a:ext cx="0" cy="12128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0" name="직선 연결선 109"/>
          <p:cNvCxnSpPr>
            <a:stCxn id="97" idx="2"/>
            <a:endCxn id="98" idx="0"/>
          </p:cNvCxnSpPr>
          <p:nvPr/>
        </p:nvCxnSpPr>
        <p:spPr bwMode="auto">
          <a:xfrm>
            <a:off x="6111637" y="4903512"/>
            <a:ext cx="0" cy="4731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1" name="직선 연결선 110"/>
          <p:cNvCxnSpPr>
            <a:stCxn id="98" idx="1"/>
          </p:cNvCxnSpPr>
          <p:nvPr/>
        </p:nvCxnSpPr>
        <p:spPr bwMode="auto">
          <a:xfrm flipH="1" flipV="1">
            <a:off x="5188523" y="5558308"/>
            <a:ext cx="311046" cy="3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 flipV="1">
            <a:off x="5188523" y="3937529"/>
            <a:ext cx="0" cy="16207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3" name="직선 화살표 연결선 112"/>
          <p:cNvCxnSpPr>
            <a:stCxn id="64" idx="3"/>
          </p:cNvCxnSpPr>
          <p:nvPr/>
        </p:nvCxnSpPr>
        <p:spPr bwMode="auto">
          <a:xfrm>
            <a:off x="4882895" y="3937529"/>
            <a:ext cx="305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4" name="직선 연결선 113"/>
          <p:cNvCxnSpPr>
            <a:stCxn id="48" idx="3"/>
            <a:endCxn id="99" idx="1"/>
          </p:cNvCxnSpPr>
          <p:nvPr/>
        </p:nvCxnSpPr>
        <p:spPr bwMode="auto">
          <a:xfrm>
            <a:off x="4880992" y="2399746"/>
            <a:ext cx="34304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5" name="모서리가 둥근 직사각형 114"/>
          <p:cNvSpPr/>
          <p:nvPr/>
        </p:nvSpPr>
        <p:spPr bwMode="auto">
          <a:xfrm>
            <a:off x="8311602" y="1702905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ID/PW </a:t>
            </a:r>
            <a:r>
              <a:rPr lang="ko-KR" altLang="en-US" sz="1200" dirty="0" smtClean="0">
                <a:latin typeface="+mj-lt"/>
              </a:rPr>
              <a:t>찾기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8300287" y="2734169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로그아웃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7" name="모서리가 둥근 직사각형 116"/>
          <p:cNvSpPr/>
          <p:nvPr/>
        </p:nvSpPr>
        <p:spPr bwMode="auto">
          <a:xfrm>
            <a:off x="8311448" y="3751029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마이페이지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118" name="직선 연결선 117"/>
          <p:cNvCxnSpPr>
            <a:stCxn id="54" idx="0"/>
          </p:cNvCxnSpPr>
          <p:nvPr/>
        </p:nvCxnSpPr>
        <p:spPr bwMode="auto">
          <a:xfrm flipV="1">
            <a:off x="2440040" y="3536080"/>
            <a:ext cx="0" cy="2194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19" name="직선 연결선 118"/>
          <p:cNvCxnSpPr/>
          <p:nvPr/>
        </p:nvCxnSpPr>
        <p:spPr bwMode="auto">
          <a:xfrm flipH="1">
            <a:off x="2440040" y="3536080"/>
            <a:ext cx="1830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0" name="모서리가 둥근 직사각형 119"/>
          <p:cNvSpPr/>
          <p:nvPr/>
        </p:nvSpPr>
        <p:spPr bwMode="auto">
          <a:xfrm>
            <a:off x="8311602" y="4545139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프로필 변경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8311602" y="5367600"/>
            <a:ext cx="1224136" cy="364046"/>
          </a:xfrm>
          <a:prstGeom prst="roundRect">
            <a:avLst>
              <a:gd name="adj" fmla="val 33271"/>
            </a:avLst>
          </a:prstGeom>
          <a:solidFill>
            <a:schemeClr val="bg1"/>
          </a:solidFill>
          <a:ln w="254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좋아요 목록</a:t>
            </a:r>
          </a:p>
        </p:txBody>
      </p:sp>
      <p:cxnSp>
        <p:nvCxnSpPr>
          <p:cNvPr id="122" name="직선 연결선 121"/>
          <p:cNvCxnSpPr>
            <a:stCxn id="121" idx="1"/>
          </p:cNvCxnSpPr>
          <p:nvPr/>
        </p:nvCxnSpPr>
        <p:spPr bwMode="auto">
          <a:xfrm flipH="1">
            <a:off x="7447352" y="5549623"/>
            <a:ext cx="8642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3" name="직선 화살표 연결선 122"/>
          <p:cNvCxnSpPr>
            <a:stCxn id="56" idx="3"/>
          </p:cNvCxnSpPr>
          <p:nvPr/>
        </p:nvCxnSpPr>
        <p:spPr bwMode="auto">
          <a:xfrm>
            <a:off x="6723705" y="3144615"/>
            <a:ext cx="7236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24" name="직선 화살표 연결선 123"/>
          <p:cNvCxnSpPr/>
          <p:nvPr/>
        </p:nvCxnSpPr>
        <p:spPr bwMode="auto">
          <a:xfrm>
            <a:off x="7447352" y="3134632"/>
            <a:ext cx="0" cy="24240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5" name="직선 연결선 124"/>
          <p:cNvCxnSpPr>
            <a:stCxn id="99" idx="0"/>
            <a:endCxn id="115" idx="2"/>
          </p:cNvCxnSpPr>
          <p:nvPr/>
        </p:nvCxnSpPr>
        <p:spPr bwMode="auto">
          <a:xfrm flipV="1">
            <a:off x="8923516" y="2066951"/>
            <a:ext cx="154" cy="1507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6" name="직선 연결선 125"/>
          <p:cNvCxnSpPr/>
          <p:nvPr/>
        </p:nvCxnSpPr>
        <p:spPr bwMode="auto">
          <a:xfrm>
            <a:off x="7977336" y="2399746"/>
            <a:ext cx="0" cy="516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7" name="직선 연결선 126"/>
          <p:cNvCxnSpPr>
            <a:stCxn id="116" idx="1"/>
          </p:cNvCxnSpPr>
          <p:nvPr/>
        </p:nvCxnSpPr>
        <p:spPr bwMode="auto">
          <a:xfrm flipH="1">
            <a:off x="7977336" y="2916192"/>
            <a:ext cx="32295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236684" y="4561779"/>
            <a:ext cx="1224136" cy="364046"/>
            <a:chOff x="236684" y="4561779"/>
            <a:chExt cx="1224136" cy="364046"/>
          </a:xfrm>
        </p:grpSpPr>
        <p:sp>
          <p:nvSpPr>
            <p:cNvPr id="129" name="모서리가 둥근 직사각형 128"/>
            <p:cNvSpPr/>
            <p:nvPr/>
          </p:nvSpPr>
          <p:spPr bwMode="auto">
            <a:xfrm>
              <a:off x="236684" y="4561779"/>
              <a:ext cx="1224136" cy="364046"/>
            </a:xfrm>
            <a:prstGeom prst="roundRect">
              <a:avLst>
                <a:gd name="adj" fmla="val 33271"/>
              </a:avLst>
            </a:prstGeom>
            <a:solidFill>
              <a:schemeClr val="bg1"/>
            </a:solidFill>
            <a:ln w="2540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44" y="4605094"/>
              <a:ext cx="277416" cy="277416"/>
            </a:xfrm>
            <a:prstGeom prst="rect">
              <a:avLst/>
            </a:prstGeom>
          </p:spPr>
        </p:pic>
      </p:grpSp>
      <p:cxnSp>
        <p:nvCxnSpPr>
          <p:cNvPr id="131" name="직선 연결선 130"/>
          <p:cNvCxnSpPr>
            <a:stCxn id="59" idx="1"/>
            <a:endCxn id="129" idx="3"/>
          </p:cNvCxnSpPr>
          <p:nvPr/>
        </p:nvCxnSpPr>
        <p:spPr bwMode="auto">
          <a:xfrm flipH="1">
            <a:off x="1460820" y="4743576"/>
            <a:ext cx="367152" cy="2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직선 연결선 131"/>
          <p:cNvCxnSpPr/>
          <p:nvPr/>
        </p:nvCxnSpPr>
        <p:spPr bwMode="auto">
          <a:xfrm>
            <a:off x="7689304" y="2399746"/>
            <a:ext cx="1903" cy="15333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3" name="직선 연결선 132"/>
          <p:cNvCxnSpPr>
            <a:stCxn id="117" idx="1"/>
          </p:cNvCxnSpPr>
          <p:nvPr/>
        </p:nvCxnSpPr>
        <p:spPr bwMode="auto">
          <a:xfrm flipH="1">
            <a:off x="7691207" y="3933052"/>
            <a:ext cx="62024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4" name="직선 연결선 133"/>
          <p:cNvCxnSpPr>
            <a:stCxn id="117" idx="2"/>
            <a:endCxn id="120" idx="0"/>
          </p:cNvCxnSpPr>
          <p:nvPr/>
        </p:nvCxnSpPr>
        <p:spPr bwMode="auto">
          <a:xfrm>
            <a:off x="8923516" y="4115075"/>
            <a:ext cx="154" cy="430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35" name="직선 연결선 134"/>
          <p:cNvCxnSpPr>
            <a:stCxn id="120" idx="2"/>
            <a:endCxn id="121" idx="0"/>
          </p:cNvCxnSpPr>
          <p:nvPr/>
        </p:nvCxnSpPr>
        <p:spPr bwMode="auto">
          <a:xfrm>
            <a:off x="8923670" y="4909185"/>
            <a:ext cx="0" cy="4584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9199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회원가입 폼 양식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b="0" dirty="0" smtClean="0">
                <a:latin typeface="+mn-ea"/>
                <a:ea typeface="+mn-ea"/>
              </a:rPr>
              <a:t>버튼 클릭 시 인증코드 발급 후 입력한 이메일로 전송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b="0" dirty="0" smtClean="0">
                <a:latin typeface="+mn-ea"/>
                <a:ea typeface="+mn-ea"/>
              </a:rPr>
              <a:t>인증코드 입력 후 </a:t>
            </a:r>
            <a:r>
              <a:rPr lang="ko-KR" altLang="en-US" sz="1200" b="0" dirty="0">
                <a:latin typeface="+mn-ea"/>
                <a:ea typeface="+mn-ea"/>
              </a:rPr>
              <a:t>버튼 </a:t>
            </a:r>
            <a:r>
              <a:rPr lang="ko-KR" altLang="en-US" sz="1200" b="0" dirty="0" smtClean="0">
                <a:latin typeface="+mn-ea"/>
                <a:ea typeface="+mn-ea"/>
              </a:rPr>
              <a:t>클릭 시 </a:t>
            </a:r>
            <a:r>
              <a:rPr lang="ko-KR" altLang="en-US" sz="1200" b="0" dirty="0">
                <a:latin typeface="+mn-ea"/>
                <a:ea typeface="+mn-ea"/>
              </a:rPr>
              <a:t>회원가입 완료</a:t>
            </a:r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endParaRPr lang="en-US" altLang="ko-KR" sz="1200" b="0" dirty="0">
              <a:latin typeface="+mn-ea"/>
              <a:ea typeface="+mn-ea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17" name="직사각형 16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19" name="직사각형 18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1" name="모서리가 둥근 직사각형 20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grpSp>
        <p:nvGrpSpPr>
          <p:cNvPr id="41" name="그룹 40"/>
          <p:cNvGrpSpPr/>
          <p:nvPr/>
        </p:nvGrpSpPr>
        <p:grpSpPr>
          <a:xfrm>
            <a:off x="3548055" y="1335173"/>
            <a:ext cx="2664296" cy="4824536"/>
            <a:chOff x="2144688" y="1340768"/>
            <a:chExt cx="2664296" cy="4824536"/>
          </a:xfrm>
        </p:grpSpPr>
        <p:sp>
          <p:nvSpPr>
            <p:cNvPr id="42" name="직사각형 41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44" name="직사각형 43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46" name="모서리가 둥근 직사각형 45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28" name="TextBox 27"/>
          <p:cNvSpPr txBox="1"/>
          <p:nvPr/>
        </p:nvSpPr>
        <p:spPr>
          <a:xfrm>
            <a:off x="638002" y="1970224"/>
            <a:ext cx="1260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smtClean="0">
                <a:latin typeface="+mn-ea"/>
                <a:ea typeface="+mn-ea"/>
              </a:rPr>
              <a:t>아이디</a:t>
            </a:r>
            <a:endParaRPr lang="en-US" altLang="ko-KR" sz="120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20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smtClean="0">
                <a:latin typeface="+mn-ea"/>
                <a:ea typeface="+mn-ea"/>
              </a:rPr>
              <a:t>이름</a:t>
            </a:r>
            <a:endParaRPr lang="en-US" altLang="ko-KR" sz="120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smtClean="0">
                <a:latin typeface="+mn-ea"/>
                <a:ea typeface="+mn-ea"/>
              </a:rPr>
              <a:t>이메일</a:t>
            </a:r>
            <a:endParaRPr lang="en-US" altLang="ko-KR" sz="120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smtClean="0">
                <a:latin typeface="+mn-ea"/>
                <a:ea typeface="+mn-ea"/>
              </a:rPr>
              <a:t>닉네임</a:t>
            </a:r>
            <a:endParaRPr lang="en-US" altLang="ko-KR" sz="120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smtClean="0">
                <a:latin typeface="+mn-ea"/>
                <a:ea typeface="+mn-ea"/>
              </a:rPr>
              <a:t>비밀번호</a:t>
            </a:r>
            <a:endParaRPr lang="en-US" altLang="ko-KR" sz="1200" smtClean="0"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smtClean="0">
                <a:latin typeface="+mn-ea"/>
                <a:ea typeface="+mn-ea"/>
              </a:rPr>
              <a:t>비밀번호 확인</a:t>
            </a:r>
            <a:endParaRPr lang="en-US" altLang="ko-KR" sz="1200" smtClean="0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15495" y="2900691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ync1234@gmail.com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2116" y="4029643"/>
            <a:ext cx="1260564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smtClean="0">
                <a:latin typeface="+mn-ea"/>
                <a:ea typeface="+mn-ea"/>
              </a:rPr>
              <a:t>프로필 사진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7406" y="4820340"/>
            <a:ext cx="2276169" cy="886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ko-KR" sz="1050" b="0" smtClean="0">
                <a:latin typeface="+mn-ea"/>
                <a:ea typeface="+mn-ea"/>
              </a:rPr>
              <a:t>Profile</a:t>
            </a:r>
          </a:p>
        </p:txBody>
      </p:sp>
      <p:sp>
        <p:nvSpPr>
          <p:cNvPr id="14" name="직사각형 13"/>
          <p:cNvSpPr/>
          <p:nvPr/>
        </p:nvSpPr>
        <p:spPr bwMode="auto">
          <a:xfrm>
            <a:off x="731037" y="5784603"/>
            <a:ext cx="576064" cy="2708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/>
              <a:t>이전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431141" y="5779161"/>
            <a:ext cx="576064" cy="2708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/>
              <a:t>다음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10746" y="3450155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password123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10746" y="3709133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pass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11892" y="3176043"/>
            <a:ext cx="1311968" cy="21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ync1234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8377" y="3864539"/>
            <a:ext cx="1350241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err="1" smtClean="0">
                <a:solidFill>
                  <a:srgbClr val="FF0000"/>
                </a:solidFill>
                <a:latin typeface="+mn-ea"/>
                <a:ea typeface="+mn-ea"/>
              </a:rPr>
              <a:t>Invaild</a:t>
            </a:r>
            <a:r>
              <a:rPr lang="en-US" altLang="ko-KR" sz="1200" b="0" smtClean="0">
                <a:solidFill>
                  <a:srgbClr val="FF0000"/>
                </a:solidFill>
                <a:latin typeface="+mn-ea"/>
                <a:ea typeface="+mn-ea"/>
              </a:rPr>
              <a:t> password</a:t>
            </a:r>
            <a:endParaRPr lang="ko-KR" altLang="en-US" sz="1200" b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47410" y="2231311"/>
            <a:ext cx="2276169" cy="1176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ko-KR" altLang="en-US" sz="1050" b="0" smtClean="0">
                <a:latin typeface="+mn-ea"/>
                <a:ea typeface="+mn-ea"/>
              </a:rPr>
              <a:t>이메일 인증이 끝나면</a:t>
            </a:r>
            <a:endParaRPr lang="en-US" altLang="ko-KR" sz="1050" b="0" smtClean="0">
              <a:latin typeface="+mn-ea"/>
              <a:ea typeface="+mn-ea"/>
            </a:endParaRPr>
          </a:p>
          <a:p>
            <a:r>
              <a:rPr lang="ko-KR" altLang="en-US" sz="1050" b="0" smtClean="0">
                <a:latin typeface="+mn-ea"/>
                <a:ea typeface="+mn-ea"/>
              </a:rPr>
              <a:t> 회원가입이 완료됩니다</a:t>
            </a:r>
            <a:r>
              <a:rPr lang="en-US" altLang="ko-KR" sz="1050" b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41866" y="3687854"/>
            <a:ext cx="1499165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smtClean="0">
                <a:latin typeface="+mn-ea"/>
                <a:ea typeface="+mn-ea"/>
              </a:rPr>
              <a:t>이메일 인증코드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35464" y="3990202"/>
            <a:ext cx="1311968" cy="24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ABCDEF</a:t>
            </a:r>
            <a:endParaRPr lang="ko-KR" altLang="en-US" sz="10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81821" y="4230103"/>
            <a:ext cx="1032847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0" err="1" smtClean="0">
                <a:solidFill>
                  <a:srgbClr val="FF0000"/>
                </a:solidFill>
                <a:latin typeface="+mn-ea"/>
                <a:ea typeface="+mn-ea"/>
              </a:rPr>
              <a:t>Invaild</a:t>
            </a:r>
            <a:r>
              <a:rPr lang="en-US" altLang="ko-KR" sz="1200" b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en-US" altLang="ko-KR" sz="1200" b="0" smtClean="0">
                <a:solidFill>
                  <a:srgbClr val="FF0000"/>
                </a:solidFill>
                <a:latin typeface="+mn-ea"/>
                <a:ea typeface="+mn-ea"/>
              </a:rPr>
              <a:t>code</a:t>
            </a:r>
            <a:endParaRPr lang="ko-KR" altLang="en-US" sz="1200" b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5447515" y="5779160"/>
            <a:ext cx="576064" cy="2708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/>
              <a:t>다음</a:t>
            </a: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5120622" y="5766538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2360548" y="2282918"/>
            <a:ext cx="751677" cy="27007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err="1" smtClean="0"/>
              <a:t>중복확인</a:t>
            </a:r>
            <a:endParaRPr kumimoji="1" lang="ko-KR" altLang="en-US" sz="105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모서리가 둥근 사각형 설명선 69"/>
          <p:cNvSpPr/>
          <p:nvPr/>
        </p:nvSpPr>
        <p:spPr bwMode="auto">
          <a:xfrm>
            <a:off x="5274192" y="5089698"/>
            <a:ext cx="1102181" cy="526205"/>
          </a:xfrm>
          <a:prstGeom prst="wedgeRoundRectCallout">
            <a:avLst>
              <a:gd name="adj1" fmla="val -21064"/>
              <a:gd name="adj2" fmla="val 80103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API_0004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회원가입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1" name="모서리가 둥근 사각형 설명선 70"/>
          <p:cNvSpPr/>
          <p:nvPr/>
        </p:nvSpPr>
        <p:spPr bwMode="auto">
          <a:xfrm>
            <a:off x="4930393" y="3287432"/>
            <a:ext cx="1262631" cy="526205"/>
          </a:xfrm>
          <a:prstGeom prst="wedgeRoundRectCallout">
            <a:avLst>
              <a:gd name="adj1" fmla="val -33490"/>
              <a:gd name="adj2" fmla="val 75623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API_0003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인증코드 확인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12550" y="2033176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ync1234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86" y="4261411"/>
            <a:ext cx="339283" cy="339283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652116" y="4560478"/>
            <a:ext cx="1260564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smtClean="0">
                <a:latin typeface="+mn-ea"/>
                <a:ea typeface="+mn-ea"/>
              </a:rPr>
              <a:t>프로필 내용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15495" y="2631695"/>
            <a:ext cx="1311968" cy="200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7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김용헌</a:t>
            </a:r>
            <a:endParaRPr lang="ko-KR" altLang="en-US" sz="700" smtClean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2281023" y="1561061"/>
            <a:ext cx="1371893" cy="526205"/>
          </a:xfrm>
          <a:prstGeom prst="wedgeRoundRectCallout">
            <a:avLst>
              <a:gd name="adj1" fmla="val -20833"/>
              <a:gd name="adj2" fmla="val 80813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API_0001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아이디 </a:t>
            </a:r>
            <a:r>
              <a:rPr lang="ko-KR" altLang="en-US" sz="1200" dirty="0" err="1" smtClean="0">
                <a:latin typeface="+mj-lt"/>
              </a:rPr>
              <a:t>중복확인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5" name="모서리가 둥근 사각형 설명선 54"/>
          <p:cNvSpPr/>
          <p:nvPr/>
        </p:nvSpPr>
        <p:spPr bwMode="auto">
          <a:xfrm>
            <a:off x="2375184" y="5050418"/>
            <a:ext cx="1264041" cy="526205"/>
          </a:xfrm>
          <a:prstGeom prst="wedgeRoundRectCallout">
            <a:avLst>
              <a:gd name="adj1" fmla="val -20952"/>
              <a:gd name="adj2" fmla="val 73952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API_0002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인증코드 발급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6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099375" y="5794160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8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dirty="0">
                <a:latin typeface="+mn-ea"/>
                <a:ea typeface="+mn-ea"/>
              </a:rPr>
              <a:t>앱 </a:t>
            </a:r>
            <a:r>
              <a:rPr lang="ko-KR" altLang="en-US" sz="1200" b="0" dirty="0" smtClean="0">
                <a:latin typeface="+mn-ea"/>
                <a:ea typeface="+mn-ea"/>
              </a:rPr>
              <a:t>실행 후 나오는 </a:t>
            </a:r>
            <a:r>
              <a:rPr lang="ko-KR" altLang="en-US" sz="1200" b="0" dirty="0" err="1" smtClean="0">
                <a:latin typeface="+mn-ea"/>
                <a:ea typeface="+mn-ea"/>
              </a:rPr>
              <a:t>메인화면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algn="l"/>
            <a:endParaRPr lang="en-US" altLang="ko-KR" sz="1200" b="0" dirty="0">
              <a:latin typeface="+mn-ea"/>
              <a:ea typeface="+mn-ea"/>
            </a:endParaRPr>
          </a:p>
          <a:p>
            <a:pPr marL="228600" indent="-228600" algn="l">
              <a:buAutoNum type="arabicPeriod"/>
            </a:pPr>
            <a:r>
              <a:rPr lang="ko-KR" altLang="en-US" sz="1200" b="0" dirty="0" smtClean="0">
                <a:latin typeface="+mn-ea"/>
                <a:ea typeface="+mn-ea"/>
              </a:rPr>
              <a:t>좌측 </a:t>
            </a:r>
            <a:r>
              <a:rPr lang="ko-KR" altLang="en-US" sz="1200" b="0" dirty="0" err="1" smtClean="0">
                <a:latin typeface="+mn-ea"/>
                <a:ea typeface="+mn-ea"/>
              </a:rPr>
              <a:t>삼단바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클릭 시 </a:t>
            </a:r>
            <a:r>
              <a:rPr lang="ko-KR" altLang="en-US" sz="1200" b="0" dirty="0" err="1" smtClean="0">
                <a:latin typeface="+mn-ea"/>
                <a:ea typeface="+mn-ea"/>
              </a:rPr>
              <a:t>메뉴화면</a:t>
            </a:r>
            <a:r>
              <a:rPr lang="ko-KR" altLang="en-US" sz="1200" b="0" dirty="0" smtClean="0">
                <a:latin typeface="+mn-ea"/>
                <a:ea typeface="+mn-ea"/>
              </a:rPr>
              <a:t> 표시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</a:p>
          <a:p>
            <a:pPr marL="228600" indent="-228600" algn="l">
              <a:buAutoNum type="arabicPeriod" startAt="2"/>
            </a:pPr>
            <a:r>
              <a:rPr lang="ko-KR" altLang="en-US" sz="1200" b="0" dirty="0" err="1" smtClean="0">
                <a:latin typeface="+mn-ea"/>
                <a:ea typeface="+mn-ea"/>
              </a:rPr>
              <a:t>게시글</a:t>
            </a:r>
            <a:r>
              <a:rPr lang="ko-KR" altLang="en-US" sz="1200" b="0" dirty="0" smtClean="0">
                <a:latin typeface="+mn-ea"/>
                <a:ea typeface="+mn-ea"/>
              </a:rPr>
              <a:t> </a:t>
            </a:r>
            <a:r>
              <a:rPr lang="ko-KR" altLang="en-US" sz="1200" b="0" dirty="0" err="1" smtClean="0">
                <a:latin typeface="+mn-ea"/>
                <a:ea typeface="+mn-ea"/>
              </a:rPr>
              <a:t>검색</a:t>
            </a:r>
            <a:r>
              <a:rPr lang="ko-KR" altLang="en-US" sz="1200" b="0" dirty="0" err="1">
                <a:latin typeface="+mn-ea"/>
                <a:ea typeface="+mn-ea"/>
              </a:rPr>
              <a:t>창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 startAt="3"/>
            </a:pPr>
            <a:r>
              <a:rPr lang="ko-KR" altLang="en-US" sz="1200" b="0" dirty="0" smtClean="0">
                <a:latin typeface="+mn-ea"/>
                <a:ea typeface="+mn-ea"/>
              </a:rPr>
              <a:t>새로운 </a:t>
            </a:r>
            <a:r>
              <a:rPr lang="ko-KR" altLang="en-US" sz="1200" b="0" dirty="0" err="1" smtClean="0">
                <a:latin typeface="+mn-ea"/>
                <a:ea typeface="+mn-ea"/>
              </a:rPr>
              <a:t>게시글</a:t>
            </a:r>
            <a:r>
              <a:rPr lang="ko-KR" altLang="en-US" sz="1200" b="0" dirty="0" smtClean="0">
                <a:latin typeface="+mn-ea"/>
                <a:ea typeface="+mn-ea"/>
              </a:rPr>
              <a:t> 출력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AutoNum type="arabicPeriod" startAt="3"/>
            </a:pPr>
            <a:r>
              <a:rPr lang="ko-KR" altLang="en-US" sz="1200" b="0" dirty="0" smtClean="0">
                <a:latin typeface="+mn-ea"/>
                <a:ea typeface="+mn-ea"/>
              </a:rPr>
              <a:t>새로 등록된 게임 이미지 출력</a:t>
            </a:r>
            <a:endParaRPr lang="en-US" altLang="ko-KR" sz="1200" b="0" dirty="0"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0947" y="1335173"/>
            <a:ext cx="2664296" cy="4824536"/>
            <a:chOff x="2144688" y="1340768"/>
            <a:chExt cx="2664296" cy="4824536"/>
          </a:xfrm>
        </p:grpSpPr>
        <p:sp>
          <p:nvSpPr>
            <p:cNvPr id="4" name="직사각형 3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11" name="직사각형 10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15" name="모서리가 둥근 직사각형 14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9" name="모서리가 둥근 직사각형 18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20" name="모서리가 둥근 직사각형 19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grpSp>
        <p:nvGrpSpPr>
          <p:cNvPr id="35" name="그룹 34"/>
          <p:cNvGrpSpPr/>
          <p:nvPr/>
        </p:nvGrpSpPr>
        <p:grpSpPr>
          <a:xfrm>
            <a:off x="622955" y="2024889"/>
            <a:ext cx="2520280" cy="290718"/>
            <a:chOff x="2216696" y="2030484"/>
            <a:chExt cx="2520280" cy="290718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2216696" y="2030484"/>
              <a:ext cx="2520280" cy="29071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2288704" y="2089147"/>
              <a:ext cx="187725" cy="187725"/>
              <a:chOff x="2288704" y="2564904"/>
              <a:chExt cx="187725" cy="187725"/>
            </a:xfrm>
          </p:grpSpPr>
          <p:sp>
            <p:nvSpPr>
              <p:cNvPr id="26" name="타원 25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28" name="직선 연결선 27"/>
              <p:cNvCxnSpPr>
                <a:stCxn id="26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36" name="TextBox 35"/>
          <p:cNvSpPr txBox="1"/>
          <p:nvPr/>
        </p:nvSpPr>
        <p:spPr>
          <a:xfrm>
            <a:off x="622954" y="4323815"/>
            <a:ext cx="1305709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>
                <a:latin typeface="+mn-ea"/>
                <a:ea typeface="+mn-ea"/>
              </a:rPr>
              <a:t>New Games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33943" y="1246457"/>
            <a:ext cx="720080" cy="683669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43675" y="1232761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22957" y="2038044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27650" y="2851510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모서리가 둥근 사각형 설명선 43"/>
          <p:cNvSpPr/>
          <p:nvPr/>
        </p:nvSpPr>
        <p:spPr bwMode="auto">
          <a:xfrm>
            <a:off x="2328985" y="2005276"/>
            <a:ext cx="1201243" cy="516593"/>
          </a:xfrm>
          <a:prstGeom prst="wedgeRoundRectCallout">
            <a:avLst>
              <a:gd name="adj1" fmla="val -33402"/>
              <a:gd name="adj2" fmla="val 78989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API_0008: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최신글</a:t>
            </a:r>
            <a:r>
              <a:rPr lang="ko-KR" altLang="en-US" sz="1200" dirty="0" smtClean="0">
                <a:latin typeface="+mj-lt"/>
              </a:rPr>
              <a:t> 리스트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3548055" y="1335173"/>
            <a:ext cx="2664296" cy="4824536"/>
            <a:chOff x="2144688" y="1340768"/>
            <a:chExt cx="2664296" cy="4824536"/>
          </a:xfrm>
        </p:grpSpPr>
        <p:sp>
          <p:nvSpPr>
            <p:cNvPr id="50" name="직사각형 49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52" name="직사각형 51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53" name="그룹 52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54" name="모서리가 둥근 직사각형 53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grpSp>
        <p:nvGrpSpPr>
          <p:cNvPr id="57" name="그룹 56"/>
          <p:cNvGrpSpPr/>
          <p:nvPr/>
        </p:nvGrpSpPr>
        <p:grpSpPr>
          <a:xfrm>
            <a:off x="3620063" y="2024889"/>
            <a:ext cx="2520280" cy="290718"/>
            <a:chOff x="2216696" y="2030484"/>
            <a:chExt cx="2520280" cy="290718"/>
          </a:xfrm>
        </p:grpSpPr>
        <p:sp>
          <p:nvSpPr>
            <p:cNvPr id="58" name="모서리가 둥근 직사각형 57"/>
            <p:cNvSpPr/>
            <p:nvPr/>
          </p:nvSpPr>
          <p:spPr bwMode="auto">
            <a:xfrm>
              <a:off x="2216696" y="2030484"/>
              <a:ext cx="2520280" cy="290718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2288704" y="2089147"/>
              <a:ext cx="187725" cy="187725"/>
              <a:chOff x="2288704" y="2564904"/>
              <a:chExt cx="187725" cy="187725"/>
            </a:xfrm>
          </p:grpSpPr>
          <p:sp>
            <p:nvSpPr>
              <p:cNvPr id="60" name="타원 59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61" name="직선 연결선 60"/>
              <p:cNvCxnSpPr>
                <a:stCxn id="60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62" name="TextBox 61"/>
          <p:cNvSpPr txBox="1"/>
          <p:nvPr/>
        </p:nvSpPr>
        <p:spPr>
          <a:xfrm>
            <a:off x="3620063" y="2424823"/>
            <a:ext cx="652744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News</a:t>
            </a:r>
            <a:endParaRPr lang="ko-KR" altLang="en-US" sz="1200" smtClean="0">
              <a:latin typeface="+mn-ea"/>
              <a:ea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691799" y="3998985"/>
            <a:ext cx="376808" cy="72635"/>
            <a:chOff x="3288432" y="3994894"/>
            <a:chExt cx="376808" cy="72635"/>
          </a:xfrm>
        </p:grpSpPr>
        <p:sp>
          <p:nvSpPr>
            <p:cNvPr id="65" name="타원 64"/>
            <p:cNvSpPr/>
            <p:nvPr/>
          </p:nvSpPr>
          <p:spPr bwMode="auto">
            <a:xfrm>
              <a:off x="3288432" y="3994894"/>
              <a:ext cx="72008" cy="72151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6" name="타원 65"/>
            <p:cNvSpPr/>
            <p:nvPr/>
          </p:nvSpPr>
          <p:spPr bwMode="auto">
            <a:xfrm>
              <a:off x="3440832" y="3994894"/>
              <a:ext cx="72008" cy="721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 bwMode="auto">
            <a:xfrm>
              <a:off x="3593232" y="3995378"/>
              <a:ext cx="72008" cy="721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23081" y="4284580"/>
            <a:ext cx="1373518" cy="309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Special Offers</a:t>
            </a:r>
            <a:endParaRPr lang="ko-KR" altLang="en-US" sz="1200" smtClean="0">
              <a:latin typeface="+mn-ea"/>
              <a:ea typeface="+mn-ea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3764079" y="4711662"/>
            <a:ext cx="864096" cy="10233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>
              <a:latin typeface="+mj-lt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Image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>
              <a:latin typeface="+mj-lt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26944" y="5482532"/>
            <a:ext cx="562975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smtClean="0">
                <a:solidFill>
                  <a:srgbClr val="00B050"/>
                </a:solidFill>
                <a:latin typeface="+mn-ea"/>
                <a:ea typeface="+mn-ea"/>
              </a:rPr>
              <a:t>-33%</a:t>
            </a:r>
            <a:endParaRPr lang="ko-KR" altLang="en-US" sz="1200" smtClean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22954" y="2424823"/>
            <a:ext cx="1305709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 smtClean="0">
                <a:latin typeface="+mn-ea"/>
                <a:ea typeface="+mn-ea"/>
              </a:rPr>
              <a:t>New Forum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95300"/>
              </p:ext>
            </p:extLst>
          </p:nvPr>
        </p:nvGraphicFramePr>
        <p:xfrm>
          <a:off x="640956" y="2722265"/>
          <a:ext cx="2520279" cy="128412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9565">
                  <a:extLst>
                    <a:ext uri="{9D8B030D-6E8A-4147-A177-3AD203B41FA5}">
                      <a16:colId xmlns:a16="http://schemas.microsoft.com/office/drawing/2014/main" val="1389945122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2472387767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924402050"/>
                    </a:ext>
                  </a:extLst>
                </a:gridCol>
                <a:gridCol w="561174">
                  <a:extLst>
                    <a:ext uri="{9D8B030D-6E8A-4147-A177-3AD203B41FA5}">
                      <a16:colId xmlns:a16="http://schemas.microsoft.com/office/drawing/2014/main" val="336541272"/>
                    </a:ext>
                  </a:extLst>
                </a:gridCol>
              </a:tblGrid>
              <a:tr h="214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제목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작성자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좋아요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게시일자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7152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5689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945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안녕하세요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971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새로운 업데이트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4954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질문있습니다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928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982927"/>
              </p:ext>
            </p:extLst>
          </p:nvPr>
        </p:nvGraphicFramePr>
        <p:xfrm>
          <a:off x="3620063" y="2725600"/>
          <a:ext cx="2520279" cy="128412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909565">
                  <a:extLst>
                    <a:ext uri="{9D8B030D-6E8A-4147-A177-3AD203B41FA5}">
                      <a16:colId xmlns:a16="http://schemas.microsoft.com/office/drawing/2014/main" val="1389945122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2472387767"/>
                    </a:ext>
                  </a:extLst>
                </a:gridCol>
                <a:gridCol w="524770">
                  <a:extLst>
                    <a:ext uri="{9D8B030D-6E8A-4147-A177-3AD203B41FA5}">
                      <a16:colId xmlns:a16="http://schemas.microsoft.com/office/drawing/2014/main" val="924402050"/>
                    </a:ext>
                  </a:extLst>
                </a:gridCol>
                <a:gridCol w="561174">
                  <a:extLst>
                    <a:ext uri="{9D8B030D-6E8A-4147-A177-3AD203B41FA5}">
                      <a16:colId xmlns:a16="http://schemas.microsoft.com/office/drawing/2014/main" val="336541272"/>
                    </a:ext>
                  </a:extLst>
                </a:gridCol>
              </a:tblGrid>
              <a:tr h="214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제목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작성자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좋아요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/>
                        <a:t>게시일자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37152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5689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게시글</a:t>
                      </a:r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 제목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20/12/01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9452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안녕하세요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299717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+mn-ea"/>
                          <a:ea typeface="+mn-ea"/>
                        </a:rPr>
                        <a:t>새로운 업데이트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admin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549545"/>
                  </a:ext>
                </a:extLst>
              </a:tr>
              <a:tr h="214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>
                          <a:latin typeface="+mn-ea"/>
                          <a:ea typeface="+mn-ea"/>
                        </a:rPr>
                        <a:t>질문있습니다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user1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+mn-ea"/>
                          <a:ea typeface="+mn-ea"/>
                        </a:rPr>
                        <a:t>20/11/28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1928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 bwMode="auto">
          <a:xfrm>
            <a:off x="3651230" y="1372425"/>
            <a:ext cx="486000" cy="48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7" name="모서리가 둥근 사각형 설명선 86"/>
          <p:cNvSpPr/>
          <p:nvPr/>
        </p:nvSpPr>
        <p:spPr bwMode="auto">
          <a:xfrm>
            <a:off x="1183104" y="1471277"/>
            <a:ext cx="1136132" cy="516593"/>
          </a:xfrm>
          <a:prstGeom prst="wedgeRoundRectCallout">
            <a:avLst>
              <a:gd name="adj1" fmla="val -20227"/>
              <a:gd name="adj2" fmla="val 77287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API_0012: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게시글</a:t>
            </a:r>
            <a:r>
              <a:rPr lang="ko-KR" altLang="en-US" sz="1200" dirty="0" smtClean="0">
                <a:latin typeface="+mj-lt"/>
              </a:rPr>
              <a:t> 검색</a:t>
            </a:r>
            <a:endParaRPr lang="en-US" altLang="ko-KR" sz="1200" dirty="0" smtClean="0">
              <a:latin typeface="+mj-lt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3" name="그림 1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936" y="4698421"/>
            <a:ext cx="810000" cy="1080000"/>
          </a:xfrm>
          <a:prstGeom prst="rect">
            <a:avLst/>
          </a:prstGeom>
        </p:spPr>
      </p:pic>
      <p:pic>
        <p:nvPicPr>
          <p:cNvPr id="90" name="그림 8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4698421"/>
            <a:ext cx="810000" cy="108000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2" y="4698421"/>
            <a:ext cx="810000" cy="1080000"/>
          </a:xfrm>
          <a:prstGeom prst="rect">
            <a:avLst/>
          </a:prstGeom>
        </p:spPr>
      </p:pic>
      <p:sp>
        <p:nvSpPr>
          <p:cNvPr id="73" name="직사각형 72"/>
          <p:cNvSpPr>
            <a:spLocks/>
          </p:cNvSpPr>
          <p:nvPr/>
        </p:nvSpPr>
        <p:spPr bwMode="auto">
          <a:xfrm>
            <a:off x="3548055" y="1335173"/>
            <a:ext cx="2222883" cy="482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10800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        </a:t>
            </a:r>
            <a:r>
              <a:rPr lang="ko-KR" altLang="en-US" dirty="0" smtClean="0">
                <a:latin typeface="+mn-ea"/>
                <a:ea typeface="+mn-ea"/>
              </a:rPr>
              <a:t>유저</a:t>
            </a:r>
            <a:r>
              <a:rPr lang="en-US" altLang="ko-KR" dirty="0" smtClean="0">
                <a:latin typeface="+mn-ea"/>
                <a:ea typeface="+mn-ea"/>
              </a:rPr>
              <a:t>1 </a:t>
            </a:r>
            <a:r>
              <a:rPr lang="ko-KR" altLang="en-US" dirty="0" smtClean="0">
                <a:latin typeface="+mn-ea"/>
                <a:ea typeface="+mn-ea"/>
              </a:rPr>
              <a:t>님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-----------------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+mn-ea"/>
                <a:ea typeface="+mn-ea"/>
              </a:rPr>
              <a:t>프로필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-----------------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북마크</a:t>
            </a:r>
            <a:endParaRPr kumimoji="1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상점</a:t>
            </a:r>
            <a:endParaRPr kumimoji="1" lang="en-US" altLang="ko-K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+mn-ea"/>
                <a:ea typeface="+mn-ea"/>
              </a:rPr>
              <a:t>업데이트 소식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+mn-ea"/>
                <a:ea typeface="+mn-ea"/>
              </a:rPr>
              <a:t>이벤트 알림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-----------------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+mn-ea"/>
                <a:ea typeface="+mn-ea"/>
              </a:rPr>
              <a:t>이용약관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1:1 </a:t>
            </a:r>
            <a:r>
              <a:rPr lang="ko-KR" altLang="en-US" dirty="0" smtClean="0">
                <a:latin typeface="+mn-ea"/>
                <a:ea typeface="+mn-ea"/>
              </a:rPr>
              <a:t>문의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latin typeface="+mn-ea"/>
                <a:ea typeface="+mn-ea"/>
              </a:rPr>
              <a:t>설정</a:t>
            </a:r>
            <a:endParaRPr lang="en-US" altLang="ko-KR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latin typeface="+mn-ea"/>
                <a:ea typeface="+mn-ea"/>
              </a:rPr>
              <a:t>-----------------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>
                <a:solidFill>
                  <a:srgbClr val="FF0000"/>
                </a:solidFill>
                <a:latin typeface="+mn-ea"/>
                <a:ea typeface="+mn-ea"/>
              </a:rPr>
              <a:t>로그아웃</a:t>
            </a:r>
            <a:endParaRPr lang="en-US" altLang="ko-KR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3494960" y="5468424"/>
            <a:ext cx="1196840" cy="683669"/>
          </a:xfrm>
          <a:prstGeom prst="ellipse">
            <a:avLst/>
          </a:prstGeom>
          <a:solidFill>
            <a:srgbClr val="0070C0">
              <a:alpha val="40000"/>
            </a:srgbClr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모서리가 둥근 사각형 설명선 75"/>
          <p:cNvSpPr/>
          <p:nvPr/>
        </p:nvSpPr>
        <p:spPr bwMode="auto">
          <a:xfrm>
            <a:off x="4395732" y="1969271"/>
            <a:ext cx="1797706" cy="516593"/>
          </a:xfrm>
          <a:prstGeom prst="wedgeRoundRectCallout">
            <a:avLst>
              <a:gd name="adj1" fmla="val -21001"/>
              <a:gd name="adj2" fmla="val -84401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API_0007: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메인화면</a:t>
            </a:r>
            <a:r>
              <a:rPr kumimoji="1" lang="ko-KR" altLang="en-US" sz="12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프로필 출력</a:t>
            </a:r>
          </a:p>
        </p:txBody>
      </p:sp>
      <p:sp>
        <p:nvSpPr>
          <p:cNvPr id="48" name="모서리가 둥근 사각형 설명선 47"/>
          <p:cNvSpPr/>
          <p:nvPr/>
        </p:nvSpPr>
        <p:spPr bwMode="auto">
          <a:xfrm>
            <a:off x="829828" y="5835524"/>
            <a:ext cx="1284506" cy="516593"/>
          </a:xfrm>
          <a:prstGeom prst="wedgeRoundRectCallout">
            <a:avLst>
              <a:gd name="adj1" fmla="val -20316"/>
              <a:gd name="adj2" fmla="val -878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API_0009: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최신게임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634919" y="4693628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4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3703435" y="1364809"/>
            <a:ext cx="486000" cy="48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5E5117-A91D-4953-B925-511481EDB230}"/>
              </a:ext>
            </a:extLst>
          </p:cNvPr>
          <p:cNvSpPr txBox="1"/>
          <p:nvPr/>
        </p:nvSpPr>
        <p:spPr>
          <a:xfrm>
            <a:off x="6753200" y="1052736"/>
            <a:ext cx="302433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dirty="0" smtClean="0">
                <a:latin typeface="+mn-ea"/>
                <a:ea typeface="+mn-ea"/>
              </a:rPr>
              <a:t>뉴스 게시판과 게임 목록 게시판</a:t>
            </a:r>
            <a:endParaRPr lang="en-US" altLang="ko-KR" sz="1200" b="0" dirty="0" smtClean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b="0" dirty="0">
              <a:latin typeface="+mn-ea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ko-KR" sz="1200" b="0" dirty="0" smtClean="0">
              <a:latin typeface="+mn-ea"/>
              <a:ea typeface="+mn-ea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sz="1200" b="0" dirty="0" smtClean="0">
                <a:latin typeface="+mn-ea"/>
                <a:ea typeface="+mn-ea"/>
              </a:rPr>
              <a:t>뉴스 게시판은 일반 게시판과 다른 모습이지만 같은 테이블</a:t>
            </a:r>
            <a:r>
              <a:rPr lang="en-US" altLang="ko-KR" sz="1200" b="0" dirty="0" smtClean="0">
                <a:latin typeface="+mn-ea"/>
                <a:ea typeface="+mn-ea"/>
              </a:rPr>
              <a:t>(</a:t>
            </a:r>
            <a:r>
              <a:rPr lang="en-US" altLang="ko-KR" sz="1200" b="0" dirty="0" err="1" smtClean="0">
                <a:latin typeface="+mn-ea"/>
                <a:ea typeface="+mn-ea"/>
              </a:rPr>
              <a:t>gf_board</a:t>
            </a:r>
            <a:r>
              <a:rPr lang="en-US" altLang="ko-KR" sz="1200" b="0" dirty="0" smtClean="0">
                <a:latin typeface="+mn-ea"/>
                <a:ea typeface="+mn-ea"/>
              </a:rPr>
              <a:t>)</a:t>
            </a:r>
            <a:r>
              <a:rPr lang="ko-KR" altLang="en-US" sz="1200" b="0" dirty="0" smtClean="0">
                <a:latin typeface="+mn-ea"/>
                <a:ea typeface="+mn-ea"/>
              </a:rPr>
              <a:t>을 사용한다</a:t>
            </a:r>
            <a:r>
              <a:rPr lang="en-US" altLang="ko-KR" sz="1200" b="0" dirty="0" smtClean="0">
                <a:latin typeface="+mn-ea"/>
                <a:ea typeface="+mn-ea"/>
              </a:rPr>
              <a:t>. (</a:t>
            </a:r>
            <a:r>
              <a:rPr lang="en-US" altLang="ko-KR" sz="1200" b="0" dirty="0" err="1" smtClean="0">
                <a:latin typeface="+mn-ea"/>
                <a:ea typeface="+mn-ea"/>
              </a:rPr>
              <a:t>board_code</a:t>
            </a:r>
            <a:r>
              <a:rPr lang="en-US" altLang="ko-KR" sz="1200" b="0" dirty="0" smtClean="0">
                <a:latin typeface="+mn-ea"/>
                <a:ea typeface="+mn-ea"/>
              </a:rPr>
              <a:t> : 1)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553343" y="1337127"/>
            <a:ext cx="2664296" cy="4824536"/>
            <a:chOff x="2144688" y="1340768"/>
            <a:chExt cx="2664296" cy="4824536"/>
          </a:xfrm>
        </p:grpSpPr>
        <p:sp>
          <p:nvSpPr>
            <p:cNvPr id="25" name="직사각형 24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27" name="직사각형 26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29" name="모서리가 둥근 직사각형 28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0" name="모서리가 둥근 직사각형 29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31" name="모서리가 둥근 직사각형 30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38" name="모서리가 둥근 사각형 설명선 37"/>
          <p:cNvSpPr/>
          <p:nvPr/>
        </p:nvSpPr>
        <p:spPr bwMode="auto">
          <a:xfrm>
            <a:off x="1765757" y="1695193"/>
            <a:ext cx="1385474" cy="520360"/>
          </a:xfrm>
          <a:prstGeom prst="wedgeRoundRectCallout">
            <a:avLst>
              <a:gd name="adj1" fmla="val -20227"/>
              <a:gd name="adj2" fmla="val 7669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API_0011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게시글</a:t>
            </a:r>
            <a:r>
              <a:rPr lang="ko-KR" altLang="en-US" sz="1200" dirty="0" smtClean="0">
                <a:latin typeface="+mj-lt"/>
              </a:rPr>
              <a:t> 목록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62351" y="5788769"/>
            <a:ext cx="1008112" cy="308169"/>
            <a:chOff x="3800872" y="2030091"/>
            <a:chExt cx="1008112" cy="308169"/>
          </a:xfrm>
        </p:grpSpPr>
        <p:sp>
          <p:nvSpPr>
            <p:cNvPr id="44" name="모서리가 둥근 직사각형 43"/>
            <p:cNvSpPr/>
            <p:nvPr/>
          </p:nvSpPr>
          <p:spPr bwMode="auto">
            <a:xfrm>
              <a:off x="3800872" y="2030091"/>
              <a:ext cx="1008112" cy="30816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872880" y="2088754"/>
              <a:ext cx="187725" cy="187725"/>
              <a:chOff x="2288704" y="2564904"/>
              <a:chExt cx="187725" cy="187725"/>
            </a:xfrm>
          </p:grpSpPr>
          <p:sp>
            <p:nvSpPr>
              <p:cNvPr id="46" name="타원 45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47" name="직선 연결선 46"/>
              <p:cNvCxnSpPr>
                <a:stCxn id="46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48" name="TextBox 47"/>
          <p:cNvSpPr txBox="1"/>
          <p:nvPr/>
        </p:nvSpPr>
        <p:spPr>
          <a:xfrm>
            <a:off x="602513" y="1988840"/>
            <a:ext cx="1912142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+mn-ea"/>
                <a:ea typeface="+mn-ea"/>
              </a:rPr>
              <a:t>최근 소식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630612" y="5804619"/>
            <a:ext cx="683994" cy="255006"/>
            <a:chOff x="524590" y="2831685"/>
            <a:chExt cx="683994" cy="255006"/>
          </a:xfrm>
        </p:grpSpPr>
        <p:sp>
          <p:nvSpPr>
            <p:cNvPr id="56" name="TextBox 55"/>
            <p:cNvSpPr txBox="1"/>
            <p:nvPr/>
          </p:nvSpPr>
          <p:spPr>
            <a:xfrm>
              <a:off x="524590" y="2831685"/>
              <a:ext cx="476253" cy="255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0" smtClean="0">
                  <a:latin typeface="+mn-ea"/>
                  <a:ea typeface="+mn-ea"/>
                </a:rPr>
                <a:t>제목</a:t>
              </a:r>
              <a:endParaRPr lang="en-US" altLang="ko-KR" sz="1050" b="0" smtClean="0">
                <a:latin typeface="+mn-ea"/>
                <a:ea typeface="+mn-ea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1000844" y="2831685"/>
              <a:ext cx="20774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8" name="이등변 삼각형 57"/>
            <p:cNvSpPr/>
            <p:nvPr/>
          </p:nvSpPr>
          <p:spPr bwMode="auto">
            <a:xfrm rot="10800000">
              <a:off x="1037127" y="2889616"/>
              <a:ext cx="144016" cy="16238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9878" y="5433471"/>
            <a:ext cx="181171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</a:t>
            </a:r>
            <a:r>
              <a:rPr lang="en-US" altLang="ko-KR" sz="1200" b="0" smtClean="0">
                <a:latin typeface="+mn-ea"/>
                <a:ea typeface="+mn-ea"/>
              </a:rPr>
              <a:t> | 2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3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4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5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&gt;&gt;</a:t>
            </a:r>
            <a:endParaRPr lang="ko-KR" altLang="en-US" sz="1200" b="0" smtClean="0">
              <a:latin typeface="+mn-ea"/>
              <a:ea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3620094" y="1337127"/>
            <a:ext cx="2664296" cy="4824536"/>
            <a:chOff x="2144688" y="1340768"/>
            <a:chExt cx="2664296" cy="4824536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2144688" y="1340768"/>
              <a:ext cx="2664296" cy="48245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2144688" y="1340768"/>
              <a:ext cx="2664296" cy="556351"/>
              <a:chOff x="2144688" y="1340768"/>
              <a:chExt cx="2664296" cy="556351"/>
            </a:xfrm>
          </p:grpSpPr>
          <p:sp>
            <p:nvSpPr>
              <p:cNvPr id="72" name="직사각형 71"/>
              <p:cNvSpPr/>
              <p:nvPr/>
            </p:nvSpPr>
            <p:spPr bwMode="auto">
              <a:xfrm>
                <a:off x="2144688" y="1340768"/>
                <a:ext cx="2664296" cy="55635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2216696" y="1450739"/>
                <a:ext cx="360338" cy="336408"/>
                <a:chOff x="488206" y="2184176"/>
                <a:chExt cx="360338" cy="336408"/>
              </a:xfrm>
            </p:grpSpPr>
            <p:sp>
              <p:nvSpPr>
                <p:cNvPr id="74" name="모서리가 둥근 직사각형 73"/>
                <p:cNvSpPr/>
                <p:nvPr/>
              </p:nvSpPr>
              <p:spPr bwMode="auto">
                <a:xfrm>
                  <a:off x="488504" y="2184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75" name="모서리가 둥근 직사각형 74"/>
                <p:cNvSpPr/>
                <p:nvPr/>
              </p:nvSpPr>
              <p:spPr bwMode="auto">
                <a:xfrm>
                  <a:off x="488504" y="2318176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 bwMode="auto">
                <a:xfrm>
                  <a:off x="488206" y="2448584"/>
                  <a:ext cx="360040" cy="72000"/>
                </a:xfrm>
                <a:prstGeom prst="roundRect">
                  <a:avLst/>
                </a:prstGeom>
                <a:solidFill>
                  <a:schemeClr val="tx1"/>
                </a:solidFill>
                <a:ln w="9525" cap="rnd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</p:grpSp>
      <p:grpSp>
        <p:nvGrpSpPr>
          <p:cNvPr id="92" name="그룹 91"/>
          <p:cNvGrpSpPr/>
          <p:nvPr/>
        </p:nvGrpSpPr>
        <p:grpSpPr>
          <a:xfrm>
            <a:off x="4429102" y="5788769"/>
            <a:ext cx="1008112" cy="308169"/>
            <a:chOff x="3800872" y="2030091"/>
            <a:chExt cx="1008112" cy="308169"/>
          </a:xfrm>
        </p:grpSpPr>
        <p:sp>
          <p:nvSpPr>
            <p:cNvPr id="93" name="모서리가 둥근 직사각형 92"/>
            <p:cNvSpPr/>
            <p:nvPr/>
          </p:nvSpPr>
          <p:spPr bwMode="auto">
            <a:xfrm>
              <a:off x="3800872" y="2030091"/>
              <a:ext cx="1008112" cy="30816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smtClean="0">
                  <a:solidFill>
                    <a:schemeClr val="bg1">
                      <a:lumMod val="65000"/>
                    </a:schemeClr>
                  </a:solidFill>
                  <a:latin typeface="+mn-lt"/>
                  <a:ea typeface="MS Mincho" panose="02020609040205080304" pitchFamily="49" charset="-128"/>
                </a:rPr>
                <a:t>   search</a:t>
              </a:r>
              <a:endParaRPr kumimoji="1" lang="ko-KR" altLang="en-US" sz="1100" b="1" i="0" u="none" strike="noStrike" cap="none" normalizeH="0" baseline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+mn-lt"/>
              </a:endParaRPr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3872880" y="2088754"/>
              <a:ext cx="187725" cy="187725"/>
              <a:chOff x="2288704" y="2564904"/>
              <a:chExt cx="187725" cy="187725"/>
            </a:xfrm>
          </p:grpSpPr>
          <p:sp>
            <p:nvSpPr>
              <p:cNvPr id="95" name="타원 94"/>
              <p:cNvSpPr/>
              <p:nvPr/>
            </p:nvSpPr>
            <p:spPr bwMode="auto">
              <a:xfrm>
                <a:off x="2288704" y="2564904"/>
                <a:ext cx="144016" cy="144016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96" name="직선 연결선 95"/>
              <p:cNvCxnSpPr>
                <a:stCxn id="95" idx="5"/>
              </p:cNvCxnSpPr>
              <p:nvPr/>
            </p:nvCxnSpPr>
            <p:spPr bwMode="auto">
              <a:xfrm>
                <a:off x="2411629" y="2687829"/>
                <a:ext cx="64800" cy="64800"/>
              </a:xfrm>
              <a:prstGeom prst="lin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>
                    <a:alpha val="98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sp>
        <p:nvSpPr>
          <p:cNvPr id="97" name="TextBox 96"/>
          <p:cNvSpPr txBox="1"/>
          <p:nvPr/>
        </p:nvSpPr>
        <p:spPr>
          <a:xfrm>
            <a:off x="3669264" y="1961285"/>
            <a:ext cx="1912142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smtClean="0">
                <a:latin typeface="+mn-ea"/>
                <a:ea typeface="+mn-ea"/>
              </a:rPr>
              <a:t>게임 목록</a:t>
            </a:r>
          </a:p>
        </p:txBody>
      </p:sp>
      <p:grpSp>
        <p:nvGrpSpPr>
          <p:cNvPr id="98" name="그룹 97"/>
          <p:cNvGrpSpPr/>
          <p:nvPr/>
        </p:nvGrpSpPr>
        <p:grpSpPr>
          <a:xfrm>
            <a:off x="3697363" y="5804619"/>
            <a:ext cx="683994" cy="255006"/>
            <a:chOff x="524590" y="2831685"/>
            <a:chExt cx="683994" cy="255006"/>
          </a:xfrm>
        </p:grpSpPr>
        <p:sp>
          <p:nvSpPr>
            <p:cNvPr id="99" name="TextBox 98"/>
            <p:cNvSpPr txBox="1"/>
            <p:nvPr/>
          </p:nvSpPr>
          <p:spPr>
            <a:xfrm>
              <a:off x="524590" y="2831685"/>
              <a:ext cx="476253" cy="255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0" smtClean="0">
                  <a:latin typeface="+mn-ea"/>
                  <a:ea typeface="+mn-ea"/>
                </a:rPr>
                <a:t>제목</a:t>
              </a:r>
              <a:endParaRPr lang="en-US" altLang="ko-KR" sz="1050" b="0" smtClean="0">
                <a:latin typeface="+mn-ea"/>
                <a:ea typeface="+mn-ea"/>
              </a:endParaRPr>
            </a:p>
          </p:txBody>
        </p:sp>
        <p:sp>
          <p:nvSpPr>
            <p:cNvPr id="100" name="직사각형 99"/>
            <p:cNvSpPr/>
            <p:nvPr/>
          </p:nvSpPr>
          <p:spPr bwMode="auto">
            <a:xfrm>
              <a:off x="1000844" y="2831685"/>
              <a:ext cx="20774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1" name="이등변 삼각형 100"/>
            <p:cNvSpPr/>
            <p:nvPr/>
          </p:nvSpPr>
          <p:spPr bwMode="auto">
            <a:xfrm rot="10800000">
              <a:off x="1037127" y="2889616"/>
              <a:ext cx="144016" cy="162386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146629" y="5433471"/>
            <a:ext cx="1811713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+mn-ea"/>
                <a:ea typeface="+mn-ea"/>
              </a:rPr>
              <a:t>1</a:t>
            </a:r>
            <a:r>
              <a:rPr lang="en-US" altLang="ko-KR" sz="1200" b="0" smtClean="0">
                <a:latin typeface="+mn-ea"/>
                <a:ea typeface="+mn-ea"/>
              </a:rPr>
              <a:t> | 2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3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4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5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 </a:t>
            </a:r>
            <a:r>
              <a:rPr lang="en-US" altLang="ko-KR" sz="1200" b="0">
                <a:latin typeface="+mn-ea"/>
              </a:rPr>
              <a:t>|</a:t>
            </a:r>
            <a:r>
              <a:rPr lang="en-US" altLang="ko-KR" sz="1200" b="0" smtClean="0">
                <a:latin typeface="+mn-ea"/>
                <a:ea typeface="+mn-ea"/>
              </a:rPr>
              <a:t> &gt;&gt;</a:t>
            </a:r>
            <a:endParaRPr lang="ko-KR" altLang="en-US" sz="1200" b="0" smtClean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3804141" y="2281221"/>
            <a:ext cx="1080000" cy="1446423"/>
            <a:chOff x="3804141" y="2281221"/>
            <a:chExt cx="1080000" cy="1446423"/>
          </a:xfrm>
        </p:grpSpPr>
        <p:sp>
          <p:nvSpPr>
            <p:cNvPr id="112" name="TextBox 111"/>
            <p:cNvSpPr txBox="1"/>
            <p:nvPr/>
          </p:nvSpPr>
          <p:spPr>
            <a:xfrm>
              <a:off x="3804141" y="3361221"/>
              <a:ext cx="10800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Cave Story+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04141" y="2281221"/>
              <a:ext cx="1080000" cy="1080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pic>
        <p:nvPicPr>
          <p:cNvPr id="3" name="그림 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1" y="2351993"/>
            <a:ext cx="2394000" cy="784800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423832" y="3494181"/>
            <a:ext cx="1661169" cy="211186"/>
            <a:chOff x="1652243" y="4065833"/>
            <a:chExt cx="1661169" cy="211186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44205" b="10031"/>
            <a:stretch/>
          </p:blipFill>
          <p:spPr>
            <a:xfrm>
              <a:off x="1652243" y="4065833"/>
              <a:ext cx="463840" cy="196426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2164177" y="4069982"/>
              <a:ext cx="1149235" cy="207037"/>
              <a:chOff x="-727863" y="3749395"/>
              <a:chExt cx="1149235" cy="207037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-727863" y="3749395"/>
                <a:ext cx="522728" cy="207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ko-KR" altLang="en-US" sz="800" b="0" dirty="0" err="1" smtClean="0">
                    <a:latin typeface="+mn-ea"/>
                    <a:ea typeface="+mn-ea"/>
                  </a:rPr>
                  <a:t>어드민</a:t>
                </a:r>
                <a:endParaRPr lang="en-US" altLang="ko-KR" sz="800" b="0" dirty="0" smtClean="0">
                  <a:latin typeface="+mn-ea"/>
                  <a:ea typeface="+mn-ea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-205135" y="3749395"/>
                <a:ext cx="626507" cy="2070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altLang="ko-KR" sz="800" b="0" dirty="0" smtClean="0">
                    <a:latin typeface="+mn-ea"/>
                    <a:ea typeface="+mn-ea"/>
                  </a:rPr>
                  <a:t>20/11/20</a:t>
                </a:r>
              </a:p>
            </p:txBody>
          </p:sp>
        </p:grpSp>
      </p:grpSp>
      <p:sp>
        <p:nvSpPr>
          <p:cNvPr id="66" name="TextBox 65"/>
          <p:cNvSpPr txBox="1"/>
          <p:nvPr/>
        </p:nvSpPr>
        <p:spPr>
          <a:xfrm>
            <a:off x="694601" y="3136765"/>
            <a:ext cx="2390400" cy="36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ko-KR" sz="1050" b="0" dirty="0" smtClean="0">
                <a:latin typeface="+mn-ea"/>
                <a:ea typeface="+mn-ea"/>
              </a:rPr>
              <a:t>Among Us </a:t>
            </a:r>
            <a:r>
              <a:rPr lang="ko-KR" altLang="en-US" sz="1050" b="0" dirty="0" smtClean="0">
                <a:latin typeface="+mn-ea"/>
                <a:ea typeface="+mn-ea"/>
              </a:rPr>
              <a:t>업데이트</a:t>
            </a:r>
            <a:r>
              <a:rPr lang="en-US" altLang="ko-KR" sz="1050" b="0" dirty="0" smtClean="0">
                <a:latin typeface="+mn-ea"/>
                <a:ea typeface="+mn-ea"/>
              </a:rPr>
              <a:t>!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680710" y="3936517"/>
            <a:ext cx="2394000" cy="1353402"/>
            <a:chOff x="7113240" y="4367002"/>
            <a:chExt cx="2394000" cy="1353402"/>
          </a:xfrm>
        </p:grpSpPr>
        <p:pic>
          <p:nvPicPr>
            <p:cNvPr id="10" name="그림 9"/>
            <p:cNvPicPr>
              <a:picLocks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240" y="4367002"/>
              <a:ext cx="2394000" cy="784800"/>
            </a:xfrm>
            <a:prstGeom prst="rect">
              <a:avLst/>
            </a:prstGeom>
          </p:spPr>
        </p:pic>
        <p:grpSp>
          <p:nvGrpSpPr>
            <p:cNvPr id="78" name="그룹 77"/>
            <p:cNvGrpSpPr/>
            <p:nvPr/>
          </p:nvGrpSpPr>
          <p:grpSpPr>
            <a:xfrm>
              <a:off x="7846071" y="5509218"/>
              <a:ext cx="1661169" cy="211186"/>
              <a:chOff x="1652243" y="4065833"/>
              <a:chExt cx="1661169" cy="211186"/>
            </a:xfrm>
          </p:grpSpPr>
          <p:pic>
            <p:nvPicPr>
              <p:cNvPr id="79" name="그림 78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44205" b="10031"/>
              <a:stretch/>
            </p:blipFill>
            <p:spPr>
              <a:xfrm>
                <a:off x="1652243" y="4065833"/>
                <a:ext cx="463840" cy="196426"/>
              </a:xfrm>
              <a:prstGeom prst="rect">
                <a:avLst/>
              </a:prstGeom>
            </p:spPr>
          </p:pic>
          <p:grpSp>
            <p:nvGrpSpPr>
              <p:cNvPr id="80" name="그룹 79"/>
              <p:cNvGrpSpPr/>
              <p:nvPr/>
            </p:nvGrpSpPr>
            <p:grpSpPr>
              <a:xfrm>
                <a:off x="2164177" y="4069982"/>
                <a:ext cx="1149235" cy="207037"/>
                <a:chOff x="-727863" y="3749395"/>
                <a:chExt cx="1149235" cy="207037"/>
              </a:xfrm>
            </p:grpSpPr>
            <p:sp>
              <p:nvSpPr>
                <p:cNvPr id="81" name="TextBox 80"/>
                <p:cNvSpPr txBox="1"/>
                <p:nvPr/>
              </p:nvSpPr>
              <p:spPr>
                <a:xfrm>
                  <a:off x="-727863" y="3749395"/>
                  <a:ext cx="522728" cy="2070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r>
                    <a:rPr lang="ko-KR" altLang="en-US" sz="800" b="0" dirty="0" err="1" smtClean="0">
                      <a:latin typeface="+mn-ea"/>
                      <a:ea typeface="+mn-ea"/>
                    </a:rPr>
                    <a:t>어드민</a:t>
                  </a:r>
                  <a:endParaRPr lang="en-US" altLang="ko-KR" sz="800" b="0" dirty="0" smtClean="0">
                    <a:latin typeface="+mn-ea"/>
                    <a:ea typeface="+mn-ea"/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-205135" y="3749395"/>
                  <a:ext cx="626507" cy="2070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r>
                    <a:rPr lang="en-US" altLang="ko-KR" sz="800" b="0" dirty="0" smtClean="0">
                      <a:latin typeface="+mn-ea"/>
                      <a:ea typeface="+mn-ea"/>
                    </a:rPr>
                    <a:t>20/11/19</a:t>
                  </a:r>
                </a:p>
              </p:txBody>
            </p:sp>
          </p:grpSp>
        </p:grpSp>
        <p:sp>
          <p:nvSpPr>
            <p:cNvPr id="83" name="TextBox 82"/>
            <p:cNvSpPr txBox="1"/>
            <p:nvPr/>
          </p:nvSpPr>
          <p:spPr>
            <a:xfrm>
              <a:off x="7116840" y="5151802"/>
              <a:ext cx="23904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DJMAX Respect V </a:t>
              </a:r>
              <a:r>
                <a:rPr lang="ko-KR" altLang="en-US" sz="1050" b="0" dirty="0" smtClean="0">
                  <a:latin typeface="+mn-ea"/>
                  <a:ea typeface="+mn-ea"/>
                </a:rPr>
                <a:t>공지사항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068188" y="2280006"/>
            <a:ext cx="1080000" cy="1446423"/>
            <a:chOff x="3804141" y="2281221"/>
            <a:chExt cx="1080000" cy="1446423"/>
          </a:xfrm>
        </p:grpSpPr>
        <p:sp>
          <p:nvSpPr>
            <p:cNvPr id="102" name="TextBox 101"/>
            <p:cNvSpPr txBox="1"/>
            <p:nvPr/>
          </p:nvSpPr>
          <p:spPr>
            <a:xfrm>
              <a:off x="3804141" y="3361221"/>
              <a:ext cx="10800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Monster Hunter: World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04141" y="2281221"/>
              <a:ext cx="1080000" cy="1080000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804141" y="3902826"/>
            <a:ext cx="1080000" cy="1446423"/>
            <a:chOff x="3804141" y="2281221"/>
            <a:chExt cx="1080000" cy="1446423"/>
          </a:xfrm>
        </p:grpSpPr>
        <p:sp>
          <p:nvSpPr>
            <p:cNvPr id="105" name="TextBox 104"/>
            <p:cNvSpPr txBox="1"/>
            <p:nvPr/>
          </p:nvSpPr>
          <p:spPr>
            <a:xfrm>
              <a:off x="3804141" y="3361221"/>
              <a:ext cx="10800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Untitled Goose Game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04141" y="2281221"/>
              <a:ext cx="1080000" cy="1080000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5055273" y="3900765"/>
            <a:ext cx="1080000" cy="1446423"/>
            <a:chOff x="3804141" y="2281221"/>
            <a:chExt cx="1080000" cy="1446423"/>
          </a:xfrm>
        </p:grpSpPr>
        <p:sp>
          <p:nvSpPr>
            <p:cNvPr id="109" name="TextBox 108"/>
            <p:cNvSpPr txBox="1"/>
            <p:nvPr/>
          </p:nvSpPr>
          <p:spPr>
            <a:xfrm>
              <a:off x="3804141" y="3361221"/>
              <a:ext cx="1080000" cy="366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l"/>
              <a:r>
                <a:rPr lang="en-US" altLang="ko-KR" sz="1050" b="0" dirty="0" smtClean="0">
                  <a:latin typeface="+mn-ea"/>
                  <a:ea typeface="+mn-ea"/>
                </a:rPr>
                <a:t>The Binding of </a:t>
              </a:r>
              <a:r>
                <a:rPr lang="en-US" altLang="ko-KR" sz="1050" b="0" dirty="0" err="1" smtClean="0">
                  <a:latin typeface="+mn-ea"/>
                  <a:ea typeface="+mn-ea"/>
                </a:rPr>
                <a:t>Issac</a:t>
              </a:r>
              <a:endParaRPr lang="en-US" altLang="ko-KR" sz="1050" b="0" dirty="0" smtClean="0">
                <a:latin typeface="+mn-ea"/>
                <a:ea typeface="+mn-e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04141" y="2281221"/>
              <a:ext cx="1080000" cy="1080000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endParaRPr lang="en-US" altLang="ko-KR" sz="1050" b="0" dirty="0" smtClean="0">
                <a:latin typeface="+mn-ea"/>
                <a:ea typeface="+mn-ea"/>
              </a:endParaRPr>
            </a:p>
          </p:txBody>
        </p:sp>
      </p:grpSp>
      <p:sp>
        <p:nvSpPr>
          <p:cNvPr id="111" name="모서리가 둥근 사각형 설명선 110"/>
          <p:cNvSpPr/>
          <p:nvPr/>
        </p:nvSpPr>
        <p:spPr bwMode="auto">
          <a:xfrm>
            <a:off x="2195509" y="5799615"/>
            <a:ext cx="1385474" cy="520360"/>
          </a:xfrm>
          <a:prstGeom prst="wedgeRoundRectCallout">
            <a:avLst>
              <a:gd name="adj1" fmla="val -57669"/>
              <a:gd name="adj2" fmla="val -213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API_0012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err="1" smtClean="0">
                <a:latin typeface="+mj-lt"/>
              </a:rPr>
              <a:t>게시글</a:t>
            </a:r>
            <a:r>
              <a:rPr lang="ko-KR" altLang="en-US" sz="1200" dirty="0" smtClean="0">
                <a:latin typeface="+mj-lt"/>
              </a:rPr>
              <a:t> 검색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4" name="모서리가 둥근 사각형 설명선 113"/>
          <p:cNvSpPr/>
          <p:nvPr/>
        </p:nvSpPr>
        <p:spPr bwMode="auto">
          <a:xfrm>
            <a:off x="5067089" y="1594862"/>
            <a:ext cx="1385474" cy="520360"/>
          </a:xfrm>
          <a:prstGeom prst="wedgeRoundRectCallout">
            <a:avLst>
              <a:gd name="adj1" fmla="val -20227"/>
              <a:gd name="adj2" fmla="val 7669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API_0023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게임 목록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1" name="모서리가 둥근 사각형 설명선 120"/>
          <p:cNvSpPr/>
          <p:nvPr/>
        </p:nvSpPr>
        <p:spPr bwMode="auto">
          <a:xfrm>
            <a:off x="5265605" y="5795871"/>
            <a:ext cx="1385474" cy="520360"/>
          </a:xfrm>
          <a:prstGeom prst="wedgeRoundRectCallout">
            <a:avLst>
              <a:gd name="adj1" fmla="val -57669"/>
              <a:gd name="adj2" fmla="val -21305"/>
              <a:gd name="adj3" fmla="val 16667"/>
            </a:avLst>
          </a:prstGeom>
          <a:solidFill>
            <a:srgbClr val="99C6E6"/>
          </a:solidFill>
          <a:ln w="9525" cap="flat" cmpd="sng" algn="ctr">
            <a:noFill/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>
                <a:latin typeface="+mj-lt"/>
              </a:rPr>
              <a:t>API_0024 :</a:t>
            </a: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>
                <a:latin typeface="+mj-lt"/>
              </a:rPr>
              <a:t>게임 검색</a:t>
            </a:r>
            <a:endParaRPr kumimoji="1" lang="ko-KR" altLang="en-US" sz="1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2" name="사각형: 둥근 모서리 13">
            <a:extLst>
              <a:ext uri="{FF2B5EF4-FFF2-40B4-BE49-F238E27FC236}">
                <a16:creationId xmlns:a16="http://schemas.microsoft.com/office/drawing/2014/main" id="{D79F0EBF-079B-4CE9-9334-3DE3EF8EFDC0}"/>
              </a:ext>
            </a:extLst>
          </p:cNvPr>
          <p:cNvSpPr/>
          <p:nvPr/>
        </p:nvSpPr>
        <p:spPr bwMode="auto">
          <a:xfrm>
            <a:off x="245964" y="2105991"/>
            <a:ext cx="242663" cy="264408"/>
          </a:xfrm>
          <a:prstGeom prst="roundRect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6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마스터-A3">
  <a:themeElements>
    <a:clrScheme name="마스터-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마스터-A3">
  <a:themeElements>
    <a:clrScheme name="마스터-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마스터-A3">
  <a:themeElements>
    <a:clrScheme name="마스터-A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200" b="0" dirty="0" smtClean="0">
            <a:latin typeface="+mn-ea"/>
            <a:ea typeface="+mn-ea"/>
          </a:defRPr>
        </a:defPPr>
      </a:lstStyle>
    </a:tx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39043</TotalTime>
  <Words>2457</Words>
  <Application>Microsoft Office PowerPoint</Application>
  <PresentationFormat>A4 용지(210x297mm)</PresentationFormat>
  <Paragraphs>1115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MS Mincho</vt:lpstr>
      <vt:lpstr>굴림</vt:lpstr>
      <vt:lpstr>굴림체</vt:lpstr>
      <vt:lpstr>돋움</vt:lpstr>
      <vt:lpstr>맑은 고딕</vt:lpstr>
      <vt:lpstr>Arial</vt:lpstr>
      <vt:lpstr>Times New Roman</vt:lpstr>
      <vt:lpstr>Wingdings</vt:lpstr>
      <vt:lpstr>마스터-A3</vt:lpstr>
      <vt:lpstr>3_마스터-A3</vt:lpstr>
      <vt:lpstr>디자인 사용자 지정</vt:lpstr>
      <vt:lpstr>1_마스터-A3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유트리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subject>gpoon웹사이트개발</dc:subject>
  <dc:creator>정희철</dc:creator>
  <cp:lastModifiedBy>dlsrks4597@gmail.com</cp:lastModifiedBy>
  <cp:revision>3816</cp:revision>
  <cp:lastPrinted>2018-09-16T17:28:50Z</cp:lastPrinted>
  <dcterms:created xsi:type="dcterms:W3CDTF">1999-11-18T07:23:07Z</dcterms:created>
  <dcterms:modified xsi:type="dcterms:W3CDTF">2021-01-24T04:44:44Z</dcterms:modified>
</cp:coreProperties>
</file>