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60" r:id="rId3"/>
    <p:sldId id="287" r:id="rId4"/>
    <p:sldId id="261" r:id="rId5"/>
    <p:sldId id="288" r:id="rId6"/>
    <p:sldId id="292" r:id="rId7"/>
    <p:sldId id="290" r:id="rId8"/>
    <p:sldId id="258" r:id="rId9"/>
    <p:sldId id="291" r:id="rId10"/>
    <p:sldId id="293" r:id="rId11"/>
    <p:sldId id="259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23B2"/>
    <a:srgbClr val="ED2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2020-06-15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41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3734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2040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05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181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678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354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278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173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407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0080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703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2020-06-15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708920"/>
            <a:ext cx="54726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spc="-150" smtClean="0">
                <a:solidFill>
                  <a:schemeClr val="bg1"/>
                </a:solidFill>
              </a:rPr>
              <a:t>PROJECT</a:t>
            </a:r>
            <a:r>
              <a:rPr lang="ko-KR" altLang="en-US" sz="4400" b="1" spc="-150" smtClean="0">
                <a:solidFill>
                  <a:schemeClr val="bg1"/>
                </a:solidFill>
              </a:rPr>
              <a:t> </a:t>
            </a:r>
            <a:r>
              <a:rPr lang="en-US" altLang="ko-KR" sz="4400" b="1" spc="-150" smtClean="0">
                <a:solidFill>
                  <a:schemeClr val="bg1"/>
                </a:solidFill>
              </a:rPr>
              <a:t>TOURLAND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3848" y="4170566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smtClean="0">
                <a:solidFill>
                  <a:schemeClr val="bg1"/>
                </a:solidFill>
              </a:rPr>
              <a:t>발표자 황하나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smtClean="0"/>
              <a:t>BLACK</a:t>
            </a:r>
            <a:r>
              <a:rPr lang="en-US" altLang="ko-KR" sz="1400" b="1" smtClean="0">
                <a:solidFill>
                  <a:srgbClr val="E523B2"/>
                </a:solidFill>
              </a:rPr>
              <a:t>PINK</a:t>
            </a:r>
            <a:r>
              <a:rPr lang="en-US" altLang="ko-KR" sz="1400" b="1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5920" y="5949280"/>
            <a:ext cx="1512168" cy="6074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chemeClr val="bg1"/>
                </a:solidFill>
              </a:rPr>
              <a:t>소제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소제목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06402" y="271681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smtClean="0">
                <a:solidFill>
                  <a:schemeClr val="bg1"/>
                </a:solidFill>
              </a:rPr>
              <a:t>특이사항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08534" y="1022034"/>
            <a:ext cx="130592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특이사항</a:t>
            </a:r>
            <a:endParaRPr lang="ko-KR" altLang="en-US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1905" y="736547"/>
            <a:ext cx="3528392" cy="5744946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4535996" y="1151797"/>
            <a:ext cx="4428492" cy="474754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691680" y="2852936"/>
            <a:ext cx="2618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옵션 선택 가능</a:t>
            </a:r>
            <a:endParaRPr lang="ko-KR" altLang="en-US" sz="2800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7544" y="3717032"/>
            <a:ext cx="3996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ex. </a:t>
            </a:r>
            <a:r>
              <a:rPr lang="ko-KR" altLang="en-US" sz="20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고객이 </a:t>
            </a:r>
            <a:r>
              <a:rPr lang="ko-KR" altLang="en-US" sz="2000" b="1" spc="-150" dirty="0" smtClean="0">
                <a:solidFill>
                  <a:srgbClr val="FF0000"/>
                </a:solidFill>
              </a:rPr>
              <a:t>원하는 투어</a:t>
            </a:r>
            <a:r>
              <a:rPr lang="ko-KR" altLang="en-US" sz="2000" b="1" spc="-150" dirty="0" smtClean="0"/>
              <a:t>만</a:t>
            </a:r>
            <a:r>
              <a:rPr lang="ko-KR" altLang="en-US" sz="2000" b="1" spc="-150" dirty="0" smtClean="0">
                <a:solidFill>
                  <a:srgbClr val="FF0000"/>
                </a:solidFill>
              </a:rPr>
              <a:t> </a:t>
            </a:r>
            <a:r>
              <a:rPr lang="ko-KR" altLang="en-US" sz="20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참가 가능 </a:t>
            </a:r>
            <a:endParaRPr lang="ko-KR" altLang="en-US" sz="2000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smtClean="0">
                <a:solidFill>
                  <a:schemeClr val="bg1"/>
                </a:solidFill>
              </a:rPr>
              <a:t>PROJECT TOURLAND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7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517867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smtClean="0">
                <a:solidFill>
                  <a:schemeClr val="tx2">
                    <a:lumMod val="50000"/>
                  </a:schemeClr>
                </a:solidFill>
              </a:rPr>
              <a:t>발표자 황 하 나</a:t>
            </a:r>
            <a:endParaRPr lang="ko-KR" alt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smtClean="0">
                <a:solidFill>
                  <a:schemeClr val="bg1"/>
                </a:solidFill>
              </a:rPr>
              <a:t>PROJECT TOURLAND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95536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4903" y="177281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01    02    03    04   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28919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95736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923928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652120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3113" y="284364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smtClean="0">
                <a:solidFill>
                  <a:schemeClr val="bg1"/>
                </a:solidFill>
                <a:latin typeface="+mj-ea"/>
                <a:ea typeface="+mj-ea"/>
              </a:rPr>
              <a:t>팀 소개</a:t>
            </a:r>
            <a:endParaRPr lang="ko-KR" altLang="en-US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5536" y="3429000"/>
            <a:ext cx="1368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팀 이름</a:t>
            </a:r>
          </a:p>
          <a:p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팀원 소개 </a:t>
            </a:r>
            <a:endParaRPr lang="en-US" altLang="ko-KR" sz="1200" b="1" spc="-150" dirty="0" smtClean="0"/>
          </a:p>
          <a:p>
            <a:pPr>
              <a:buFontTx/>
              <a:buChar char="-"/>
            </a:pPr>
            <a:endParaRPr lang="en-US" altLang="ko-KR" sz="1200" b="1" spc="-150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2123728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0" name="직사각형 19"/>
          <p:cNvSpPr/>
          <p:nvPr/>
        </p:nvSpPr>
        <p:spPr>
          <a:xfrm>
            <a:off x="3851920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1" name="직사각형 20"/>
          <p:cNvSpPr/>
          <p:nvPr/>
        </p:nvSpPr>
        <p:spPr>
          <a:xfrm>
            <a:off x="5580112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2123728" y="3429000"/>
            <a:ext cx="13681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페이지 소개</a:t>
            </a:r>
          </a:p>
          <a:p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사용한 도구 소개</a:t>
            </a:r>
            <a:endParaRPr lang="en-US" altLang="ko-KR" sz="1200" b="1" spc="-150" dirty="0" smtClean="0"/>
          </a:p>
          <a:p>
            <a:pPr marL="171450" indent="-171450">
              <a:buFontTx/>
              <a:buChar char="-"/>
            </a:pPr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DB </a:t>
            </a:r>
            <a:r>
              <a:rPr lang="ko-KR" altLang="en-US" sz="1200" b="1" spc="-150" dirty="0" smtClean="0"/>
              <a:t>설계</a:t>
            </a:r>
            <a:endParaRPr lang="en-US" altLang="ko-KR" sz="1200" b="1" spc="-150" dirty="0" smtClean="0"/>
          </a:p>
          <a:p>
            <a:pPr>
              <a:buFontTx/>
              <a:buChar char="-"/>
            </a:pPr>
            <a:endParaRPr lang="en-US" altLang="ko-KR" sz="1200" b="1" spc="-150" dirty="0" smtClean="0"/>
          </a:p>
          <a:p>
            <a:endParaRPr lang="ko-KR" altLang="en-US" sz="1200" b="1" spc="-15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3851920" y="3429000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smtClean="0"/>
              <a:t>- </a:t>
            </a:r>
            <a:r>
              <a:rPr lang="ko-KR" altLang="en-US" sz="1200" b="1" spc="-150" smtClean="0"/>
              <a:t>담당 파트 소개</a:t>
            </a:r>
            <a:endParaRPr lang="ko-KR" altLang="en-US" sz="1200" b="1" spc="-15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1979712" y="2852937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smtClean="0">
                <a:solidFill>
                  <a:schemeClr val="bg1"/>
                </a:solidFill>
                <a:latin typeface="+mj-ea"/>
              </a:rPr>
              <a:t>프로젝트 소개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07904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smtClean="0">
                <a:solidFill>
                  <a:schemeClr val="bg1"/>
                </a:solidFill>
                <a:latin typeface="+mj-ea"/>
              </a:rPr>
              <a:t>주요 기능 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436096" y="2830869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smtClean="0">
                <a:solidFill>
                  <a:schemeClr val="bg1"/>
                </a:solidFill>
                <a:latin typeface="+mj-ea"/>
              </a:rPr>
              <a:t>특이사항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19972" y="271681"/>
            <a:ext cx="8961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smtClean="0">
                <a:solidFill>
                  <a:schemeClr val="bg1"/>
                </a:solidFill>
              </a:rPr>
              <a:t>BLACK PINK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smtClean="0">
                <a:solidFill>
                  <a:schemeClr val="bg1"/>
                </a:solidFill>
              </a:rPr>
              <a:t>PROJECT TOURLAND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93759" y="1356238"/>
            <a:ext cx="4752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BLACK </a:t>
            </a:r>
            <a:r>
              <a:rPr lang="en-US" altLang="ko-KR" sz="5400" smtClean="0">
                <a:solidFill>
                  <a:srgbClr val="E523B2"/>
                </a:solidFill>
                <a:latin typeface="HY헤드라인M" pitchFamily="18" charset="-127"/>
                <a:ea typeface="HY헤드라인M" pitchFamily="18" charset="-127"/>
              </a:rPr>
              <a:t>PINK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10038" y="1345755"/>
            <a:ext cx="38339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&lt;</a:t>
            </a:r>
            <a:r>
              <a:rPr lang="ko-KR" altLang="en-US" sz="540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팀 이름</a:t>
            </a:r>
            <a:r>
              <a:rPr lang="en-US" altLang="ko-KR" sz="540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/&gt;</a:t>
            </a:r>
            <a:endParaRPr lang="ko-KR" altLang="en-US" sz="5400">
              <a:solidFill>
                <a:schemeClr val="tx1">
                  <a:lumMod val="75000"/>
                  <a:lumOff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ko-KR" altLang="en-US" sz="540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540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20272" y="1186961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마지막처럼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4637" y="2410937"/>
            <a:ext cx="2945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&lt;</a:t>
            </a:r>
            <a:r>
              <a:rPr lang="ko-KR" altLang="en-US" sz="540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팀원</a:t>
            </a:r>
            <a:r>
              <a:rPr lang="en-US" altLang="ko-KR" sz="540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/&gt;</a:t>
            </a:r>
            <a:r>
              <a:rPr lang="ko-KR" altLang="en-US" sz="540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540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68809" y="2539578"/>
            <a:ext cx="1718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장현서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93759" y="5314741"/>
            <a:ext cx="1718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황하나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68809" y="3512465"/>
            <a:ext cx="1718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박인선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93759" y="4408461"/>
            <a:ext cx="1718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황태원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944" y="2703685"/>
            <a:ext cx="430731" cy="4307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052736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1916832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rgbClr val="C00000"/>
                </a:solidFill>
              </a:rPr>
              <a:t>패키지 전문 </a:t>
            </a:r>
            <a:r>
              <a:rPr lang="ko-KR" altLang="en-US" b="1" spc="-150" dirty="0" smtClean="0"/>
              <a:t>여행사 웹 사이트</a:t>
            </a:r>
            <a:r>
              <a:rPr lang="en-US" altLang="ko-KR" b="1" spc="-150" dirty="0" smtClean="0"/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11760" y="1124744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TOURLAND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772816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421443" y="271681"/>
            <a:ext cx="8931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smtClean="0">
                <a:solidFill>
                  <a:schemeClr val="bg1"/>
                </a:solidFill>
              </a:rPr>
              <a:t>페이지 소개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15616" y="5013176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>
                <a:solidFill>
                  <a:schemeClr val="bg1"/>
                </a:solidFill>
              </a:rPr>
              <a:t>우클릭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그림바꾸기로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 err="1" smtClean="0">
                <a:solidFill>
                  <a:schemeClr val="bg1"/>
                </a:solidFill>
              </a:rPr>
              <a:t>그림바꿔주세요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28184" y="5013176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>
                <a:solidFill>
                  <a:schemeClr val="bg1"/>
                </a:solidFill>
              </a:rPr>
              <a:t>우클릭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그림바꾸기로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 err="1" smtClean="0">
                <a:solidFill>
                  <a:schemeClr val="bg1"/>
                </a:solidFill>
              </a:rPr>
              <a:t>그림바꿔주세요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140968"/>
            <a:ext cx="4056553" cy="327165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08" y="3140968"/>
            <a:ext cx="4130823" cy="314871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-108520" y="2564904"/>
            <a:ext cx="2264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/>
              <a:t>고객 페이지</a:t>
            </a:r>
            <a:endParaRPr lang="en-US" altLang="ko-KR" b="1" spc="-15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4211960" y="2564904"/>
            <a:ext cx="2392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smtClean="0"/>
              <a:t>관리자 페이지</a:t>
            </a:r>
            <a:endParaRPr lang="en-US" altLang="ko-KR" b="1" spc="-150" smtClean="0"/>
          </a:p>
        </p:txBody>
      </p:sp>
      <p:sp>
        <p:nvSpPr>
          <p:cNvPr id="19" name="TextBox 18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smtClean="0">
                <a:solidFill>
                  <a:schemeClr val="bg1"/>
                </a:solidFill>
              </a:rPr>
              <a:t>PROJECT TOURLAND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1760" y="126876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TOURLAND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488769" y="271681"/>
            <a:ext cx="7585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smtClean="0">
                <a:solidFill>
                  <a:schemeClr val="bg1"/>
                </a:solidFill>
              </a:rPr>
              <a:t>개발 도구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07904" y="5013176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클릭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28184" y="5013176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>
                <a:solidFill>
                  <a:schemeClr val="bg1"/>
                </a:solidFill>
              </a:rPr>
              <a:t>우클릭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그림바꾸기로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 err="1" smtClean="0">
                <a:solidFill>
                  <a:schemeClr val="bg1"/>
                </a:solidFill>
              </a:rPr>
              <a:t>그림바꿔주세요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19" name="Picture 2" descr="dbeaver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270" y="4120473"/>
            <a:ext cx="1154313" cy="115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eclipse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787" y="2357144"/>
            <a:ext cx="1050720" cy="105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0692" y="4221088"/>
            <a:ext cx="1239460" cy="862991"/>
          </a:xfrm>
          <a:prstGeom prst="rect">
            <a:avLst/>
          </a:prstGeom>
        </p:spPr>
      </p:pic>
      <p:pic>
        <p:nvPicPr>
          <p:cNvPr id="27" name="Picture 18" descr="java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261" y="2202985"/>
            <a:ext cx="1058896" cy="1058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4" descr="github 이미지 검색결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972" y="3908151"/>
            <a:ext cx="2291573" cy="1609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0" descr="mysql 이미지 검색결과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731" y="4293096"/>
            <a:ext cx="1477596" cy="76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995301" y="5294633"/>
            <a:ext cx="14012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err="1" smtClean="0">
                <a:solidFill>
                  <a:srgbClr val="C00000"/>
                </a:solidFill>
              </a:rPr>
              <a:t>D</a:t>
            </a:r>
            <a:r>
              <a:rPr lang="en-US" altLang="ko-KR" sz="1600" b="1" dirty="0" err="1" smtClean="0">
                <a:solidFill>
                  <a:srgbClr val="44546A">
                    <a:lumMod val="75000"/>
                  </a:srgbClr>
                </a:solidFill>
              </a:rPr>
              <a:t>Beaver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944600" y="3416031"/>
            <a:ext cx="14012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44546A">
                    <a:lumMod val="75000"/>
                  </a:srgbClr>
                </a:solidFill>
              </a:rPr>
              <a:t>Eclipse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610877" y="5283776"/>
            <a:ext cx="14012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err="1" smtClean="0">
                <a:solidFill>
                  <a:srgbClr val="C00000"/>
                </a:solidFill>
              </a:rPr>
              <a:t>e</a:t>
            </a:r>
            <a:r>
              <a:rPr lang="en-US" altLang="ko-KR" sz="1600" b="1" dirty="0" err="1" smtClean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altLang="ko-KR" sz="1600" b="1" dirty="0" err="1" smtClean="0">
                <a:solidFill>
                  <a:srgbClr val="44546A">
                    <a:lumMod val="75000"/>
                  </a:srgbClr>
                </a:solidFill>
              </a:rPr>
              <a:t>ERD</a:t>
            </a:r>
            <a:r>
              <a:rPr lang="en-US" altLang="ko-KR" sz="1600" b="1" dirty="0" smtClean="0">
                <a:solidFill>
                  <a:srgbClr val="44546A">
                    <a:lumMod val="75000"/>
                  </a:srgbClr>
                </a:solidFill>
              </a:rPr>
              <a:t> 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2675722" y="3446868"/>
            <a:ext cx="14012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44546A">
                    <a:lumMod val="75000"/>
                  </a:srgbClr>
                </a:solidFill>
              </a:rPr>
              <a:t>JAVA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2751731" y="5295276"/>
            <a:ext cx="14012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44546A">
                    <a:lumMod val="75000"/>
                  </a:srgbClr>
                </a:solidFill>
              </a:rPr>
              <a:t>My</a:t>
            </a:r>
            <a:r>
              <a:rPr lang="en-US" altLang="ko-KR" sz="1600" b="1" dirty="0" smtClean="0">
                <a:solidFill>
                  <a:schemeClr val="accent2"/>
                </a:solidFill>
              </a:rPr>
              <a:t>SQL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339069" y="5282467"/>
            <a:ext cx="14012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Git</a:t>
            </a:r>
            <a:r>
              <a:rPr lang="en-US" altLang="ko-KR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ko-KR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02978" y="2398963"/>
            <a:ext cx="1167884" cy="906742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286278" y="3402008"/>
            <a:ext cx="14012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smtClean="0">
                <a:solidFill>
                  <a:srgbClr val="44546A">
                    <a:lumMod val="75000"/>
                  </a:srgbClr>
                </a:solidFill>
              </a:rPr>
              <a:t>Spring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40249" y="2210879"/>
            <a:ext cx="1318943" cy="1160034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573400" y="3416825"/>
            <a:ext cx="14012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smtClean="0">
                <a:solidFill>
                  <a:srgbClr val="44546A">
                    <a:lumMod val="75000"/>
                  </a:srgbClr>
                </a:solidFill>
              </a:rPr>
              <a:t>My</a:t>
            </a:r>
            <a:r>
              <a:rPr lang="en-US" altLang="ko-KR" sz="1600" b="1" smtClean="0">
                <a:solidFill>
                  <a:schemeClr val="accent2"/>
                </a:solidFill>
              </a:rPr>
              <a:t>Batis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smtClean="0">
                <a:solidFill>
                  <a:schemeClr val="bg1"/>
                </a:solidFill>
              </a:rPr>
              <a:t>PROJECT TOURLAND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3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chemeClr val="bg1"/>
                </a:solidFill>
              </a:rPr>
              <a:t>소제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소제목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54117" y="271681"/>
            <a:ext cx="10278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smtClean="0">
                <a:solidFill>
                  <a:schemeClr val="bg1"/>
                </a:solidFill>
              </a:rPr>
              <a:t>프로젝트 소개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401937" y="2295311"/>
            <a:ext cx="6378042" cy="2627417"/>
            <a:chOff x="868038" y="2131376"/>
            <a:chExt cx="6378042" cy="2627417"/>
          </a:xfrm>
        </p:grpSpPr>
        <p:sp>
          <p:nvSpPr>
            <p:cNvPr id="40" name="TextBox 39"/>
            <p:cNvSpPr txBox="1"/>
            <p:nvPr/>
          </p:nvSpPr>
          <p:spPr>
            <a:xfrm>
              <a:off x="5940152" y="3316342"/>
              <a:ext cx="1305928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pc="-15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상품</a:t>
              </a:r>
              <a:endPara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68038" y="2131376"/>
              <a:ext cx="1505346" cy="3693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항공</a:t>
              </a:r>
              <a:endPara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78" name="직선 화살표 연결선 77"/>
            <p:cNvCxnSpPr/>
            <p:nvPr/>
          </p:nvCxnSpPr>
          <p:spPr>
            <a:xfrm flipV="1">
              <a:off x="3059832" y="3497276"/>
              <a:ext cx="2304256" cy="3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868038" y="3616290"/>
              <a:ext cx="1505346" cy="3693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pc="-15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현지 투어</a:t>
              </a:r>
              <a:endPara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868038" y="2876214"/>
              <a:ext cx="1505346" cy="3693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pc="-15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호텔</a:t>
              </a:r>
              <a:endPara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868038" y="4389461"/>
              <a:ext cx="1505346" cy="3693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pc="-15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렌터카</a:t>
              </a:r>
              <a:endPara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305933" y="3127944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pc="-150" smtClean="0">
                  <a:solidFill>
                    <a:srgbClr val="C00000"/>
                  </a:solidFill>
                </a:rPr>
                <a:t>패키지 </a:t>
              </a:r>
              <a:endParaRPr lang="en-US" altLang="ko-KR" b="1" spc="-150" smtClean="0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smtClean="0">
                <a:solidFill>
                  <a:schemeClr val="bg1"/>
                </a:solidFill>
              </a:rPr>
              <a:t>PROJECT TOURLAND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37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441685"/>
            <a:ext cx="8640960" cy="6227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544887"/>
            <a:ext cx="8471943" cy="6124473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79512" y="109130"/>
            <a:ext cx="10099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spc="-150" dirty="0" smtClean="0">
                <a:solidFill>
                  <a:schemeClr val="bg1"/>
                </a:solidFill>
              </a:rPr>
              <a:t>DB </a:t>
            </a:r>
            <a:r>
              <a:rPr lang="ko-KR" altLang="en-US" sz="1600" b="1" spc="-150" dirty="0" smtClean="0">
                <a:solidFill>
                  <a:schemeClr val="bg1"/>
                </a:solidFill>
              </a:rPr>
              <a:t>설계</a:t>
            </a:r>
            <a:endParaRPr lang="ko-KR" altLang="en-US" sz="1600" b="1" spc="-150" dirty="0">
              <a:solidFill>
                <a:schemeClr val="bg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75534" y="548680"/>
            <a:ext cx="596066" cy="25304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직</a:t>
            </a:r>
            <a:r>
              <a:rPr lang="ko-KR" altLang="en-US" sz="1400" dirty="0" smtClean="0">
                <a:solidFill>
                  <a:schemeClr val="bg1"/>
                </a:solidFill>
              </a:rPr>
              <a:t>원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23528" y="1879811"/>
            <a:ext cx="596066" cy="25304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예약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23528" y="2687044"/>
            <a:ext cx="596066" cy="25304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배너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23528" y="3645024"/>
            <a:ext cx="596066" cy="25304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팝업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23528" y="4797152"/>
            <a:ext cx="596066" cy="25304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쿠폰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34577" y="5840251"/>
            <a:ext cx="1141079" cy="253045"/>
          </a:xfrm>
          <a:prstGeom prst="rect">
            <a:avLst/>
          </a:prstGeom>
          <a:solidFill>
            <a:srgbClr val="FFC00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회원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쿠폰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478519" y="1663787"/>
            <a:ext cx="797337" cy="25304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</a:rPr>
              <a:t>상품평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319750" y="548680"/>
            <a:ext cx="596066" cy="25304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상품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890246" y="2743907"/>
            <a:ext cx="1177698" cy="253045"/>
          </a:xfrm>
          <a:prstGeom prst="rect">
            <a:avLst/>
          </a:prstGeom>
          <a:solidFill>
            <a:srgbClr val="FFC00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회원</a:t>
            </a:r>
            <a:r>
              <a:rPr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상품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35774" y="3391979"/>
            <a:ext cx="596066" cy="25304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회원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762112" y="4667600"/>
            <a:ext cx="945792" cy="25304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이벤트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411760" y="5552219"/>
            <a:ext cx="1177698" cy="25304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bg1"/>
                </a:solidFill>
              </a:rPr>
              <a:t>FAQ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427984" y="548680"/>
            <a:ext cx="864096" cy="25304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항공편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716016" y="2132856"/>
            <a:ext cx="1131260" cy="253045"/>
          </a:xfrm>
          <a:prstGeom prst="rect">
            <a:avLst/>
          </a:prstGeom>
          <a:solidFill>
            <a:srgbClr val="FFC00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상품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Verdana" panose="020B0604030504040204" pitchFamily="34" charset="0"/>
              </a:rPr>
              <a:t>/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항공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762454" y="2671899"/>
            <a:ext cx="1131260" cy="253045"/>
          </a:xfrm>
          <a:prstGeom prst="rect">
            <a:avLst/>
          </a:prstGeom>
          <a:solidFill>
            <a:srgbClr val="FFC00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상품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Verdana" panose="020B0604030504040204" pitchFamily="34" charset="0"/>
              </a:rPr>
              <a:t>/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호텔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788024" y="3284984"/>
            <a:ext cx="1131260" cy="253045"/>
          </a:xfrm>
          <a:prstGeom prst="rect">
            <a:avLst/>
          </a:prstGeom>
          <a:solidFill>
            <a:srgbClr val="FFC00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상품</a:t>
            </a:r>
            <a:r>
              <a:rPr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  <a:ea typeface="Verdana" panose="020B0604030504040204" pitchFamily="34" charset="0"/>
              </a:rPr>
              <a:t>/</a:t>
            </a:r>
            <a:r>
              <a:rPr lang="ko-KR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  <a:ea typeface="Verdana" panose="020B0604030504040204" pitchFamily="34" charset="0"/>
              </a:rPr>
              <a:t>투어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788024" y="3896035"/>
            <a:ext cx="1131260" cy="253045"/>
          </a:xfrm>
          <a:prstGeom prst="rect">
            <a:avLst/>
          </a:prstGeom>
          <a:solidFill>
            <a:srgbClr val="FFC00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상품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Verdana" panose="020B0604030504040204" pitchFamily="34" charset="0"/>
              </a:rPr>
              <a:t>/</a:t>
            </a:r>
            <a:r>
              <a:rPr lang="ko-KR" altLang="en-US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렌트카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762454" y="4509120"/>
            <a:ext cx="1177698" cy="25304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고객의 소리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762454" y="5373216"/>
            <a:ext cx="1177698" cy="25304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공지사항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444208" y="583667"/>
            <a:ext cx="576064" cy="25304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호텔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698846" y="2352352"/>
            <a:ext cx="1113514" cy="21255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현지투어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804248" y="3717032"/>
            <a:ext cx="864096" cy="28803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렌트카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804248" y="5317540"/>
            <a:ext cx="1430726" cy="25304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상품 문의사항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331640" y="116632"/>
            <a:ext cx="1177698" cy="2530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연결 테이블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627784" y="116632"/>
            <a:ext cx="1174914" cy="2530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일반 테이블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364088" y="127665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PROJECT TOURLAND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14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chemeClr val="bg1"/>
                </a:solidFill>
              </a:rPr>
              <a:t>소제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소제목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21443" y="271681"/>
            <a:ext cx="8931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smtClean="0">
                <a:solidFill>
                  <a:schemeClr val="bg1"/>
                </a:solidFill>
              </a:rPr>
              <a:t>고객 페이지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95536" y="683404"/>
            <a:ext cx="155031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고객 페이지</a:t>
            </a:r>
            <a:endParaRPr lang="ko-KR" altLang="en-US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9007" y="2060848"/>
            <a:ext cx="1932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 </a:t>
            </a:r>
            <a:r>
              <a:rPr lang="ko-KR" altLang="en-US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검색</a:t>
            </a:r>
            <a:endParaRPr lang="ko-KR" altLang="en-US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67544" y="2520730"/>
            <a:ext cx="1932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>
                <a:solidFill>
                  <a:srgbClr val="C00000"/>
                </a:solidFill>
              </a:rPr>
              <a:t>    2. </a:t>
            </a:r>
            <a:r>
              <a:rPr lang="ko-KR" altLang="en-US" b="1" spc="-150" dirty="0" smtClean="0">
                <a:solidFill>
                  <a:srgbClr val="C00000"/>
                </a:solidFill>
              </a:rPr>
              <a:t>예약</a:t>
            </a:r>
            <a:endParaRPr lang="ko-KR" altLang="en-US" b="1" spc="-150" dirty="0">
              <a:solidFill>
                <a:srgbClr val="C0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9007" y="2987660"/>
            <a:ext cx="1932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</a:t>
            </a:r>
            <a:r>
              <a:rPr lang="ko-KR" altLang="en-US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장바구니</a:t>
            </a:r>
            <a:endParaRPr lang="ko-KR" altLang="en-US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9007" y="3851756"/>
            <a:ext cx="1932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lang="en-US" altLang="ko-KR" b="1" spc="-15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b="1" spc="-15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쿠폰</a:t>
            </a:r>
            <a:endParaRPr lang="ko-KR" altLang="en-US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79007" y="3419708"/>
            <a:ext cx="1932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en-US" altLang="ko-KR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이벤트</a:t>
            </a:r>
            <a:endParaRPr lang="ko-KR" altLang="en-US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9007" y="4283804"/>
            <a:ext cx="1932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r>
              <a:rPr lang="en-US" altLang="ko-KR" b="1" spc="-15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b="1" spc="-15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팝업</a:t>
            </a:r>
            <a:endParaRPr lang="ko-KR" altLang="en-US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873842" y="899428"/>
            <a:ext cx="140201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주요 기능</a:t>
            </a:r>
            <a:endParaRPr lang="ko-KR" altLang="en-US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08988" y="1412776"/>
            <a:ext cx="5467468" cy="4973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159527" y="1052736"/>
            <a:ext cx="1932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>
                <a:solidFill>
                  <a:srgbClr val="C00000"/>
                </a:solidFill>
              </a:rPr>
              <a:t>* </a:t>
            </a:r>
            <a:r>
              <a:rPr lang="ko-KR" altLang="en-US" b="1" spc="-150" dirty="0" smtClean="0">
                <a:solidFill>
                  <a:srgbClr val="C00000"/>
                </a:solidFill>
              </a:rPr>
              <a:t>예약 절차 </a:t>
            </a:r>
            <a:endParaRPr lang="ko-KR" altLang="en-US" b="1" spc="-150" dirty="0">
              <a:solidFill>
                <a:srgbClr val="C00000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419872" y="1706044"/>
            <a:ext cx="5127357" cy="4356002"/>
            <a:chOff x="3225063" y="1706044"/>
            <a:chExt cx="5127357" cy="4356002"/>
          </a:xfrm>
        </p:grpSpPr>
        <p:sp>
          <p:nvSpPr>
            <p:cNvPr id="47" name="TextBox 46"/>
            <p:cNvSpPr txBox="1"/>
            <p:nvPr/>
          </p:nvSpPr>
          <p:spPr>
            <a:xfrm>
              <a:off x="4596740" y="1706044"/>
              <a:ext cx="2376264" cy="3693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고객이 상품을 검색</a:t>
              </a:r>
              <a:endPara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225063" y="2451144"/>
              <a:ext cx="2376264" cy="3693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pc="-15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장바구니</a:t>
              </a:r>
              <a:endPara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976156" y="2451144"/>
              <a:ext cx="2376264" cy="3693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pc="-15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예약 </a:t>
              </a:r>
              <a:endPara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225063" y="3134642"/>
              <a:ext cx="1130913" cy="3693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pc="-15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예약 하기</a:t>
              </a:r>
              <a:endPara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485795" y="3126800"/>
              <a:ext cx="1130913" cy="3693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pc="-15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삭제 하기</a:t>
              </a:r>
              <a:endPara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225063" y="3751902"/>
              <a:ext cx="1130913" cy="3693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pc="-15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예약 </a:t>
              </a:r>
              <a:endPara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225063" y="4384480"/>
              <a:ext cx="1130913" cy="3693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pc="-15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결제 </a:t>
              </a:r>
              <a:endPara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225063" y="5017058"/>
              <a:ext cx="1130913" cy="3693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pc="-15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예약 확정 </a:t>
              </a:r>
              <a:endPara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225063" y="5692714"/>
              <a:ext cx="1130913" cy="3693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pc="-15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여행</a:t>
              </a:r>
              <a:endPara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976156" y="3136382"/>
              <a:ext cx="1130913" cy="3693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pc="-15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결제 </a:t>
              </a:r>
              <a:endPara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963724" y="3757929"/>
              <a:ext cx="1130913" cy="3693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pc="-15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예약 확정 </a:t>
              </a:r>
              <a:endPara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956920" y="4379476"/>
              <a:ext cx="1130913" cy="3693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pc="-15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여행</a:t>
              </a:r>
              <a:endPara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7" name="직선 화살표 연결선 6"/>
            <p:cNvCxnSpPr/>
            <p:nvPr/>
          </p:nvCxnSpPr>
          <p:spPr>
            <a:xfrm flipH="1">
              <a:off x="5076056" y="2075376"/>
              <a:ext cx="288032" cy="3757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/>
            <p:nvPr/>
          </p:nvCxnSpPr>
          <p:spPr>
            <a:xfrm>
              <a:off x="6088522" y="2082899"/>
              <a:ext cx="283678" cy="3678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/>
            <p:cNvCxnSpPr/>
            <p:nvPr/>
          </p:nvCxnSpPr>
          <p:spPr>
            <a:xfrm flipH="1">
              <a:off x="3776940" y="2828318"/>
              <a:ext cx="4241" cy="2894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/>
            <p:cNvCxnSpPr/>
            <p:nvPr/>
          </p:nvCxnSpPr>
          <p:spPr>
            <a:xfrm flipH="1">
              <a:off x="5066135" y="2828318"/>
              <a:ext cx="4241" cy="2894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/>
            <p:cNvCxnSpPr/>
            <p:nvPr/>
          </p:nvCxnSpPr>
          <p:spPr>
            <a:xfrm flipH="1">
              <a:off x="3783068" y="3483224"/>
              <a:ext cx="4241" cy="2894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/>
            <p:cNvCxnSpPr/>
            <p:nvPr/>
          </p:nvCxnSpPr>
          <p:spPr>
            <a:xfrm flipH="1">
              <a:off x="3785188" y="4090048"/>
              <a:ext cx="4241" cy="2894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/>
            <p:cNvCxnSpPr/>
            <p:nvPr/>
          </p:nvCxnSpPr>
          <p:spPr>
            <a:xfrm flipH="1">
              <a:off x="3776940" y="4739420"/>
              <a:ext cx="4241" cy="2894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/>
            <p:cNvCxnSpPr/>
            <p:nvPr/>
          </p:nvCxnSpPr>
          <p:spPr>
            <a:xfrm flipH="1">
              <a:off x="3763640" y="5394838"/>
              <a:ext cx="4241" cy="2894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/>
            <p:nvPr/>
          </p:nvCxnSpPr>
          <p:spPr>
            <a:xfrm flipH="1">
              <a:off x="6535932" y="2857151"/>
              <a:ext cx="4241" cy="2894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/>
            <p:cNvCxnSpPr/>
            <p:nvPr/>
          </p:nvCxnSpPr>
          <p:spPr>
            <a:xfrm flipH="1">
              <a:off x="6535932" y="3483741"/>
              <a:ext cx="4241" cy="2894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/>
            <p:cNvCxnSpPr/>
            <p:nvPr/>
          </p:nvCxnSpPr>
          <p:spPr>
            <a:xfrm flipH="1">
              <a:off x="6520075" y="4112232"/>
              <a:ext cx="4241" cy="2894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smtClean="0">
                <a:solidFill>
                  <a:schemeClr val="bg1"/>
                </a:solidFill>
              </a:rPr>
              <a:t>PROJECT TOURLAND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소제목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54117" y="271681"/>
            <a:ext cx="10278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smtClean="0">
                <a:solidFill>
                  <a:schemeClr val="bg1"/>
                </a:solidFill>
              </a:rPr>
              <a:t>관리자 페이지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67544" y="670622"/>
            <a:ext cx="155031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관리자 페이지</a:t>
            </a:r>
            <a:endParaRPr lang="ko-KR" altLang="en-US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9007" y="1484784"/>
            <a:ext cx="1932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en-US" altLang="ko-KR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직원 관리</a:t>
            </a:r>
            <a:endParaRPr lang="ko-KR" altLang="en-US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79007" y="2348880"/>
            <a:ext cx="1932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>
                <a:solidFill>
                  <a:srgbClr val="C00000"/>
                </a:solidFill>
              </a:rPr>
              <a:t>  3. </a:t>
            </a:r>
            <a:r>
              <a:rPr lang="ko-KR" altLang="en-US" b="1" spc="-150" dirty="0" smtClean="0">
                <a:solidFill>
                  <a:srgbClr val="C00000"/>
                </a:solidFill>
              </a:rPr>
              <a:t>예약 관리</a:t>
            </a:r>
            <a:endParaRPr lang="ko-KR" altLang="en-US" b="1" spc="-150" dirty="0">
              <a:solidFill>
                <a:srgbClr val="C0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62912" y="2780928"/>
            <a:ext cx="130592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</a:t>
            </a:r>
            <a:r>
              <a:rPr lang="ko-KR" altLang="en-US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상품 관리</a:t>
            </a:r>
            <a:endParaRPr lang="ko-KR" altLang="en-US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54204" y="3645024"/>
            <a:ext cx="151959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6. </a:t>
            </a:r>
            <a:r>
              <a:rPr lang="ko-KR" altLang="en-US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게시판 관리</a:t>
            </a:r>
            <a:endParaRPr lang="ko-KR" altLang="en-US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56940" y="3212976"/>
            <a:ext cx="1932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5. </a:t>
            </a:r>
            <a:r>
              <a:rPr lang="ko-KR" altLang="en-US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이벤트 관리</a:t>
            </a:r>
            <a:endParaRPr lang="ko-KR" altLang="en-US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54204" y="4139788"/>
            <a:ext cx="151959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7. </a:t>
            </a:r>
            <a:r>
              <a:rPr lang="ko-KR" altLang="en-US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디자인 관리</a:t>
            </a:r>
            <a:endParaRPr lang="ko-KR" altLang="en-US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973801" y="830256"/>
            <a:ext cx="140201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주요 기능</a:t>
            </a:r>
            <a:endParaRPr lang="ko-KR" altLang="en-US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1973801" y="3825657"/>
            <a:ext cx="701007" cy="35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flipV="1">
            <a:off x="1782481" y="2902870"/>
            <a:ext cx="814375" cy="47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61312" y="1916832"/>
            <a:ext cx="1932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  <a:r>
              <a:rPr lang="ko-KR" altLang="en-US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고객 관리</a:t>
            </a:r>
            <a:endParaRPr lang="ko-KR" altLang="en-US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54202" y="4581128"/>
            <a:ext cx="1932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8. </a:t>
            </a:r>
            <a:r>
              <a:rPr lang="ko-KR" altLang="en-US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공지사항 관리</a:t>
            </a:r>
            <a:endParaRPr lang="ko-KR" altLang="en-US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44671" y="5013176"/>
            <a:ext cx="1932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r>
              <a:rPr lang="en-US" altLang="ko-KR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쿠폰 관리</a:t>
            </a:r>
            <a:endParaRPr lang="ko-KR" altLang="en-US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19927" y="5445224"/>
            <a:ext cx="1932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10. </a:t>
            </a:r>
            <a:r>
              <a:rPr lang="ko-KR" altLang="en-US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결제 관리</a:t>
            </a:r>
            <a:endParaRPr lang="ko-KR" altLang="en-US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6" name="그룹 75"/>
          <p:cNvGrpSpPr/>
          <p:nvPr/>
        </p:nvGrpSpPr>
        <p:grpSpPr>
          <a:xfrm>
            <a:off x="2699792" y="2420888"/>
            <a:ext cx="5378469" cy="837240"/>
            <a:chOff x="2271594" y="1955074"/>
            <a:chExt cx="5378469" cy="837240"/>
          </a:xfrm>
        </p:grpSpPr>
        <p:sp>
          <p:nvSpPr>
            <p:cNvPr id="77" name="TextBox 76"/>
            <p:cNvSpPr txBox="1"/>
            <p:nvPr/>
          </p:nvSpPr>
          <p:spPr>
            <a:xfrm>
              <a:off x="2271594" y="1955074"/>
              <a:ext cx="1505346" cy="3693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항공 관리</a:t>
              </a:r>
              <a:endPara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78" name="직선 화살표 연결선 77"/>
            <p:cNvCxnSpPr/>
            <p:nvPr/>
          </p:nvCxnSpPr>
          <p:spPr>
            <a:xfrm>
              <a:off x="5483974" y="2359813"/>
              <a:ext cx="384170" cy="53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2271594" y="2412977"/>
              <a:ext cx="1505346" cy="3693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pc="-15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투어 관리</a:t>
              </a:r>
              <a:endPara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879876" y="1960557"/>
              <a:ext cx="1505346" cy="3693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호텔 관리</a:t>
              </a:r>
              <a:endPara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879876" y="2422982"/>
              <a:ext cx="1505346" cy="3693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pc="-15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렌터카 관리</a:t>
              </a:r>
              <a:endPara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144717" y="2139740"/>
              <a:ext cx="1505346" cy="3693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pc="-15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상품 관리</a:t>
              </a:r>
              <a:endPara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2699792" y="3645024"/>
            <a:ext cx="3629503" cy="820584"/>
            <a:chOff x="2776550" y="3663374"/>
            <a:chExt cx="3629503" cy="820584"/>
          </a:xfrm>
        </p:grpSpPr>
        <p:sp>
          <p:nvSpPr>
            <p:cNvPr id="47" name="TextBox 46"/>
            <p:cNvSpPr txBox="1"/>
            <p:nvPr/>
          </p:nvSpPr>
          <p:spPr>
            <a:xfrm>
              <a:off x="2776550" y="3663374"/>
              <a:ext cx="1467585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spc="-15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FAQ</a:t>
              </a:r>
              <a:r>
                <a:rPr lang="ko-KR" altLang="en-US" b="1" spc="-15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관리</a:t>
              </a:r>
              <a:endPara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342263" y="3670878"/>
              <a:ext cx="2063790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pc="-15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고객의 소리 관리</a:t>
              </a:r>
              <a:endPara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332193" y="4114626"/>
              <a:ext cx="2063790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pc="-15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상품 문의사항 관리</a:t>
              </a:r>
              <a:endPara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720269" y="5075892"/>
            <a:ext cx="3075867" cy="369332"/>
            <a:chOff x="2776550" y="4893481"/>
            <a:chExt cx="3075867" cy="369332"/>
          </a:xfrm>
        </p:grpSpPr>
        <p:sp>
          <p:nvSpPr>
            <p:cNvPr id="86" name="TextBox 85"/>
            <p:cNvSpPr txBox="1"/>
            <p:nvPr/>
          </p:nvSpPr>
          <p:spPr>
            <a:xfrm>
              <a:off x="2776550" y="4893481"/>
              <a:ext cx="1467585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팝업 관리</a:t>
              </a:r>
              <a:endPara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384832" y="4893481"/>
              <a:ext cx="1467585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pc="-15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배너 관리</a:t>
              </a:r>
              <a:endPara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90" name="직선 화살표 연결선 89"/>
          <p:cNvCxnSpPr/>
          <p:nvPr/>
        </p:nvCxnSpPr>
        <p:spPr>
          <a:xfrm>
            <a:off x="1973801" y="4324454"/>
            <a:ext cx="701007" cy="677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smtClean="0">
                <a:solidFill>
                  <a:schemeClr val="bg1"/>
                </a:solidFill>
              </a:rPr>
              <a:t>PROJECT TOURLAND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96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1684</TotalTime>
  <Words>353</Words>
  <Application>Microsoft Office PowerPoint</Application>
  <PresentationFormat>화면 슬라이드 쇼(4:3)</PresentationFormat>
  <Paragraphs>182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HY헤드라인M</vt:lpstr>
      <vt:lpstr>맑은 고딕</vt:lpstr>
      <vt:lpstr>Arial</vt:lpstr>
      <vt:lpstr>Verdana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lenovo</cp:lastModifiedBy>
  <cp:revision>42</cp:revision>
  <dcterms:created xsi:type="dcterms:W3CDTF">2016-11-03T20:47:04Z</dcterms:created>
  <dcterms:modified xsi:type="dcterms:W3CDTF">2020-06-15T05:21:31Z</dcterms:modified>
</cp:coreProperties>
</file>