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 type="custom"/>
  <p:notesSz cx="6858000" cy="9144000"/>
  <p:defaultTextStyle>
    <a:defPPr>
      <a:defRPr lang="ko-KR"/>
    </a:defPPr>
    <a:lvl1pPr algn="l" marL="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20" Type="http://schemas.openxmlformats.org/officeDocument/2006/relationships/theme" Target="theme/theme1.xml"/><Relationship Id="rId18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ja-JP" sz="1200">
                <a:solidFill>
                  <a:schemeClr val="tx1">
                    <a:tint val="75000"/>
                  </a:schemeClr>
                </a:solidFill>
              </a:rPr>
              <a:t>2019/9/23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1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ja-JP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ja-JP" sz="1200">
                <a:solidFill>
                  <a:schemeClr val="tx1">
                    <a:tint val="75000"/>
                  </a:schemeClr>
                </a:solidFill>
              </a:rPr>
              <a:t>2019/9/23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2_shape2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2_shape3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ja-JP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layout2_shape5"/>
          <p:cNvSpPr/>
          <p:nvPr/>
        </p:nvSpPr>
        <p:spPr>
          <a:xfrm>
            <a:off x="152400" y="152400"/>
            <a:ext cx="11887200" cy="6569075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ja-JP"/>
              <a:t>2019/9/23</a:t>
            </a:fld>
            <a:endParaRPr/>
          </a:p>
        </p:txBody>
      </p:sp>
      <p:sp>
        <p:nvSpPr>
          <p:cNvPr id="4" name="layout3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5" name="layout3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ja-JP"/>
              <a:t>‹#›</a:t>
            </a:fld>
            <a:endParaRPr/>
          </a:p>
        </p:txBody>
      </p:sp>
      <p:pic>
        <p:nvPicPr>
          <p:cNvPr id="6" name="layout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layout3_shape4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</p:spPr>
        <p:txBody>
          <a:bodyPr anchor="ctr"/>
          <a:lstStyle/>
          <a:p>
            <a:pPr algn="l"/>
            <a:endParaRPr>
              <a:latin typeface="Meiryo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ja-JP"/>
              <a:t>2019/9/23</a:t>
            </a:fld>
            <a:endParaRPr/>
          </a:p>
        </p:txBody>
      </p:sp>
      <p:sp>
        <p:nvSpPr>
          <p:cNvPr id="5" name="layout4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4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ja-JP" sz="1200">
                <a:solidFill>
                  <a:schemeClr val="tx1">
                    <a:tint val="75000"/>
                  </a:schemeClr>
                </a:solidFill>
              </a:rPr>
              <a:t>2019/9/23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master1_shape2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ja-JP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latinLnBrk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0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0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2" Type="http://schemas.openxmlformats.org/officeDocument/2006/relationships/image" Target="../media/b52b02a7-1600-4f62-8c78-36684064c468.png"/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2" Type="http://schemas.openxmlformats.org/officeDocument/2006/relationships/image" Target="../media/29aba48e-ee51-4fd7-a28a-9ff3959a69df.png"/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2" Type="http://schemas.openxmlformats.org/officeDocument/2006/relationships/image" Target="../media/3e48df04-82d8-44f2-b140-fcc2f70a7744.png"/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ce3e0589-5439-496f-821f-95032215f71f.png"/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2" Type="http://schemas.openxmlformats.org/officeDocument/2006/relationships/image" Target="../media/052be1d7-350f-4167-9821-e6235181c5f0.png"/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2" Type="http://schemas.openxmlformats.org/officeDocument/2006/relationships/image" Target="../media/88cff26a-943c-40e2-8596-4f0d046ac64f.png"/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b2c0c8a6-b5c1-421d-b00e-b9852da11b64.png"/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f3f830e0-a864-4032-b1df-efb8702ec49d.png"/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2" Type="http://schemas.openxmlformats.org/officeDocument/2006/relationships/image" Target="../media/a88d0c6c-d2ff-4698-ac10-7cc111c15dc6.png"/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2" Type="http://schemas.openxmlformats.org/officeDocument/2006/relationships/image" Target="../media/8a232431-a01b-4bdc-adeb-1b499868d0bb.png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slide1_picture2" descr="Droplets-HD-Title-R1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1_shape1"/>
          <p:cNvSpPr/>
          <p:nvPr/>
        </p:nvSpPr>
        <p:spPr>
          <a:xfrm>
            <a:off x="3768703" y="1755518"/>
            <a:ext cx="4262705" cy="341632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ctr" marL="0" defTabSz="914400" latinLnBrk="0"/>
            <a:r>
              <a:rPr lang="ko-KR" altLang="en-US" sz="5400" b="1" kern="1200">
                <a:solidFill>
                  <a:schemeClr val="tx1"/>
                </a:solidFill>
                <a:latin typeface="돋움"/>
                <a:ea typeface="돋움"/>
                <a:cs typeface="+mn-cs"/>
              </a:rPr>
              <a:t>데이터베이스</a:t>
            </a:r>
            <a:endParaRPr sz="5400" b="1" kern="1200">
              <a:solidFill>
                <a:schemeClr val="tx1"/>
              </a:solidFill>
              <a:latin typeface="돋움"/>
              <a:ea typeface="돋움"/>
              <a:cs typeface="+mn-cs"/>
            </a:endParaRPr>
          </a:p>
          <a:p>
            <a:pPr algn="ctr" marL="0" defTabSz="914400" latinLnBrk="0"/>
            <a:r>
              <a:rPr lang="en-US" altLang="ja-JP" sz="5400" b="1" kern="1200">
                <a:solidFill>
                  <a:schemeClr val="tx1"/>
                </a:solidFill>
                <a:latin typeface="돋움"/>
                <a:ea typeface="돋움"/>
                <a:cs typeface="+mn-cs"/>
              </a:rPr>
              <a:t>HW-2</a:t>
            </a:r>
            <a:endParaRPr sz="5400" b="1" kern="1200">
              <a:solidFill>
                <a:schemeClr val="tx1"/>
              </a:solidFill>
              <a:latin typeface="돋움"/>
              <a:ea typeface="돋움"/>
              <a:cs typeface="+mn-cs"/>
            </a:endParaRPr>
          </a:p>
          <a:p>
            <a:pPr algn="ctr" marL="0" defTabSz="914400" latinLnBrk="0"/>
            <a:endParaRPr sz="5400" b="1" kern="1200">
              <a:solidFill>
                <a:schemeClr val="tx1"/>
              </a:solidFill>
              <a:latin typeface="돋움"/>
              <a:ea typeface="돋움"/>
              <a:cs typeface="+mn-cs"/>
            </a:endParaRPr>
          </a:p>
          <a:p>
            <a:pPr algn="ctr" marL="0" defTabSz="914400" latinLnBrk="0"/>
            <a:r>
              <a:rPr lang="en-US" altLang="ja-JP" sz="5400" b="1" kern="1200">
                <a:solidFill>
                  <a:schemeClr val="tx1"/>
                </a:solidFill>
                <a:latin typeface="돋움"/>
                <a:ea typeface="돋움"/>
                <a:cs typeface="+mn-cs"/>
              </a:rPr>
              <a:t>7</a:t>
            </a:r>
            <a:r>
              <a:rPr lang="ko-KR" altLang="en-US" sz="5400" b="1" kern="1200">
                <a:solidFill>
                  <a:schemeClr val="tx1"/>
                </a:solidFill>
                <a:latin typeface="돋움"/>
                <a:ea typeface="돋움"/>
                <a:cs typeface="+mn-cs"/>
              </a:rPr>
              <a:t>조</a:t>
            </a:r>
            <a:endParaRPr sz="5400" b="1" kern="120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  <p:sp>
        <p:nvSpPr>
          <p:cNvPr id="6" name="slide1_shape2"/>
          <p:cNvSpPr/>
          <p:nvPr/>
        </p:nvSpPr>
        <p:spPr>
          <a:xfrm>
            <a:off x="8864202" y="4571673"/>
            <a:ext cx="3122022" cy="1200329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2014-16757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김보창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0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2014-16615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박은천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0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2015-15448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송영우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0"/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2017-16064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강태호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1189"/>
          <p:cNvSpPr/>
          <p:nvPr/>
        </p:nvSpPr>
        <p:spPr>
          <a:xfrm>
            <a:off x="10522628" y="4876800"/>
            <a:ext cx="904347" cy="1217340"/>
          </a:xfrm>
          <a:custGeom>
            <a:av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nppt_15695191614701193"/>
          <p:cNvSpPr/>
          <p:nvPr/>
        </p:nvSpPr>
        <p:spPr>
          <a:xfrm flipH="1" flipV="1">
            <a:off x="752858" y="744469"/>
            <a:ext cx="862317" cy="1160531"/>
          </a:xfrm>
          <a:custGeom>
            <a:av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nppt_15695191614701197"/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just" marL="0">
              <a:lnSpc>
                <a:spcPct val="100000"/>
              </a:lnSpc>
              <a:buNone/>
            </a:pPr>
            <a:r>
              <a:rPr altLang="ko-KR" sz="2800">
                <a:solidFill>
                  <a:srgbClr val="3a3838"/>
                </a:solidFill>
                <a:latin typeface="Arial"/>
                <a:ea typeface="Arial"/>
              </a:rPr>
              <a:t>simple view가 아니고 join view이므로 쿼리가 제대로 실행되지 않는다.</a:t>
            </a:r>
          </a:p>
        </p:txBody>
      </p:sp>
      <p:sp>
        <p:nvSpPr>
          <p:cNvPr id="6" name="nppt_15695191614701198"/>
          <p:cNvSpPr/>
          <p:nvPr/>
        </p:nvSpPr>
        <p:spPr>
          <a:xfrm>
            <a:off x="1334738" y="1072387"/>
            <a:ext cx="3329758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800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804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808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812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81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820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821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825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829"/>
          <p:cNvSpPr/>
          <p:nvPr/>
        </p:nvSpPr>
        <p:spPr>
          <a:xfrm>
            <a:off x="720784" y="346106"/>
            <a:ext cx="8629285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p24</a:t>
            </a:r>
          </a:p>
        </p:txBody>
      </p:sp>
      <p:pic>
        <p:nvPicPr>
          <p:cNvPr id="12" name="nppt_1569519161470129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122680"/>
            <a:ext cx="975360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1333"/>
          <p:cNvSpPr/>
          <p:nvPr/>
        </p:nvSpPr>
        <p:spPr>
          <a:xfrm>
            <a:off x="10522628" y="4876800"/>
            <a:ext cx="904347" cy="1217340"/>
          </a:xfrm>
          <a:custGeom>
            <a:av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nppt_15695191614701337"/>
          <p:cNvSpPr/>
          <p:nvPr/>
        </p:nvSpPr>
        <p:spPr>
          <a:xfrm flipH="1" flipV="1">
            <a:off x="752858" y="744469"/>
            <a:ext cx="862317" cy="1160531"/>
          </a:xfrm>
          <a:custGeom>
            <a:av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nppt_15695191614701341"/>
          <p:cNvSpPr/>
          <p:nvPr/>
        </p:nvSpPr>
        <p:spPr>
          <a:xfrm>
            <a:off x="1334738" y="2234533"/>
            <a:ext cx="9533559" cy="349240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just" marL="0">
              <a:lnSpc>
                <a:spcPct val="100000"/>
              </a:lnSpc>
              <a:buNone/>
            </a:pPr>
            <a:r>
              <a:rPr altLang="ko-KR" sz="2800">
                <a:solidFill>
                  <a:srgbClr val="3a3838"/>
                </a:solidFill>
                <a:latin typeface="Arial"/>
                <a:ea typeface="Arial"/>
              </a:rPr>
              <a:t>syntax error로 인해 실행되지 않는데, MySQL에서 "create materialized view"를 지원하지 않기 때문인 것으로 보인다. 아래 링크에서는 MySQL에서 materialized view를 만들 수 있는 방법을 소개하고 있어 이대로 따라해보았다. </a:t>
            </a:r>
          </a:p>
          <a:p>
            <a:pPr algn="just" marL="0">
              <a:lnSpc>
                <a:spcPct val="100000"/>
              </a:lnSpc>
              <a:buNone/>
            </a:pPr>
            <a:r>
              <a:rPr altLang="ko-KR" sz="2800">
                <a:solidFill>
                  <a:srgbClr val="3a3838"/>
                </a:solidFill>
                <a:latin typeface="Arial"/>
                <a:ea typeface="Arial"/>
              </a:rPr>
              <a:t/>
            </a:r>
          </a:p>
          <a:p>
            <a:pPr algn="just" marL="0">
              <a:lnSpc>
                <a:spcPct val="100000"/>
              </a:lnSpc>
              <a:buNone/>
            </a:pPr>
            <a:r>
              <a:rPr altLang="ko-KR" sz="2800"/>
              <a:t>http://dev.mysql.com/doc/refman/5.6/en/create-view.html</a:t>
            </a:r>
          </a:p>
        </p:txBody>
      </p:sp>
      <p:sp>
        <p:nvSpPr>
          <p:cNvPr id="6" name="nppt_15695191614701342"/>
          <p:cNvSpPr/>
          <p:nvPr/>
        </p:nvSpPr>
        <p:spPr>
          <a:xfrm>
            <a:off x="1334738" y="1072387"/>
            <a:ext cx="3329758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844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848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852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856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860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864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865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869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873"/>
          <p:cNvSpPr/>
          <p:nvPr/>
        </p:nvSpPr>
        <p:spPr>
          <a:xfrm>
            <a:off x="720784" y="346106"/>
            <a:ext cx="8629285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p25</a:t>
            </a:r>
          </a:p>
        </p:txBody>
      </p:sp>
      <p:pic>
        <p:nvPicPr>
          <p:cNvPr id="12" name="nppt_156966352275924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98638"/>
            <a:ext cx="9753600" cy="46093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663522759262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663522759266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663522759270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663522759274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663522759278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663522759282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663522759283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663522759287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663522759291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p31</a:t>
            </a:r>
          </a:p>
        </p:txBody>
      </p:sp>
      <p:pic>
        <p:nvPicPr>
          <p:cNvPr id="12" name="nppt_156966352275931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40" y="1608473"/>
            <a:ext cx="9753600" cy="50763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e6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Droplets-HD-Title-R1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b9ce">
                  <a:alpha val="90000"/>
                </a:srgbClr>
              </a:gs>
              <a:gs pos="100000">
                <a:srgbClr val="83cdbe">
                  <a:alpha val="90000"/>
                </a:srgbClr>
              </a:gs>
            </a:gsLst>
            <a:lin ang="0" scaled="1"/>
            <a:tileRect/>
          </a:gradFill>
        </p:spPr>
      </p:pic>
      <p:sp>
        <p:nvSpPr>
          <p:cNvPr id="4" name="slide4_shape1"/>
          <p:cNvSpPr/>
          <p:nvPr/>
        </p:nvSpPr>
        <p:spPr>
          <a:xfrm>
            <a:off x="2687567" y="2705725"/>
            <a:ext cx="6816866" cy="1446550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0"/>
            <a:r>
              <a:rPr lang="en-US" altLang="ja-JP" sz="8800" b="1" spc="300" kern="1200">
                <a:solidFill>
                  <a:schemeClr val="bg1"/>
                </a:solidFill>
                <a:latin typeface="Cooper Black"/>
                <a:ea typeface="+mn-ea"/>
                <a:cs typeface="+mn-cs"/>
              </a:rPr>
              <a:t>Thank You</a:t>
            </a:r>
            <a:endParaRPr sz="8800" b="1" spc="300" kern="1200">
              <a:solidFill>
                <a:schemeClr val="bg1"/>
              </a:solidFill>
              <a:latin typeface="Cooper Black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2_shape2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2_shape5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slide2_group1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slide2_shape6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_shape7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slide2_shape8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p17</a:t>
            </a:r>
          </a:p>
        </p:txBody>
      </p:sp>
      <p:pic>
        <p:nvPicPr>
          <p:cNvPr id="12" name="nppt_15695191614702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39" y="1773749"/>
            <a:ext cx="9753600" cy="4609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312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316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320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324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328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332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333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337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341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p18</a:t>
            </a:r>
          </a:p>
        </p:txBody>
      </p:sp>
      <p:pic>
        <p:nvPicPr>
          <p:cNvPr id="12" name="nppt_156951916147058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1919" y="1608473"/>
            <a:ext cx="9753600" cy="4609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398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402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406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410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414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418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419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423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427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p19</a:t>
            </a:r>
          </a:p>
        </p:txBody>
      </p:sp>
      <p:pic>
        <p:nvPicPr>
          <p:cNvPr id="12" name="nppt_15695191614706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1920" y="1682273"/>
            <a:ext cx="975360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440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444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448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452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45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460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461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465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469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p20</a:t>
            </a:r>
          </a:p>
        </p:txBody>
      </p:sp>
      <p:pic>
        <p:nvPicPr>
          <p:cNvPr id="12" name="nppt_156951916147068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8473"/>
            <a:ext cx="975360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354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358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362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366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370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374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375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379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383"/>
          <p:cNvSpPr/>
          <p:nvPr/>
        </p:nvSpPr>
        <p:spPr>
          <a:xfrm>
            <a:off x="720784" y="342859"/>
            <a:ext cx="8629285" cy="8209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p21</a:t>
            </a:r>
          </a:p>
        </p:txBody>
      </p:sp>
      <p:pic>
        <p:nvPicPr>
          <p:cNvPr id="12" name="nppt_156951916147070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8473"/>
            <a:ext cx="975360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10522628" y="4876800"/>
            <a:ext cx="904347" cy="1217340"/>
          </a:xfrm>
          <a:custGeom>
            <a:av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slide3_shape2"/>
          <p:cNvSpPr/>
          <p:nvPr/>
        </p:nvSpPr>
        <p:spPr>
          <a:xfrm flipH="1" flipV="1">
            <a:off x="752858" y="744469"/>
            <a:ext cx="862317" cy="1160531"/>
          </a:xfrm>
          <a:custGeom>
            <a:av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lide3_shape3"/>
          <p:cNvSpPr/>
          <p:nvPr/>
        </p:nvSpPr>
        <p:spPr>
          <a:xfrm>
            <a:off x="1334738" y="2234533"/>
            <a:ext cx="9533559" cy="13849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just" marL="0">
              <a:lnSpc>
                <a:spcPct val="100000"/>
              </a:lnSpc>
              <a:buNone/>
            </a:pPr>
            <a:r>
              <a:rPr altLang="ko-KR" sz="2800">
                <a:solidFill>
                  <a:srgbClr val="3a3838"/>
                </a:solidFill>
                <a:latin typeface="Arial"/>
                <a:ea typeface="Arial"/>
              </a:rPr>
              <a:t>같은 이름의 view를 두 개 만들 수 없어서 기존의 view를 drop view를 통해 없애주고 다시 만들었다.</a:t>
            </a:r>
          </a:p>
        </p:txBody>
      </p:sp>
      <p:sp>
        <p:nvSpPr>
          <p:cNvPr id="6" name="slide3_shape4"/>
          <p:cNvSpPr/>
          <p:nvPr/>
        </p:nvSpPr>
        <p:spPr>
          <a:xfrm>
            <a:off x="1334738" y="1072387"/>
            <a:ext cx="3329758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750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754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758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762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766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770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771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775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779"/>
          <p:cNvSpPr/>
          <p:nvPr/>
        </p:nvSpPr>
        <p:spPr>
          <a:xfrm>
            <a:off x="720784" y="346106"/>
            <a:ext cx="8629285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p22</a:t>
            </a:r>
          </a:p>
        </p:txBody>
      </p:sp>
      <p:pic>
        <p:nvPicPr>
          <p:cNvPr id="12" name="nppt_156951916147092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8473"/>
            <a:ext cx="975360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95191614701006"/>
          <p:cNvSpPr/>
          <p:nvPr/>
        </p:nvSpPr>
        <p:spPr>
          <a:xfrm>
            <a:off x="0" y="0"/>
            <a:ext cx="1107440" cy="955040"/>
          </a:xfrm>
          <a:prstGeom prst="diagStripe">
            <a:avLst/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695191614701010"/>
          <p:cNvSpPr/>
          <p:nvPr/>
        </p:nvSpPr>
        <p:spPr>
          <a:xfrm>
            <a:off x="0" y="1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695191614701014"/>
          <p:cNvSpPr/>
          <p:nvPr/>
        </p:nvSpPr>
        <p:spPr>
          <a:xfrm>
            <a:off x="0" y="2"/>
            <a:ext cx="4145280" cy="3216944"/>
          </a:xfrm>
          <a:prstGeom prst="diagStripe">
            <a:avLst>
              <a:gd name="adj" fmla="val 84503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ppt_15695191614701018"/>
          <p:cNvSpPr/>
          <p:nvPr/>
        </p:nvSpPr>
        <p:spPr>
          <a:xfrm>
            <a:off x="0" y="0"/>
            <a:ext cx="2783840" cy="2296952"/>
          </a:xfrm>
          <a:prstGeom prst="diagStripe">
            <a:avLst>
              <a:gd name="adj" fmla="val 78322"/>
            </a:avLst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nppt_15695191614701022"/>
          <p:cNvSpPr/>
          <p:nvPr/>
        </p:nvSpPr>
        <p:spPr>
          <a:xfrm>
            <a:off x="0" y="-1"/>
            <a:ext cx="2032000" cy="1608474"/>
          </a:xfrm>
          <a:prstGeom prst="diagStripe">
            <a:avLst>
              <a:gd name="adj" fmla="val 70213"/>
            </a:avLst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nppt_15695191614701026"/>
          <p:cNvGrpSpPr>
            <a:grpSpLocks/>
          </p:cNvGrpSpPr>
          <p:nvPr/>
        </p:nvGrpSpPr>
        <p:grpSpPr>
          <a:xfrm>
            <a:off x="304800" y="360471"/>
            <a:ext cx="5791200" cy="967740"/>
            <a:chOff x="304800" y="360471"/>
            <a:chExt cx="5791200" cy="967740"/>
          </a:xfrm>
        </p:grpSpPr>
        <p:sp>
          <p:nvSpPr>
            <p:cNvPr id="9" name="nppt_15695191614701027"/>
            <p:cNvSpPr/>
            <p:nvPr/>
          </p:nvSpPr>
          <p:spPr>
            <a:xfrm>
              <a:off x="304800" y="360471"/>
              <a:ext cx="274031" cy="96774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695191614701031"/>
            <p:cNvSpPr/>
            <p:nvPr/>
          </p:nvSpPr>
          <p:spPr>
            <a:xfrm>
              <a:off x="578831" y="360471"/>
              <a:ext cx="5517168" cy="96774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0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nppt_15695191614701035"/>
          <p:cNvSpPr/>
          <p:nvPr/>
        </p:nvSpPr>
        <p:spPr>
          <a:xfrm>
            <a:off x="720784" y="346106"/>
            <a:ext cx="8629285" cy="819881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Ch4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–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en-US" altLang="ko-KR" sz="4800">
                <a:solidFill>
                  <a:schemeClr val="tx1">
                    <a:alpha val="100000"/>
                  </a:schemeClr>
                </a:solidFill>
                <a:latin typeface="+mn-cs"/>
              </a:rPr>
              <a:t>p23</a:t>
            </a:r>
          </a:p>
        </p:txBody>
      </p:sp>
      <p:pic>
        <p:nvPicPr>
          <p:cNvPr id="12" name="nppt_1569519161470105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440" y="1030554"/>
            <a:ext cx="5800599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쉽게쉽게살자(qazxdrtgbnj)</cp:lastModifiedBy>
  <dcterms:modified xsi:type="dcterms:W3CDTF">2019-09-28T09:40:36Z</dcterms:modified>
</cp:coreProperties>
</file>