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66" r:id="rId2"/>
    <p:sldId id="295" r:id="rId3"/>
    <p:sldId id="296" r:id="rId4"/>
    <p:sldId id="298" r:id="rId5"/>
    <p:sldId id="300" r:id="rId6"/>
    <p:sldId id="301" r:id="rId7"/>
    <p:sldId id="299" r:id="rId8"/>
    <p:sldId id="297" r:id="rId9"/>
    <p:sldId id="303" r:id="rId10"/>
    <p:sldId id="304" r:id="rId11"/>
    <p:sldId id="286" r:id="rId12"/>
    <p:sldId id="305" r:id="rId13"/>
    <p:sldId id="306" r:id="rId14"/>
    <p:sldId id="308" r:id="rId15"/>
    <p:sldId id="309" r:id="rId16"/>
    <p:sldId id="310" r:id="rId17"/>
    <p:sldId id="311" r:id="rId18"/>
    <p:sldId id="312" r:id="rId19"/>
    <p:sldId id="313" r:id="rId20"/>
    <p:sldId id="307" r:id="rId21"/>
    <p:sldId id="315" r:id="rId22"/>
    <p:sldId id="320" r:id="rId23"/>
    <p:sldId id="321" r:id="rId24"/>
    <p:sldId id="316" r:id="rId25"/>
    <p:sldId id="317" r:id="rId26"/>
    <p:sldId id="318" r:id="rId27"/>
    <p:sldId id="319" r:id="rId28"/>
    <p:sldId id="322" r:id="rId29"/>
    <p:sldId id="314" r:id="rId30"/>
    <p:sldId id="323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256" r:id="rId5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62" y="3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354B8-8334-4854-9250-7A6899BEAC60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5655E-E44E-4B1A-B8B7-106E4E950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6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8074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4a2b7d3f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64a2b7d3f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4410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a2b7d3f4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64a2b7d3f4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691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207d601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6207d601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0257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207d601e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6207d601e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893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4a2b7d3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64a2b7d3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716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4a2b7d3f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64a2b7d3f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4840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207d601e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6207d601e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0922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4a2b7d3f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64a2b7d3f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2060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4a2b7d3f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64a2b7d3f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0958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4a2b7d3f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64a2b7d3f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2314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592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48d679af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648d679af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529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48d679a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48d679a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9563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8d679af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648d679af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5282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48d679af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648d679a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1030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48d679af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648d679af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09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a2b7d3f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64a2b7d3f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6737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4a2b7d3f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64a2b7d3f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28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16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AFACF7-9DD6-4804-A0F3-D9018F0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647F28-1D18-4708-B4C2-CEF9D66E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C5158-68B3-41E1-B700-DC6E6333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CAFA10-A93E-44DF-8984-8C29FACCB59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115E31-8887-4281-BB2C-E7E6AF58958D}"/>
              </a:ext>
            </a:extLst>
          </p:cNvPr>
          <p:cNvSpPr/>
          <p:nvPr userDrawn="1"/>
        </p:nvSpPr>
        <p:spPr>
          <a:xfrm>
            <a:off x="152400" y="152400"/>
            <a:ext cx="11887200" cy="6569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9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AFACF7-9DD6-4804-A0F3-D9018F0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647F28-1D18-4708-B4C2-CEF9D66E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C5158-68B3-41E1-B700-DC6E6333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1">
            <a:extLst>
              <a:ext uri="{FF2B5EF4-FFF2-40B4-BE49-F238E27FC236}">
                <a16:creationId xmlns:a16="http://schemas.microsoft.com/office/drawing/2014/main" id="{D22AA052-93D2-4F4A-A982-3A96E25B32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長方形 11">
            <a:extLst>
              <a:ext uri="{FF2B5EF4-FFF2-40B4-BE49-F238E27FC236}">
                <a16:creationId xmlns:a16="http://schemas.microsoft.com/office/drawing/2014/main" id="{E8CA10FA-9350-4780-9951-FCE6020052A7}"/>
              </a:ext>
            </a:extLst>
          </p:cNvPr>
          <p:cNvSpPr/>
          <p:nvPr userDrawn="1"/>
        </p:nvSpPr>
        <p:spPr>
          <a:xfrm>
            <a:off x="129540" y="128016"/>
            <a:ext cx="11932920" cy="6601968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70000"/>
                </a:schemeClr>
              </a:gs>
              <a:gs pos="100000">
                <a:schemeClr val="accent3">
                  <a:alpha val="70000"/>
                </a:schemeClr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ja-JP" altLang="ru-RU" noProof="0">
              <a:latin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43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9AE37-FE06-4F11-A1D6-1682B853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9E7674-708C-45D2-A569-45728073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E32ADF-DEA0-4301-90D7-3EC43293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50885C-BCBF-450A-90C1-FF7F6735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05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3_사용자 지정 레이아웃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9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97"/>
          <p:cNvSpPr/>
          <p:nvPr/>
        </p:nvSpPr>
        <p:spPr>
          <a:xfrm>
            <a:off x="152400" y="152400"/>
            <a:ext cx="11887200" cy="65690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227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6C64-B3CF-411C-AA3A-E8EFC46A4495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53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2" r:id="rId3"/>
    <p:sldLayoutId id="2147483661" r:id="rId4"/>
    <p:sldLayoutId id="214748366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duveen.me/2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tutorial.org/mysql-ct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window-function-description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window-function-description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window-function-descriptions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sqltutorial.org/mysql-window-functions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6" descr="Droplets-HD-Title-R1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768703" y="1755518"/>
            <a:ext cx="42627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데이터베이스</a:t>
            </a:r>
            <a:endParaRPr lang="en-US" altLang="ja-JP" sz="5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ja-JP" sz="5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HW-3</a:t>
            </a:r>
          </a:p>
          <a:p>
            <a:pPr algn="ctr"/>
            <a:endParaRPr kumimoji="1" lang="en-US" altLang="ja-JP" sz="5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ja-JP" sz="5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7</a:t>
            </a:r>
            <a:r>
              <a:rPr lang="ko-KR" altLang="en-US" sz="5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조</a:t>
            </a:r>
            <a:endParaRPr kumimoji="1" lang="ja-JP" altLang="en-US" sz="5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4202" y="4571673"/>
            <a:ext cx="3122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2014-16757 </a:t>
            </a:r>
            <a:r>
              <a:rPr lang="ko-KR" altLang="en-US" dirty="0" err="1" smtClean="0"/>
              <a:t>김보창</a:t>
            </a:r>
            <a:endParaRPr lang="en-US" altLang="ko-KR" dirty="0" smtClean="0"/>
          </a:p>
          <a:p>
            <a:r>
              <a:rPr lang="en-US" altLang="ko-KR" dirty="0" smtClean="0"/>
              <a:t>2014-16615 </a:t>
            </a:r>
            <a:r>
              <a:rPr lang="ko-KR" altLang="en-US" dirty="0" err="1" smtClean="0"/>
              <a:t>박은천</a:t>
            </a:r>
            <a:endParaRPr lang="en-US" altLang="ko-KR" dirty="0" smtClean="0"/>
          </a:p>
          <a:p>
            <a:r>
              <a:rPr lang="en-US" altLang="ko-KR" dirty="0" smtClean="0"/>
              <a:t>2015-15448 </a:t>
            </a:r>
            <a:r>
              <a:rPr lang="ko-KR" altLang="en-US" dirty="0" err="1" smtClean="0"/>
              <a:t>송영우</a:t>
            </a:r>
            <a:endParaRPr lang="en-US" altLang="ko-KR" dirty="0" smtClean="0"/>
          </a:p>
          <a:p>
            <a:r>
              <a:rPr lang="en-US" altLang="ko-KR" smtClean="0"/>
              <a:t>2017-16064 </a:t>
            </a:r>
            <a:r>
              <a:rPr lang="ko-KR" altLang="en-US" dirty="0" err="1" smtClean="0"/>
              <a:t>강태호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4048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5937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p42-2(</a:t>
            </a:r>
            <a:r>
              <a:rPr lang="en-US" altLang="ja-JP" sz="4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890" y="2325406"/>
            <a:ext cx="9380220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570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9331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p42-2(instructor table)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" y="1551937"/>
            <a:ext cx="9532620" cy="4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512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Pdf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있는 </a:t>
            </a:r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쿼리문을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그대로 사용하면 오류가 발생하여 다음과 같이 코드를 수정했다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p40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같은 이유로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DELIMITER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임시로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$$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바꿔주었다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here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절에 </a:t>
            </a:r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dept_count_proc.dept_name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이라 쓰면  오류가 발생하므로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dept_name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이라고 수정하였다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405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p42-1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7904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Pdf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있는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쿼리문은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begin~end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 내부에서만 사용할 수 있는 형태이므로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using_dept_count_proc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이라는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더미함수를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만들어서 해당 쿼리를 실행하였다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just"/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Insturctor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table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biology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해당하는 인원은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명이므로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잘 작동함을 확인할 수 있다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405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p42-2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4358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6425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p43-1 (while)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32" y="1328211"/>
            <a:ext cx="10767060" cy="49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8795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5937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p43-1(</a:t>
            </a:r>
            <a:r>
              <a:rPr lang="en-US" altLang="ja-JP" sz="4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220" y="2689860"/>
            <a:ext cx="7909560" cy="14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124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6821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p43-2 (repeat)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" y="1438003"/>
            <a:ext cx="10721340" cy="492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8269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5937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p43-2(</a:t>
            </a:r>
            <a:r>
              <a:rPr lang="en-US" altLang="ja-JP" sz="4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60" y="2834640"/>
            <a:ext cx="7879080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203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5681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p43-3 (for)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28211"/>
            <a:ext cx="11377749" cy="512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488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5937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p43-3(</a:t>
            </a:r>
            <a:r>
              <a:rPr lang="en-US" altLang="ja-JP" sz="4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0" y="2804160"/>
            <a:ext cx="9479280" cy="12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187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405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p40-1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1608472"/>
            <a:ext cx="10789920" cy="470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590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9966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p43-3(department table)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02674"/>
            <a:ext cx="9448800" cy="417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327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Pdf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있는 쿼리 문은 모두 </a:t>
            </a:r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begin~end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block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내부에 들어가야 실행 가능한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쿼리문이므로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해당하는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쿼리문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각각에 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들을 만들어 주어 실행하였다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4669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p43-1,2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38279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에서는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 loop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지원하지 않는다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대신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loop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문과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cursor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이용하여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 loop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동일한 효과를 내게 하였다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Cursor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 쿼리의 결과로 나온 행들을 이용해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loop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돌기 위해 필요한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자료형이다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과정은 다음과 같다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declare cursor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어떤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query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문에서 나온 결과를 사용할지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선언하고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</a:p>
          <a:p>
            <a:pPr marL="514350" indent="-514350" algn="just">
              <a:buAutoNum type="arabicPeriod"/>
            </a:pP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open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통해 실제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쿼리문을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실행하여 결과를 가져오며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marL="514350" indent="-514350" algn="just">
              <a:buAutoNum type="arabicPeriod"/>
            </a:pP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Loop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내부에서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Fetch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문을 통해 다음 결과를 가져온다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Cursor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사용이 끝나면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close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커서를 닫아준다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405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p43-3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333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또한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cursor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iterate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 데이터가 더 이상 없을 때 어떤 작업을 할지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continue handler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declare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하여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iterate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끝났을때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 작업을 지정해주었다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(finished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변수를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만듬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algn="just"/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다음 내용을 참고하였다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pPr algn="just"/>
            <a:r>
              <a:rPr lang="en-US" altLang="ko-KR" sz="2800" dirty="0">
                <a:hlinkClick r:id="rId2"/>
              </a:rPr>
              <a:t>https://blog.duveen.me/20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5937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p43-3(</a:t>
            </a:r>
            <a:r>
              <a:rPr lang="en-US" altLang="ja-JP" sz="4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64867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p44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914" y="1688680"/>
            <a:ext cx="8579578" cy="470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373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5267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p44(</a:t>
            </a:r>
            <a:r>
              <a:rPr lang="en-US" altLang="ja-JP" sz="4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4" y="2477815"/>
            <a:ext cx="11243733" cy="244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1558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9193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p44 (dummy function)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16" y="2140567"/>
            <a:ext cx="11937320" cy="312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256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5908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p44 (result)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275" y="2489524"/>
            <a:ext cx="13873375" cy="242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444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10357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p44 (takes table – before)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67" y="1818002"/>
            <a:ext cx="7137265" cy="415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449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98463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</a:t>
            </a:r>
            <a:r>
              <a:rPr lang="en-US" altLang="ja-JP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p44 (takes table –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after)</a:t>
            </a:r>
            <a:endParaRPr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" y="1551937"/>
            <a:ext cx="8695379" cy="497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9630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405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p40-2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410" y="1744979"/>
            <a:ext cx="7917180" cy="350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780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Pdf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있는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쿼리문을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그대로 쓰면 오류가 발생하므로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적절히 고쳐서 작성하였다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에서는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parameter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in, out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사용할 수 없고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리턴값이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하나로 제한되므로 </a:t>
            </a:r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procedur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바꿔 작성하였다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변수명을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limit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하면 </a:t>
            </a:r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내부 변수와 충돌이 발생한다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limits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고쳐주었다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 algn="just">
              <a:buAutoNum type="arabicPeriod"/>
            </a:pP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문으로 나오는 문자열을 이어주도록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dummy function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만들었다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p44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2369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결과로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null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나오는데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이는 </a:t>
            </a:r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errorMsg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할당되지 않아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null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값을 가지므로 </a:t>
            </a:r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concat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결과로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null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나오는 것이다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Takes relation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실행전과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실행 후 결과를 비교해보면 제대로 쿼리가 작동함을 알 수 있다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5267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p44(</a:t>
            </a:r>
            <a:r>
              <a:rPr lang="en-US" altLang="ja-JP" sz="4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</a:t>
            </a:r>
            <a:r>
              <a:rPr lang="en-US" altLang="ja-JP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460884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35" name="Google Shape;35;p5"/>
          <p:cNvSpPr/>
          <p:nvPr/>
        </p:nvSpPr>
        <p:spPr>
          <a:xfrm rot="10800000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1334738" y="2234533"/>
            <a:ext cx="9533559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MySQL에서 Trigger는 함수 호출과 같이 동작하기 때문에 MySQL 함수와 같은 제약을 받으며, Transaction 제어문인 COMMIT, ROLLBACK, SAVEPOINT를 사용할 수 없다. 또한 referencing 키워드가 존재하지 않는다. 또한 p.55에 있는 deletion trigger의 경우 NEW 는 사용가능하나 OLD는 사용할 수 없다.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p.53의 경우 insertion을 할 때, p.55의 경우 deletion을 할 때 NOT EXISTS 문을 사용하여 잘못된 입력을 방지할 수 있다.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7" name="Google Shape;37;p5"/>
          <p:cNvSpPr txBox="1"/>
          <p:nvPr/>
        </p:nvSpPr>
        <p:spPr>
          <a:xfrm>
            <a:off x="1334738" y="1074003"/>
            <a:ext cx="466185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4800">
                <a:solidFill>
                  <a:schemeClr val="dk1"/>
                </a:solidFill>
              </a:rPr>
              <a:t>53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~p</a:t>
            </a:r>
            <a:r>
              <a:rPr lang="en-US" sz="4800">
                <a:solidFill>
                  <a:schemeClr val="dk1"/>
                </a:solidFill>
              </a:rPr>
              <a:t>55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5024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1107440" cy="95504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rgbClr val="C5E1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rgbClr val="C2F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6"/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48" name="Google Shape;48;p6"/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6"/>
          <p:cNvSpPr txBox="1"/>
          <p:nvPr/>
        </p:nvSpPr>
        <p:spPr>
          <a:xfrm>
            <a:off x="720784" y="360471"/>
            <a:ext cx="405431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4800">
                <a:solidFill>
                  <a:schemeClr val="dk1"/>
                </a:solidFill>
              </a:rPr>
              <a:t>56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599" y="1414347"/>
            <a:ext cx="9855125" cy="507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7178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48d679af3_0_25"/>
          <p:cNvSpPr/>
          <p:nvPr/>
        </p:nvSpPr>
        <p:spPr>
          <a:xfrm>
            <a:off x="10522628" y="4876800"/>
            <a:ext cx="904350" cy="121735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57" name="Google Shape;57;g648d679af3_0_25"/>
          <p:cNvSpPr/>
          <p:nvPr/>
        </p:nvSpPr>
        <p:spPr>
          <a:xfrm rot="10800000">
            <a:off x="752853" y="744475"/>
            <a:ext cx="862322" cy="1160525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648d679af3_0_25"/>
          <p:cNvSpPr/>
          <p:nvPr/>
        </p:nvSpPr>
        <p:spPr>
          <a:xfrm>
            <a:off x="1334738" y="2234533"/>
            <a:ext cx="9533700" cy="3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MySQL에서 책과는 지원하는 문법이 약간 다르게 때문에 그에 맞게 수정하였다. 우선 delimiter를 사용해서 하나의 SQL문임을 알려주었고, 지원하지 않는 referencing new row as nrow 대신 new 를 사용하였다. 또한 atomic 키워드를 지원하지 않기 때문에 삭제하였다. 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9" name="Google Shape;59;g648d679af3_0_25"/>
          <p:cNvSpPr txBox="1"/>
          <p:nvPr/>
        </p:nvSpPr>
        <p:spPr>
          <a:xfrm>
            <a:off x="1334738" y="1074003"/>
            <a:ext cx="466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4800">
                <a:solidFill>
                  <a:schemeClr val="dk1"/>
                </a:solidFill>
              </a:rPr>
              <a:t>56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4926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48d679af3_0_0"/>
          <p:cNvSpPr/>
          <p:nvPr/>
        </p:nvSpPr>
        <p:spPr>
          <a:xfrm>
            <a:off x="0" y="0"/>
            <a:ext cx="1107300" cy="9549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648d679af3_0_0"/>
          <p:cNvSpPr/>
          <p:nvPr/>
        </p:nvSpPr>
        <p:spPr>
          <a:xfrm>
            <a:off x="0" y="1"/>
            <a:ext cx="4145400" cy="3216900"/>
          </a:xfrm>
          <a:prstGeom prst="diagStripe">
            <a:avLst>
              <a:gd name="adj" fmla="val 8450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648d679af3_0_0"/>
          <p:cNvSpPr/>
          <p:nvPr/>
        </p:nvSpPr>
        <p:spPr>
          <a:xfrm>
            <a:off x="0" y="2"/>
            <a:ext cx="4145400" cy="3216900"/>
          </a:xfrm>
          <a:prstGeom prst="diagStripe">
            <a:avLst>
              <a:gd name="adj" fmla="val 84503"/>
            </a:avLst>
          </a:prstGeom>
          <a:solidFill>
            <a:srgbClr val="C5E1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648d679af3_0_0"/>
          <p:cNvSpPr/>
          <p:nvPr/>
        </p:nvSpPr>
        <p:spPr>
          <a:xfrm>
            <a:off x="0" y="0"/>
            <a:ext cx="2783700" cy="2297100"/>
          </a:xfrm>
          <a:prstGeom prst="diagStripe">
            <a:avLst>
              <a:gd name="adj" fmla="val 7832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648d679af3_0_0"/>
          <p:cNvSpPr/>
          <p:nvPr/>
        </p:nvSpPr>
        <p:spPr>
          <a:xfrm>
            <a:off x="0" y="-1"/>
            <a:ext cx="2031900" cy="1608600"/>
          </a:xfrm>
          <a:prstGeom prst="diagStripe">
            <a:avLst>
              <a:gd name="adj" fmla="val 70213"/>
            </a:avLst>
          </a:prstGeom>
          <a:solidFill>
            <a:srgbClr val="C2F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g648d679af3_0_0"/>
          <p:cNvGrpSpPr/>
          <p:nvPr/>
        </p:nvGrpSpPr>
        <p:grpSpPr>
          <a:xfrm>
            <a:off x="304804" y="360471"/>
            <a:ext cx="5791401" cy="967740"/>
            <a:chOff x="254000" y="292100"/>
            <a:chExt cx="4026000" cy="609600"/>
          </a:xfrm>
        </p:grpSpPr>
        <p:sp>
          <p:nvSpPr>
            <p:cNvPr id="70" name="Google Shape;70;g648d679af3_0_0"/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648d679af3_0_0"/>
            <p:cNvSpPr/>
            <p:nvPr/>
          </p:nvSpPr>
          <p:spPr>
            <a:xfrm>
              <a:off x="444500" y="292100"/>
              <a:ext cx="3835500" cy="60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648d679af3_0_0"/>
          <p:cNvSpPr txBox="1"/>
          <p:nvPr/>
        </p:nvSpPr>
        <p:spPr>
          <a:xfrm>
            <a:off x="720784" y="360471"/>
            <a:ext cx="4054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4800">
                <a:solidFill>
                  <a:schemeClr val="dk1"/>
                </a:solidFill>
              </a:rPr>
              <a:t>57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g648d679af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588" y="1608597"/>
            <a:ext cx="9712824" cy="4998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5885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48d679af3_0_33"/>
          <p:cNvSpPr/>
          <p:nvPr/>
        </p:nvSpPr>
        <p:spPr>
          <a:xfrm>
            <a:off x="10522628" y="4876800"/>
            <a:ext cx="904350" cy="121735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79" name="Google Shape;79;g648d679af3_0_33"/>
          <p:cNvSpPr/>
          <p:nvPr/>
        </p:nvSpPr>
        <p:spPr>
          <a:xfrm rot="10800000">
            <a:off x="752853" y="744475"/>
            <a:ext cx="862322" cy="1160525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648d679af3_0_33"/>
          <p:cNvSpPr/>
          <p:nvPr/>
        </p:nvSpPr>
        <p:spPr>
          <a:xfrm>
            <a:off x="1334738" y="2234533"/>
            <a:ext cx="9533700" cy="3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PPT에 나와 있는 문법으로는 정상적인 실행이 불가능하기 때문에 when 구문을 적절히 if 문으로 변경하여 사용하였다. 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또한 trigger update 문에서는 before에서는 old 문이 사용가능하고, after에서는 new 문이 가능하기 때문에 주어진 old 문을 사용할 수 없었다. 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81" name="Google Shape;81;g648d679af3_0_33"/>
          <p:cNvSpPr txBox="1"/>
          <p:nvPr/>
        </p:nvSpPr>
        <p:spPr>
          <a:xfrm>
            <a:off x="1334738" y="1074003"/>
            <a:ext cx="466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4800">
                <a:solidFill>
                  <a:schemeClr val="dk1"/>
                </a:solidFill>
              </a:rPr>
              <a:t>57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4889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8d679af3_0_12"/>
          <p:cNvSpPr/>
          <p:nvPr/>
        </p:nvSpPr>
        <p:spPr>
          <a:xfrm>
            <a:off x="0" y="0"/>
            <a:ext cx="1107300" cy="9549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648d679af3_0_12"/>
          <p:cNvSpPr/>
          <p:nvPr/>
        </p:nvSpPr>
        <p:spPr>
          <a:xfrm>
            <a:off x="0" y="1"/>
            <a:ext cx="4145400" cy="3216900"/>
          </a:xfrm>
          <a:prstGeom prst="diagStripe">
            <a:avLst>
              <a:gd name="adj" fmla="val 8450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648d679af3_0_12"/>
          <p:cNvSpPr/>
          <p:nvPr/>
        </p:nvSpPr>
        <p:spPr>
          <a:xfrm>
            <a:off x="0" y="2"/>
            <a:ext cx="4145400" cy="3216900"/>
          </a:xfrm>
          <a:prstGeom prst="diagStripe">
            <a:avLst>
              <a:gd name="adj" fmla="val 84503"/>
            </a:avLst>
          </a:prstGeom>
          <a:solidFill>
            <a:srgbClr val="C5E1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648d679af3_0_12"/>
          <p:cNvSpPr/>
          <p:nvPr/>
        </p:nvSpPr>
        <p:spPr>
          <a:xfrm>
            <a:off x="0" y="0"/>
            <a:ext cx="2783700" cy="2297100"/>
          </a:xfrm>
          <a:prstGeom prst="diagStripe">
            <a:avLst>
              <a:gd name="adj" fmla="val 7832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648d679af3_0_12"/>
          <p:cNvSpPr/>
          <p:nvPr/>
        </p:nvSpPr>
        <p:spPr>
          <a:xfrm>
            <a:off x="0" y="-1"/>
            <a:ext cx="2031900" cy="1608600"/>
          </a:xfrm>
          <a:prstGeom prst="diagStripe">
            <a:avLst>
              <a:gd name="adj" fmla="val 70213"/>
            </a:avLst>
          </a:prstGeom>
          <a:solidFill>
            <a:srgbClr val="C2F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g648d679af3_0_12"/>
          <p:cNvGrpSpPr/>
          <p:nvPr/>
        </p:nvGrpSpPr>
        <p:grpSpPr>
          <a:xfrm>
            <a:off x="304804" y="360471"/>
            <a:ext cx="5791401" cy="967740"/>
            <a:chOff x="254000" y="292100"/>
            <a:chExt cx="4026000" cy="609600"/>
          </a:xfrm>
        </p:grpSpPr>
        <p:sp>
          <p:nvSpPr>
            <p:cNvPr id="92" name="Google Shape;92;g648d679af3_0_12"/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648d679af3_0_12"/>
            <p:cNvSpPr/>
            <p:nvPr/>
          </p:nvSpPr>
          <p:spPr>
            <a:xfrm>
              <a:off x="444500" y="292100"/>
              <a:ext cx="3835500" cy="60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g648d679af3_0_12"/>
          <p:cNvSpPr txBox="1"/>
          <p:nvPr/>
        </p:nvSpPr>
        <p:spPr>
          <a:xfrm>
            <a:off x="720784" y="360471"/>
            <a:ext cx="4054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4800">
                <a:solidFill>
                  <a:schemeClr val="dk1"/>
                </a:solidFill>
              </a:rPr>
              <a:t>58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648d679af3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75" y="1437097"/>
            <a:ext cx="10131648" cy="5213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3570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48d679af3_0_41"/>
          <p:cNvSpPr/>
          <p:nvPr/>
        </p:nvSpPr>
        <p:spPr>
          <a:xfrm>
            <a:off x="10522628" y="4876800"/>
            <a:ext cx="904350" cy="121735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101" name="Google Shape;101;g648d679af3_0_41"/>
          <p:cNvSpPr/>
          <p:nvPr/>
        </p:nvSpPr>
        <p:spPr>
          <a:xfrm rot="10800000">
            <a:off x="752853" y="744475"/>
            <a:ext cx="862322" cy="1160525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648d679af3_0_41"/>
          <p:cNvSpPr/>
          <p:nvPr/>
        </p:nvSpPr>
        <p:spPr>
          <a:xfrm>
            <a:off x="1334738" y="2234533"/>
            <a:ext cx="9533700" cy="3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PPT에 나와 있는 문법으로는 정상적인 실행이 불가능하기 때문에 앞 페이지와 마찬가지로 when 구문을 적절히 if 문으로 변경하여 사용하였다. 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103" name="Google Shape;103;g648d679af3_0_41"/>
          <p:cNvSpPr txBox="1"/>
          <p:nvPr/>
        </p:nvSpPr>
        <p:spPr>
          <a:xfrm>
            <a:off x="1334738" y="1074003"/>
            <a:ext cx="466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4800">
                <a:solidFill>
                  <a:schemeClr val="dk1"/>
                </a:solidFill>
              </a:rPr>
              <a:t>58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681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a2b7d3f4_0_87"/>
          <p:cNvSpPr/>
          <p:nvPr/>
        </p:nvSpPr>
        <p:spPr>
          <a:xfrm>
            <a:off x="10522628" y="4876800"/>
            <a:ext cx="904350" cy="121735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109" name="Google Shape;109;g64a2b7d3f4_0_87"/>
          <p:cNvSpPr/>
          <p:nvPr/>
        </p:nvSpPr>
        <p:spPr>
          <a:xfrm rot="10800000">
            <a:off x="752853" y="744475"/>
            <a:ext cx="862322" cy="1160525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64a2b7d3f4_0_87"/>
          <p:cNvSpPr/>
          <p:nvPr/>
        </p:nvSpPr>
        <p:spPr>
          <a:xfrm>
            <a:off x="1334738" y="2234533"/>
            <a:ext cx="9533700" cy="18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CTE(Common table expression)이라 불리는 with 문법과 그에 따르는 recursive 문법이 MySQL 8.0+ 버전에서만 지원이 되기에 해당하는 쿼리로 원하는 결과를 얻을 수 없다.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64a2b7d3f4_0_87"/>
          <p:cNvSpPr txBox="1"/>
          <p:nvPr/>
        </p:nvSpPr>
        <p:spPr>
          <a:xfrm>
            <a:off x="1334738" y="1074003"/>
            <a:ext cx="3070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Ch5 – p63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64a2b7d3f4_0_87"/>
          <p:cNvSpPr/>
          <p:nvPr/>
        </p:nvSpPr>
        <p:spPr>
          <a:xfrm>
            <a:off x="3739768" y="5116138"/>
            <a:ext cx="412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http://www.mysqltutorial.org/mysql-cte/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g64a2b7d3f4_0_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2601" y="4459514"/>
            <a:ext cx="6829425" cy="6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527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Pdf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있는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쿼리문을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그대로 사용하면 오류가 발생하여 다음과 같이 코드를 수정했다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DELEMETER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;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인경우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function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내부에서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statement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끝을 표시하는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;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query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end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표시하는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;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혼동되어 오류가 나므로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create function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부분에서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DELEMETER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임시로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$$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바꾸어주었다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선언문 끝에서 다시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DELEMETER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;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되돌린다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405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p40-1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8535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4a2b7d3f4_0_75"/>
          <p:cNvSpPr/>
          <p:nvPr/>
        </p:nvSpPr>
        <p:spPr>
          <a:xfrm>
            <a:off x="0" y="0"/>
            <a:ext cx="1107300" cy="9549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64a2b7d3f4_0_75"/>
          <p:cNvSpPr/>
          <p:nvPr/>
        </p:nvSpPr>
        <p:spPr>
          <a:xfrm>
            <a:off x="0" y="1"/>
            <a:ext cx="4145400" cy="3216900"/>
          </a:xfrm>
          <a:prstGeom prst="diagStripe">
            <a:avLst>
              <a:gd name="adj" fmla="val 8450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64a2b7d3f4_0_75"/>
          <p:cNvSpPr/>
          <p:nvPr/>
        </p:nvSpPr>
        <p:spPr>
          <a:xfrm>
            <a:off x="0" y="2"/>
            <a:ext cx="4145400" cy="3216900"/>
          </a:xfrm>
          <a:prstGeom prst="diagStripe">
            <a:avLst>
              <a:gd name="adj" fmla="val 84503"/>
            </a:avLst>
          </a:prstGeom>
          <a:solidFill>
            <a:srgbClr val="C5E1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64a2b7d3f4_0_75"/>
          <p:cNvSpPr/>
          <p:nvPr/>
        </p:nvSpPr>
        <p:spPr>
          <a:xfrm>
            <a:off x="0" y="0"/>
            <a:ext cx="2783700" cy="2297100"/>
          </a:xfrm>
          <a:prstGeom prst="diagStripe">
            <a:avLst>
              <a:gd name="adj" fmla="val 7832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64a2b7d3f4_0_75"/>
          <p:cNvSpPr/>
          <p:nvPr/>
        </p:nvSpPr>
        <p:spPr>
          <a:xfrm>
            <a:off x="0" y="-1"/>
            <a:ext cx="2031900" cy="1608600"/>
          </a:xfrm>
          <a:prstGeom prst="diagStripe">
            <a:avLst>
              <a:gd name="adj" fmla="val 70213"/>
            </a:avLst>
          </a:prstGeom>
          <a:solidFill>
            <a:srgbClr val="C2F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g64a2b7d3f4_0_75"/>
          <p:cNvGrpSpPr/>
          <p:nvPr/>
        </p:nvGrpSpPr>
        <p:grpSpPr>
          <a:xfrm>
            <a:off x="304804" y="360471"/>
            <a:ext cx="5791401" cy="967740"/>
            <a:chOff x="254000" y="292100"/>
            <a:chExt cx="4026000" cy="609600"/>
          </a:xfrm>
        </p:grpSpPr>
        <p:sp>
          <p:nvSpPr>
            <p:cNvPr id="124" name="Google Shape;124;g64a2b7d3f4_0_75"/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64a2b7d3f4_0_75"/>
            <p:cNvSpPr/>
            <p:nvPr/>
          </p:nvSpPr>
          <p:spPr>
            <a:xfrm>
              <a:off x="444500" y="292100"/>
              <a:ext cx="3835500" cy="60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g64a2b7d3f4_0_75"/>
          <p:cNvSpPr txBox="1"/>
          <p:nvPr/>
        </p:nvSpPr>
        <p:spPr>
          <a:xfrm>
            <a:off x="720784" y="360471"/>
            <a:ext cx="4054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p.</a:t>
            </a:r>
            <a:r>
              <a:rPr lang="en-US" sz="4800">
                <a:solidFill>
                  <a:schemeClr val="dk1"/>
                </a:solidFill>
              </a:rPr>
              <a:t>68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64a2b7d3f4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475" y="1437097"/>
            <a:ext cx="9921101" cy="5105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814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4a2b7d3f4_0_121"/>
          <p:cNvSpPr/>
          <p:nvPr/>
        </p:nvSpPr>
        <p:spPr>
          <a:xfrm>
            <a:off x="10522628" y="4876800"/>
            <a:ext cx="904350" cy="121735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133" name="Google Shape;133;g64a2b7d3f4_0_121"/>
          <p:cNvSpPr/>
          <p:nvPr/>
        </p:nvSpPr>
        <p:spPr>
          <a:xfrm rot="10800000">
            <a:off x="752853" y="744475"/>
            <a:ext cx="862322" cy="1160525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64a2b7d3f4_0_121"/>
          <p:cNvSpPr/>
          <p:nvPr/>
        </p:nvSpPr>
        <p:spPr>
          <a:xfrm>
            <a:off x="1334738" y="2234533"/>
            <a:ext cx="95337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except 키워드가 지원되지 않기 때문에 정상적으로 함수를 만들 수 없다.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64a2b7d3f4_0_121"/>
          <p:cNvSpPr txBox="1"/>
          <p:nvPr/>
        </p:nvSpPr>
        <p:spPr>
          <a:xfrm>
            <a:off x="1334738" y="1074003"/>
            <a:ext cx="3070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Ch5 – p</a:t>
            </a:r>
            <a:r>
              <a:rPr lang="en-US" sz="4800">
                <a:solidFill>
                  <a:schemeClr val="dk1"/>
                </a:solidFill>
              </a:rPr>
              <a:t>68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0024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4a2b7d3f4_0_153"/>
          <p:cNvSpPr/>
          <p:nvPr/>
        </p:nvSpPr>
        <p:spPr>
          <a:xfrm>
            <a:off x="10522628" y="4876800"/>
            <a:ext cx="904350" cy="121735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141" name="Google Shape;141;g64a2b7d3f4_0_153"/>
          <p:cNvSpPr/>
          <p:nvPr/>
        </p:nvSpPr>
        <p:spPr>
          <a:xfrm rot="10800000">
            <a:off x="752853" y="744475"/>
            <a:ext cx="862322" cy="1160525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64a2b7d3f4_0_153"/>
          <p:cNvSpPr/>
          <p:nvPr/>
        </p:nvSpPr>
        <p:spPr>
          <a:xfrm>
            <a:off x="1334738" y="2234533"/>
            <a:ext cx="95337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P63과 마찬가지로 MySQL 8.0 이전 버전에선 지원되지 않는 기능이라서 주어진 MySQL 버전에서 할 수 없다.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64a2b7d3f4_0_153"/>
          <p:cNvSpPr txBox="1"/>
          <p:nvPr/>
        </p:nvSpPr>
        <p:spPr>
          <a:xfrm>
            <a:off x="1334738" y="1074003"/>
            <a:ext cx="3070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Ch5 – p71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19535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07d601ea_0_0"/>
          <p:cNvSpPr/>
          <p:nvPr/>
        </p:nvSpPr>
        <p:spPr>
          <a:xfrm>
            <a:off x="10522628" y="4876800"/>
            <a:ext cx="904350" cy="121735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149" name="Google Shape;149;g6207d601ea_0_0"/>
          <p:cNvSpPr/>
          <p:nvPr/>
        </p:nvSpPr>
        <p:spPr>
          <a:xfrm rot="10800000">
            <a:off x="752853" y="744475"/>
            <a:ext cx="862322" cy="1160525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6207d601ea_0_0"/>
          <p:cNvSpPr/>
          <p:nvPr/>
        </p:nvSpPr>
        <p:spPr>
          <a:xfrm>
            <a:off x="1334738" y="2234533"/>
            <a:ext cx="9533700" cy="3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MySQL 5.7은 기본적으로 rank() 함수를 지원하지 않기 때문에, ranking의 기능을 할 수 있도록 basic SQL aggrigation에 해당하는 다른 키워드들을 조합하여 쿼리를 실행하였다.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reference: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https://dev.mysql.com/doc/refman/8.0/en/window-function-descriptions.html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151" name="Google Shape;151;g6207d601ea_0_0"/>
          <p:cNvSpPr txBox="1"/>
          <p:nvPr/>
        </p:nvSpPr>
        <p:spPr>
          <a:xfrm>
            <a:off x="1334738" y="1074003"/>
            <a:ext cx="466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p.</a:t>
            </a:r>
            <a:r>
              <a:rPr lang="en-US" sz="4800">
                <a:solidFill>
                  <a:schemeClr val="dk1"/>
                </a:solidFill>
              </a:rPr>
              <a:t>73-p.76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69540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207d601ea_0_43"/>
          <p:cNvSpPr/>
          <p:nvPr/>
        </p:nvSpPr>
        <p:spPr>
          <a:xfrm>
            <a:off x="0" y="0"/>
            <a:ext cx="1107300" cy="9549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6207d601ea_0_43"/>
          <p:cNvSpPr/>
          <p:nvPr/>
        </p:nvSpPr>
        <p:spPr>
          <a:xfrm>
            <a:off x="0" y="1"/>
            <a:ext cx="4145400" cy="3216900"/>
          </a:xfrm>
          <a:prstGeom prst="diagStripe">
            <a:avLst>
              <a:gd name="adj" fmla="val 8450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6207d601ea_0_43"/>
          <p:cNvSpPr/>
          <p:nvPr/>
        </p:nvSpPr>
        <p:spPr>
          <a:xfrm>
            <a:off x="0" y="2"/>
            <a:ext cx="4145400" cy="3216900"/>
          </a:xfrm>
          <a:prstGeom prst="diagStripe">
            <a:avLst>
              <a:gd name="adj" fmla="val 84503"/>
            </a:avLst>
          </a:prstGeom>
          <a:solidFill>
            <a:srgbClr val="C5E1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6207d601ea_0_43"/>
          <p:cNvSpPr/>
          <p:nvPr/>
        </p:nvSpPr>
        <p:spPr>
          <a:xfrm>
            <a:off x="0" y="0"/>
            <a:ext cx="2783700" cy="2297100"/>
          </a:xfrm>
          <a:prstGeom prst="diagStripe">
            <a:avLst>
              <a:gd name="adj" fmla="val 7832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6207d601ea_0_43"/>
          <p:cNvSpPr/>
          <p:nvPr/>
        </p:nvSpPr>
        <p:spPr>
          <a:xfrm>
            <a:off x="0" y="-1"/>
            <a:ext cx="2031900" cy="1608600"/>
          </a:xfrm>
          <a:prstGeom prst="diagStripe">
            <a:avLst>
              <a:gd name="adj" fmla="val 70213"/>
            </a:avLst>
          </a:prstGeom>
          <a:solidFill>
            <a:srgbClr val="C2F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g6207d601ea_0_43"/>
          <p:cNvGrpSpPr/>
          <p:nvPr/>
        </p:nvGrpSpPr>
        <p:grpSpPr>
          <a:xfrm>
            <a:off x="304804" y="360471"/>
            <a:ext cx="5791401" cy="967740"/>
            <a:chOff x="254000" y="292100"/>
            <a:chExt cx="4026000" cy="609600"/>
          </a:xfrm>
        </p:grpSpPr>
        <p:sp>
          <p:nvSpPr>
            <p:cNvPr id="162" name="Google Shape;162;g6207d601ea_0_43"/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6207d601ea_0_43"/>
            <p:cNvSpPr/>
            <p:nvPr/>
          </p:nvSpPr>
          <p:spPr>
            <a:xfrm>
              <a:off x="444500" y="292100"/>
              <a:ext cx="3835500" cy="60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g6207d601ea_0_43"/>
          <p:cNvSpPr txBox="1"/>
          <p:nvPr/>
        </p:nvSpPr>
        <p:spPr>
          <a:xfrm>
            <a:off x="720784" y="360471"/>
            <a:ext cx="4054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4800">
                <a:solidFill>
                  <a:schemeClr val="dk1"/>
                </a:solidFill>
              </a:rPr>
              <a:t>73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g6207d601ea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00" y="1328197"/>
            <a:ext cx="9937752" cy="5113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0460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4a2b7d3f4_0_1"/>
          <p:cNvSpPr/>
          <p:nvPr/>
        </p:nvSpPr>
        <p:spPr>
          <a:xfrm>
            <a:off x="10522628" y="4876800"/>
            <a:ext cx="904350" cy="121735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171" name="Google Shape;171;g64a2b7d3f4_0_1"/>
          <p:cNvSpPr/>
          <p:nvPr/>
        </p:nvSpPr>
        <p:spPr>
          <a:xfrm rot="10800000">
            <a:off x="752853" y="744475"/>
            <a:ext cx="862322" cy="1160525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64a2b7d3f4_0_1"/>
          <p:cNvSpPr/>
          <p:nvPr/>
        </p:nvSpPr>
        <p:spPr>
          <a:xfrm>
            <a:off x="1334738" y="2234533"/>
            <a:ext cx="9533700" cy="3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MySQL에서는 rank( ) 함수가 내장되어있지 않기 때문에 우선  basic SQL aggregation을 가지고 쿼리를 실행하였다.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문제에서 주어진 student_grades table이 존재하지 않기 때문에, rank( )와 dense rank( )의 차이점을 알 수 있도록 적절히 중복 데이터를 넣어서 새로운 테이블을 생성한 뒤 쿼리를 진행하였다. 해당 테이블의 attribute로는 ID와 GPA를 넣었다. 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73" name="Google Shape;173;g64a2b7d3f4_0_1"/>
          <p:cNvSpPr txBox="1"/>
          <p:nvPr/>
        </p:nvSpPr>
        <p:spPr>
          <a:xfrm>
            <a:off x="1334738" y="1074003"/>
            <a:ext cx="466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4800">
                <a:solidFill>
                  <a:schemeClr val="dk1"/>
                </a:solidFill>
              </a:rPr>
              <a:t>73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8127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4a2b7d3f4_0_41"/>
          <p:cNvSpPr/>
          <p:nvPr/>
        </p:nvSpPr>
        <p:spPr>
          <a:xfrm>
            <a:off x="10522628" y="4876800"/>
            <a:ext cx="904350" cy="121735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179" name="Google Shape;179;g64a2b7d3f4_0_41"/>
          <p:cNvSpPr/>
          <p:nvPr/>
        </p:nvSpPr>
        <p:spPr>
          <a:xfrm rot="10800000">
            <a:off x="752853" y="744475"/>
            <a:ext cx="862322" cy="1160525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64a2b7d3f4_0_41"/>
          <p:cNvSpPr/>
          <p:nvPr/>
        </p:nvSpPr>
        <p:spPr>
          <a:xfrm>
            <a:off x="1334738" y="2234533"/>
            <a:ext cx="9533700" cy="3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MySQL 5.7 version에서는 dense_rank() 를 지원하지 않지만 최신 버전에서는 지원한다. 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reference: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https://dev.mysql.com/doc/refman/8.0/en/window-function-descriptions.html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181" name="Google Shape;181;g64a2b7d3f4_0_41"/>
          <p:cNvSpPr txBox="1"/>
          <p:nvPr/>
        </p:nvSpPr>
        <p:spPr>
          <a:xfrm>
            <a:off x="1334738" y="1074003"/>
            <a:ext cx="466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p.</a:t>
            </a:r>
            <a:r>
              <a:rPr lang="en-US" sz="4800">
                <a:solidFill>
                  <a:schemeClr val="dk1"/>
                </a:solidFill>
              </a:rPr>
              <a:t>74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6159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207d601ea_0_19"/>
          <p:cNvSpPr/>
          <p:nvPr/>
        </p:nvSpPr>
        <p:spPr>
          <a:xfrm>
            <a:off x="0" y="0"/>
            <a:ext cx="1107300" cy="9549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6207d601ea_0_19"/>
          <p:cNvSpPr/>
          <p:nvPr/>
        </p:nvSpPr>
        <p:spPr>
          <a:xfrm>
            <a:off x="0" y="1"/>
            <a:ext cx="4145400" cy="3216900"/>
          </a:xfrm>
          <a:prstGeom prst="diagStripe">
            <a:avLst>
              <a:gd name="adj" fmla="val 8450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6207d601ea_0_19"/>
          <p:cNvSpPr/>
          <p:nvPr/>
        </p:nvSpPr>
        <p:spPr>
          <a:xfrm>
            <a:off x="0" y="2"/>
            <a:ext cx="4145400" cy="3216900"/>
          </a:xfrm>
          <a:prstGeom prst="diagStripe">
            <a:avLst>
              <a:gd name="adj" fmla="val 84503"/>
            </a:avLst>
          </a:prstGeom>
          <a:solidFill>
            <a:srgbClr val="C5E1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6207d601ea_0_19"/>
          <p:cNvSpPr/>
          <p:nvPr/>
        </p:nvSpPr>
        <p:spPr>
          <a:xfrm>
            <a:off x="0" y="0"/>
            <a:ext cx="2783700" cy="2297100"/>
          </a:xfrm>
          <a:prstGeom prst="diagStripe">
            <a:avLst>
              <a:gd name="adj" fmla="val 7832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6207d601ea_0_19"/>
          <p:cNvSpPr/>
          <p:nvPr/>
        </p:nvSpPr>
        <p:spPr>
          <a:xfrm>
            <a:off x="0" y="-1"/>
            <a:ext cx="2031900" cy="1608600"/>
          </a:xfrm>
          <a:prstGeom prst="diagStripe">
            <a:avLst>
              <a:gd name="adj" fmla="val 70213"/>
            </a:avLst>
          </a:prstGeom>
          <a:solidFill>
            <a:srgbClr val="C2F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g6207d601ea_0_19"/>
          <p:cNvGrpSpPr/>
          <p:nvPr/>
        </p:nvGrpSpPr>
        <p:grpSpPr>
          <a:xfrm>
            <a:off x="304804" y="360471"/>
            <a:ext cx="5791401" cy="967740"/>
            <a:chOff x="254000" y="292100"/>
            <a:chExt cx="4026000" cy="609600"/>
          </a:xfrm>
        </p:grpSpPr>
        <p:sp>
          <p:nvSpPr>
            <p:cNvPr id="192" name="Google Shape;192;g6207d601ea_0_19"/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6207d601ea_0_19"/>
            <p:cNvSpPr/>
            <p:nvPr/>
          </p:nvSpPr>
          <p:spPr>
            <a:xfrm>
              <a:off x="444500" y="292100"/>
              <a:ext cx="3835500" cy="60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g6207d601ea_0_19"/>
          <p:cNvSpPr txBox="1"/>
          <p:nvPr/>
        </p:nvSpPr>
        <p:spPr>
          <a:xfrm>
            <a:off x="720784" y="360471"/>
            <a:ext cx="4054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4800">
                <a:solidFill>
                  <a:schemeClr val="dk1"/>
                </a:solidFill>
              </a:rPr>
              <a:t>75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g6207d601ea_0_19"/>
          <p:cNvPicPr preferRelativeResize="0"/>
          <p:nvPr/>
        </p:nvPicPr>
        <p:blipFill rotWithShape="1">
          <a:blip r:embed="rId3">
            <a:alphaModFix/>
          </a:blip>
          <a:srcRect l="-11042" r="33057" b="22015"/>
          <a:stretch/>
        </p:blipFill>
        <p:spPr>
          <a:xfrm>
            <a:off x="304800" y="1328200"/>
            <a:ext cx="10425950" cy="5365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37337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4a2b7d3f4_0_10"/>
          <p:cNvSpPr/>
          <p:nvPr/>
        </p:nvSpPr>
        <p:spPr>
          <a:xfrm>
            <a:off x="10522628" y="4876800"/>
            <a:ext cx="904350" cy="121735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201" name="Google Shape;201;g64a2b7d3f4_0_10"/>
          <p:cNvSpPr/>
          <p:nvPr/>
        </p:nvSpPr>
        <p:spPr>
          <a:xfrm rot="10800000">
            <a:off x="752853" y="744475"/>
            <a:ext cx="862322" cy="1160525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64a2b7d3f4_0_10"/>
          <p:cNvSpPr/>
          <p:nvPr/>
        </p:nvSpPr>
        <p:spPr>
          <a:xfrm>
            <a:off x="1334738" y="2234533"/>
            <a:ext cx="9533700" cy="3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주어진 예시에서 사용하는 detp_grades 테이블이 존재하지 않기 때문에 해당하는 페이지의 테이블 이름과 튜플을 가지고 새로운 테이블을 생성하고 데이터를 insert 하였다. 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또한 사용 중인 버전의 MySQL 에서는 dense_rank() 와 partition by 를 지원하지 않기 때문에 키워드를 적절히 사용하여 비슷한 결과를 내려고 시도해보았다. 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203" name="Google Shape;203;g64a2b7d3f4_0_10"/>
          <p:cNvSpPr txBox="1"/>
          <p:nvPr/>
        </p:nvSpPr>
        <p:spPr>
          <a:xfrm>
            <a:off x="1334738" y="1074003"/>
            <a:ext cx="466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p.</a:t>
            </a:r>
            <a:r>
              <a:rPr lang="en-US" sz="4800">
                <a:solidFill>
                  <a:schemeClr val="dk1"/>
                </a:solidFill>
              </a:rPr>
              <a:t>75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866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4a2b7d3f4_0_48"/>
          <p:cNvSpPr/>
          <p:nvPr/>
        </p:nvSpPr>
        <p:spPr>
          <a:xfrm>
            <a:off x="0" y="0"/>
            <a:ext cx="1107300" cy="9549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64a2b7d3f4_0_48"/>
          <p:cNvSpPr/>
          <p:nvPr/>
        </p:nvSpPr>
        <p:spPr>
          <a:xfrm>
            <a:off x="0" y="1"/>
            <a:ext cx="4145400" cy="3216900"/>
          </a:xfrm>
          <a:prstGeom prst="diagStripe">
            <a:avLst>
              <a:gd name="adj" fmla="val 8450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64a2b7d3f4_0_48"/>
          <p:cNvSpPr/>
          <p:nvPr/>
        </p:nvSpPr>
        <p:spPr>
          <a:xfrm>
            <a:off x="0" y="2"/>
            <a:ext cx="4145400" cy="3216900"/>
          </a:xfrm>
          <a:prstGeom prst="diagStripe">
            <a:avLst>
              <a:gd name="adj" fmla="val 84503"/>
            </a:avLst>
          </a:prstGeom>
          <a:solidFill>
            <a:srgbClr val="C5E1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64a2b7d3f4_0_48"/>
          <p:cNvSpPr/>
          <p:nvPr/>
        </p:nvSpPr>
        <p:spPr>
          <a:xfrm>
            <a:off x="0" y="0"/>
            <a:ext cx="2783700" cy="2297100"/>
          </a:xfrm>
          <a:prstGeom prst="diagStripe">
            <a:avLst>
              <a:gd name="adj" fmla="val 7832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64a2b7d3f4_0_48"/>
          <p:cNvSpPr/>
          <p:nvPr/>
        </p:nvSpPr>
        <p:spPr>
          <a:xfrm>
            <a:off x="0" y="-1"/>
            <a:ext cx="2031900" cy="1608600"/>
          </a:xfrm>
          <a:prstGeom prst="diagStripe">
            <a:avLst>
              <a:gd name="adj" fmla="val 70213"/>
            </a:avLst>
          </a:prstGeom>
          <a:solidFill>
            <a:srgbClr val="C2F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g64a2b7d3f4_0_48"/>
          <p:cNvGrpSpPr/>
          <p:nvPr/>
        </p:nvGrpSpPr>
        <p:grpSpPr>
          <a:xfrm>
            <a:off x="304804" y="360471"/>
            <a:ext cx="5791401" cy="967740"/>
            <a:chOff x="254000" y="292100"/>
            <a:chExt cx="4026000" cy="609600"/>
          </a:xfrm>
        </p:grpSpPr>
        <p:sp>
          <p:nvSpPr>
            <p:cNvPr id="214" name="Google Shape;214;g64a2b7d3f4_0_48"/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64a2b7d3f4_0_48"/>
            <p:cNvSpPr/>
            <p:nvPr/>
          </p:nvSpPr>
          <p:spPr>
            <a:xfrm>
              <a:off x="444500" y="292100"/>
              <a:ext cx="3835500" cy="60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g64a2b7d3f4_0_48"/>
          <p:cNvSpPr txBox="1"/>
          <p:nvPr/>
        </p:nvSpPr>
        <p:spPr>
          <a:xfrm>
            <a:off x="720784" y="360471"/>
            <a:ext cx="4054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</a:t>
            </a:r>
            <a:r>
              <a:rPr lang="en-US" sz="4800">
                <a:solidFill>
                  <a:schemeClr val="dk1"/>
                </a:solidFill>
              </a:rPr>
              <a:t>77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g64a2b7d3f4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75" y="1480599"/>
            <a:ext cx="10126248" cy="5210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20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에서는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integer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라고도 쓸 수 있다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함수가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deterministic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인지 아닌지를 명시해주어야 하므로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deterministic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아님을 명시하였다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(deterministic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이란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함수의 입력이 같으면 출력이 같은 성질이다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즉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함수의 출력이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입력에만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의존하는 경우인데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dept_count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함수는 내부에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쿼리문을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사용하므로 함수의 입력 뿐만 아니라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테이블의 상태에 함수의 결과가 영향을 받으므로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deterministic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아니다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.) </a:t>
            </a: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5937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p40-1(</a:t>
            </a:r>
            <a:r>
              <a:rPr lang="en-US" altLang="ja-JP" sz="4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161967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4a2b7d3f4_0_62"/>
          <p:cNvSpPr/>
          <p:nvPr/>
        </p:nvSpPr>
        <p:spPr>
          <a:xfrm>
            <a:off x="10522628" y="4876800"/>
            <a:ext cx="904350" cy="121735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</p:sp>
      <p:sp>
        <p:nvSpPr>
          <p:cNvPr id="223" name="Google Shape;223;g64a2b7d3f4_0_62"/>
          <p:cNvSpPr/>
          <p:nvPr/>
        </p:nvSpPr>
        <p:spPr>
          <a:xfrm rot="10800000">
            <a:off x="752853" y="744475"/>
            <a:ext cx="862322" cy="1160525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2B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64a2b7d3f4_0_62"/>
          <p:cNvSpPr/>
          <p:nvPr/>
        </p:nvSpPr>
        <p:spPr>
          <a:xfrm>
            <a:off x="1334738" y="2234533"/>
            <a:ext cx="9533700" cy="3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주어진 예시에서 사용하는 rank() over 문과 ntil MySQL server 5.7.27 에서는 지원되지 않지만 최신 버전에서는 지원하고 있다. 이전 슬라이드에서는 주어진 문법으로 비슷한 효과를 내 보려고 시도해보았다. 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reference: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https://dev.mysql.com/doc/refman/8.0/en/window-function-descriptions.html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225" name="Google Shape;225;g64a2b7d3f4_0_62"/>
          <p:cNvSpPr txBox="1"/>
          <p:nvPr/>
        </p:nvSpPr>
        <p:spPr>
          <a:xfrm>
            <a:off x="1334738" y="1074003"/>
            <a:ext cx="466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4800">
                <a:solidFill>
                  <a:schemeClr val="dk1"/>
                </a:solidFill>
              </a:rPr>
              <a:t>5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p.</a:t>
            </a:r>
            <a:r>
              <a:rPr lang="en-US" sz="4800">
                <a:solidFill>
                  <a:schemeClr val="dk1"/>
                </a:solidFill>
              </a:rPr>
              <a:t>77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4029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p80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718" y="1837025"/>
            <a:ext cx="56292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54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에서는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SUM OVER()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형식의</a:t>
            </a:r>
            <a:endParaRPr lang="en-US" altLang="ko-KR" sz="2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Window function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</a:t>
            </a:r>
            <a:endParaRPr lang="en-US" altLang="ko-KR" sz="2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Order by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지원하지 않는다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just"/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endParaRPr lang="en-US" altLang="ko-KR" sz="2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sz="1600" dirty="0">
                <a:hlinkClick r:id="rId2"/>
              </a:rPr>
              <a:t>http://www.mysqltutorial.org/mysql-window-functions/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p80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325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E6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alpha val="9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0" scaled="1"/>
          </a:gradFill>
        </p:spPr>
      </p:pic>
      <p:sp>
        <p:nvSpPr>
          <p:cNvPr id="5" name="テキスト ボックス 4"/>
          <p:cNvSpPr txBox="1"/>
          <p:nvPr/>
        </p:nvSpPr>
        <p:spPr>
          <a:xfrm>
            <a:off x="2687567" y="2705725"/>
            <a:ext cx="68168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spc="3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Thank You</a:t>
            </a:r>
            <a:endParaRPr kumimoji="1" lang="ja-JP" altLang="en-US" sz="8800" b="1" spc="3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449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Pdf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쿼리 설명에는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명보다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instructo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많은지를 알아보는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쿼리라고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적혀있지만 실제 쿼리의 내용은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instructor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 이상인지를 알아보는 쿼리이다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우리가 사용한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데이터셋은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smallRelationsInsertFile.sql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생성된 데이터라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명보다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instructor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많은 부서가 없으므로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pdf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것을 그대로 사용하였다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405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p40-2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66625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{STRING|INTEGER|REAL|DECIMAL}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형밖에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리턴하지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못한다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즉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table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 리턴 할 수 없다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Procedure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구현하려 해도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procedure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역시 마찬가지로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table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사용할 수 없고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From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문의 입력으로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procedure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문의 결과를 사용할 수 없다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따라서 구현하지 못했다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just"/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p41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1787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405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p42-1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903395"/>
            <a:ext cx="11521440" cy="45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04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405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p42-2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4039"/>
            <a:ext cx="12192000" cy="491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360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2345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1188</Words>
  <Application>Microsoft Office PowerPoint</Application>
  <PresentationFormat>와이드스크린</PresentationFormat>
  <Paragraphs>127</Paragraphs>
  <Slides>53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Meiryo UI</vt:lpstr>
      <vt:lpstr>나눔스퀘어</vt:lpstr>
      <vt:lpstr>나눔스퀘어 Bold</vt:lpstr>
      <vt:lpstr>나눔스퀘어 ExtraBold</vt:lpstr>
      <vt:lpstr>나눔스퀘어라운드 ExtraBold</vt:lpstr>
      <vt:lpstr>돋움</vt:lpstr>
      <vt:lpstr>맑은 고딕</vt:lpstr>
      <vt:lpstr>Arial</vt:lpstr>
      <vt:lpstr>Cooper Black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plantain</cp:lastModifiedBy>
  <cp:revision>361</cp:revision>
  <dcterms:created xsi:type="dcterms:W3CDTF">2019-05-15T05:41:07Z</dcterms:created>
  <dcterms:modified xsi:type="dcterms:W3CDTF">2019-10-06T13:09:30Z</dcterms:modified>
</cp:coreProperties>
</file>