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12"/>
  </p:notesMasterIdLst>
  <p:sldIdLst>
    <p:sldId id="256" r:id="rId2"/>
    <p:sldId id="327" r:id="rId3"/>
    <p:sldId id="332" r:id="rId4"/>
    <p:sldId id="333" r:id="rId5"/>
    <p:sldId id="334" r:id="rId6"/>
    <p:sldId id="335" r:id="rId7"/>
    <p:sldId id="336" r:id="rId8"/>
    <p:sldId id="337" r:id="rId9"/>
    <p:sldId id="330" r:id="rId10"/>
    <p:sldId id="32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3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mpron, Patricia Ann" initials="LPA" lastIdx="2" clrIdx="0">
    <p:extLst/>
  </p:cmAuthor>
  <p:cmAuthor id="2" name="kelandcin" initials="k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4" autoAdjust="0"/>
    <p:restoredTop sz="94712"/>
  </p:normalViewPr>
  <p:slideViewPr>
    <p:cSldViewPr snapToGrid="0" showGuides="1">
      <p:cViewPr varScale="1">
        <p:scale>
          <a:sx n="84" d="100"/>
          <a:sy n="84" d="100"/>
        </p:scale>
        <p:origin x="528" y="82"/>
      </p:cViewPr>
      <p:guideLst>
        <p:guide orient="horz" pos="2160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3221F-C7DD-9741-8538-59AC547CA05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2884-F34C-3546-B1F2-A9C62DF7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5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52884-F34C-3546-B1F2-A9C62DF79F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71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52884-F34C-3546-B1F2-A9C62DF79F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23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52884-F34C-3546-B1F2-A9C62DF79F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5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52884-F34C-3546-B1F2-A9C62DF79F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13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52884-F34C-3546-B1F2-A9C62DF79F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02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52884-F34C-3546-B1F2-A9C62DF79F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35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52884-F34C-3546-B1F2-A9C62DF79F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1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8E8-DFB9-4A00-B8BC-97CD6715F55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354-0593-4943-AEE7-A62F49F4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43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8E8-DFB9-4A00-B8BC-97CD6715F55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354-0593-4943-AEE7-A62F49F4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0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8E8-DFB9-4A00-B8BC-97CD6715F55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354-0593-4943-AEE7-A62F49F4B60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053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8E8-DFB9-4A00-B8BC-97CD6715F55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354-0593-4943-AEE7-A62F49F4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69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8E8-DFB9-4A00-B8BC-97CD6715F55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354-0593-4943-AEE7-A62F49F4B6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5625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8E8-DFB9-4A00-B8BC-97CD6715F55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354-0593-4943-AEE7-A62F49F4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49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8E8-DFB9-4A00-B8BC-97CD6715F55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354-0593-4943-AEE7-A62F49F4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18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8E8-DFB9-4A00-B8BC-97CD6715F55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354-0593-4943-AEE7-A62F49F4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4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8E8-DFB9-4A00-B8BC-97CD6715F55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354-0593-4943-AEE7-A62F49F4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1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8E8-DFB9-4A00-B8BC-97CD6715F55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354-0593-4943-AEE7-A62F49F4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8E8-DFB9-4A00-B8BC-97CD6715F55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354-0593-4943-AEE7-A62F49F4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87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8E8-DFB9-4A00-B8BC-97CD6715F55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354-0593-4943-AEE7-A62F49F4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35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8E8-DFB9-4A00-B8BC-97CD6715F55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354-0593-4943-AEE7-A62F49F4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3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8E8-DFB9-4A00-B8BC-97CD6715F55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354-0593-4943-AEE7-A62F49F4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57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8E8-DFB9-4A00-B8BC-97CD6715F55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354-0593-4943-AEE7-A62F49F4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48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8E8-DFB9-4A00-B8BC-97CD6715F55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354-0593-4943-AEE7-A62F49F4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8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C18E8-DFB9-4A00-B8BC-97CD6715F55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B90354-0593-4943-AEE7-A62F49F4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0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refine.org/download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penRefine/OpenRefine/wiki/Reconcilable-Data-Sources" TargetMode="External"/><Relationship Id="rId3" Type="http://schemas.openxmlformats.org/officeDocument/2006/relationships/hyperlink" Target="https://github.com/OpenRefine/OpenRefine" TargetMode="External"/><Relationship Id="rId7" Type="http://schemas.openxmlformats.org/officeDocument/2006/relationships/hyperlink" Target="https://twitter.com/OpenRefine" TargetMode="External"/><Relationship Id="rId12" Type="http://schemas.openxmlformats.org/officeDocument/2006/relationships/image" Target="../media/image1.jpeg"/><Relationship Id="rId2" Type="http://schemas.openxmlformats.org/officeDocument/2006/relationships/hyperlink" Target="http://openrefine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roups.google.com/forum/?fromgroups#!forum/openrefine" TargetMode="External"/><Relationship Id="rId11" Type="http://schemas.openxmlformats.org/officeDocument/2006/relationships/hyperlink" Target="http://www.curatingmenus.org/" TargetMode="External"/><Relationship Id="rId5" Type="http://schemas.openxmlformats.org/officeDocument/2006/relationships/hyperlink" Target="https://bigdatauniversity.com/courses/introduction-to-openrefine/" TargetMode="External"/><Relationship Id="rId10" Type="http://schemas.openxmlformats.org/officeDocument/2006/relationships/hyperlink" Target="http://programminghistorian.org/lessons/cleaning-data-with-openrefine" TargetMode="External"/><Relationship Id="rId4" Type="http://schemas.openxmlformats.org/officeDocument/2006/relationships/hyperlink" Target="https://github.com/OpenRefine/OpenRefine/wiki/Documentation-For-Users" TargetMode="External"/><Relationship Id="rId9" Type="http://schemas.openxmlformats.org/officeDocument/2006/relationships/hyperlink" Target="https://github.com/OpenRefine/OpenRefine/wiki/GREL-String-Funct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ofi.box.com/s/eebiyqigvz1jsfdt8doy3cr7bl2fhz3t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1835547" y="2083417"/>
            <a:ext cx="8596667" cy="446499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Open Refine as a discovery tool in order to visualize, explore, manipulate (e.g., sort, facet, and filter), clean, and link your (big) data</a:t>
            </a:r>
          </a:p>
          <a:p>
            <a:r>
              <a:rPr lang="en-US" dirty="0" smtClean="0"/>
              <a:t>Highlights of </a:t>
            </a:r>
            <a:r>
              <a:rPr lang="en-US" dirty="0" err="1" smtClean="0"/>
              <a:t>OpenRefine</a:t>
            </a:r>
            <a:r>
              <a:rPr lang="en-US" dirty="0" smtClean="0"/>
              <a:t> Hands-On Exercise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Downloading and </a:t>
            </a:r>
            <a:r>
              <a:rPr lang="en-US" dirty="0"/>
              <a:t>Installing </a:t>
            </a:r>
            <a:r>
              <a:rPr lang="en-US" dirty="0" err="1"/>
              <a:t>OpenRefine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http://openrefine.org/download.html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Creating a New </a:t>
            </a:r>
            <a:r>
              <a:rPr lang="en-US" dirty="0" smtClean="0"/>
              <a:t>Project: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Importing </a:t>
            </a:r>
            <a:r>
              <a:rPr lang="en-US" dirty="0"/>
              <a:t>your </a:t>
            </a:r>
            <a:r>
              <a:rPr lang="en-US" dirty="0" smtClean="0"/>
              <a:t>data using various options on the import screen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Manipulating and cleaning your data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 Basic </a:t>
            </a:r>
            <a:r>
              <a:rPr lang="en-US" dirty="0" smtClean="0"/>
              <a:t>Normalization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Faceting and Clustering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Records vs. </a:t>
            </a:r>
            <a:r>
              <a:rPr lang="en-US" dirty="0" smtClean="0"/>
              <a:t>Rows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Exporting your work (data/history in Excel/JSON, etc.)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23639" y="3148441"/>
            <a:ext cx="3686783" cy="595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6521" y="354202"/>
            <a:ext cx="9214721" cy="1876954"/>
          </a:xfrm>
        </p:spPr>
        <p:txBody>
          <a:bodyPr anchor="ctr"/>
          <a:lstStyle/>
          <a:p>
            <a:pPr algn="ctr"/>
            <a:r>
              <a:rPr lang="en-US" sz="3600" dirty="0" smtClean="0"/>
              <a:t>Humanities Data Programming Workshop</a:t>
            </a:r>
            <a:br>
              <a:rPr lang="en-US" sz="3600" dirty="0" smtClean="0"/>
            </a:br>
            <a:r>
              <a:rPr lang="en-US" sz="3600" dirty="0" smtClean="0"/>
              <a:t>- Data Cleaning </a:t>
            </a:r>
            <a:r>
              <a:rPr lang="en-US" sz="3600" dirty="0" err="1" smtClean="0"/>
              <a:t>OpenRefine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588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83342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Further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2816" y="1201783"/>
            <a:ext cx="9972796" cy="5656217"/>
          </a:xfrm>
        </p:spPr>
        <p:txBody>
          <a:bodyPr>
            <a:noAutofit/>
          </a:bodyPr>
          <a:lstStyle/>
          <a:p>
            <a:r>
              <a:rPr lang="en-US" sz="1600" i="1" dirty="0"/>
              <a:t>Main project page </a:t>
            </a:r>
            <a:r>
              <a:rPr lang="en-US" sz="1600" dirty="0"/>
              <a:t>(You can download the program here): </a:t>
            </a:r>
            <a:r>
              <a:rPr lang="en-US" sz="1600" dirty="0">
                <a:hlinkClick r:id="rId2"/>
              </a:rPr>
              <a:t>http://openrefine.org/</a:t>
            </a:r>
          </a:p>
          <a:p>
            <a:r>
              <a:rPr lang="en-US" sz="1600" i="1" dirty="0" err="1"/>
              <a:t>Github</a:t>
            </a:r>
            <a:r>
              <a:rPr lang="en-US" sz="1600" i="1" dirty="0"/>
              <a:t> repository </a:t>
            </a:r>
            <a:r>
              <a:rPr lang="en-US" sz="1600" dirty="0"/>
              <a:t>(This is where the source code lives): 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github.com/OpenRefine/OpenRefine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1600" i="1" dirty="0"/>
              <a:t>Open Refine Documentation (AKA an extensive user manual):</a:t>
            </a:r>
            <a:r>
              <a:rPr lang="en-US" sz="1600" dirty="0"/>
              <a:t>  </a:t>
            </a: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github.com/OpenRefine/OpenRefine/wiki/Documentation-For-Users</a:t>
            </a:r>
            <a:r>
              <a:rPr lang="en-US" sz="1600" dirty="0" smtClean="0"/>
              <a:t>  </a:t>
            </a:r>
            <a:endParaRPr lang="en-US" sz="1600" dirty="0"/>
          </a:p>
          <a:p>
            <a:r>
              <a:rPr lang="en-US" sz="1600" i="1" dirty="0"/>
              <a:t>Online tutorial</a:t>
            </a:r>
            <a:r>
              <a:rPr lang="en-US" sz="1600" dirty="0"/>
              <a:t>: </a:t>
            </a:r>
            <a:r>
              <a:rPr lang="en-US" sz="1600" dirty="0">
                <a:hlinkClick r:id="rId5"/>
              </a:rPr>
              <a:t>https://bigdatauniversity.com/courses/introduction-to-openrefine</a:t>
            </a:r>
            <a:r>
              <a:rPr lang="en-US" sz="1600" dirty="0" smtClean="0">
                <a:hlinkClick r:id="rId5"/>
              </a:rPr>
              <a:t>/</a:t>
            </a:r>
            <a:r>
              <a:rPr lang="en-US" sz="1600" dirty="0" smtClean="0"/>
              <a:t> </a:t>
            </a:r>
          </a:p>
          <a:p>
            <a:r>
              <a:rPr lang="en-US" sz="1600" i="1" dirty="0" err="1" smtClean="0"/>
              <a:t>OpenRefine</a:t>
            </a:r>
            <a:r>
              <a:rPr lang="en-US" sz="1600" i="1" dirty="0" smtClean="0"/>
              <a:t> Community:</a:t>
            </a:r>
          </a:p>
          <a:p>
            <a:pPr lvl="1" fontAlgn="base"/>
            <a:r>
              <a:rPr lang="en-US" sz="1400" i="1" dirty="0" err="1" smtClean="0"/>
              <a:t>OpenRefine</a:t>
            </a:r>
            <a:r>
              <a:rPr lang="en-US" sz="1400" i="1" dirty="0" smtClean="0"/>
              <a:t> </a:t>
            </a:r>
            <a:r>
              <a:rPr lang="en-US" sz="1400" i="1" dirty="0"/>
              <a:t>Google Group</a:t>
            </a:r>
            <a:r>
              <a:rPr lang="en-US" sz="1400" dirty="0"/>
              <a:t>: </a:t>
            </a:r>
            <a:r>
              <a:rPr lang="en-US" sz="1400" u="sng" dirty="0" smtClean="0">
                <a:hlinkClick r:id="rId6"/>
              </a:rPr>
              <a:t>https</a:t>
            </a:r>
            <a:r>
              <a:rPr lang="en-US" sz="1400" u="sng" dirty="0">
                <a:hlinkClick r:id="rId6"/>
              </a:rPr>
              <a:t>://groups.google.com/forum/?fromgroups#!forum/openrefine</a:t>
            </a:r>
            <a:endParaRPr lang="en-US" sz="1400" dirty="0"/>
          </a:p>
          <a:p>
            <a:pPr lvl="1"/>
            <a:r>
              <a:rPr lang="en-US" sz="1400" i="1" dirty="0"/>
              <a:t>Open Refine on Twitter</a:t>
            </a:r>
            <a:r>
              <a:rPr lang="en-US" sz="1400" dirty="0"/>
              <a:t>: </a:t>
            </a:r>
            <a:r>
              <a:rPr lang="en-US" sz="1400" u="sng" dirty="0">
                <a:hlinkClick r:id="rId7"/>
              </a:rPr>
              <a:t>https://</a:t>
            </a:r>
            <a:r>
              <a:rPr lang="en-US" sz="1400" u="sng" dirty="0" smtClean="0">
                <a:hlinkClick r:id="rId7"/>
              </a:rPr>
              <a:t>twitter.com/OpenRefine</a:t>
            </a:r>
            <a:endParaRPr lang="en-US" sz="1400" u="sng" dirty="0" smtClean="0"/>
          </a:p>
          <a:p>
            <a:r>
              <a:rPr lang="en-US" sz="1600" i="1" dirty="0" smtClean="0"/>
              <a:t>Additional</a:t>
            </a:r>
            <a:r>
              <a:rPr lang="en-US" sz="1600" i="1" dirty="0"/>
              <a:t> Reconciliation Services:</a:t>
            </a:r>
            <a:endParaRPr lang="en-US" sz="1600" dirty="0"/>
          </a:p>
          <a:p>
            <a:pPr lvl="1"/>
            <a:r>
              <a:rPr lang="en-US" dirty="0"/>
              <a:t>There are a several listed here. </a:t>
            </a:r>
            <a:r>
              <a:rPr lang="en-US" dirty="0" err="1"/>
              <a:t>Nomenklatura</a:t>
            </a:r>
            <a:r>
              <a:rPr lang="en-US" dirty="0"/>
              <a:t> &amp; Reconcile-csv may be of particular interest: </a:t>
            </a:r>
            <a:r>
              <a:rPr lang="en-US" dirty="0">
                <a:hlinkClick r:id="rId8"/>
              </a:rPr>
              <a:t>https://github.com/OpenRefine/OpenRefine/wiki/Reconcilable-Data-Sources</a:t>
            </a:r>
          </a:p>
          <a:p>
            <a:r>
              <a:rPr lang="en-US" sz="1600" i="1" dirty="0"/>
              <a:t>M</a:t>
            </a:r>
            <a:r>
              <a:rPr lang="de-DE" sz="1600" i="1" dirty="0"/>
              <a:t>ore on GREL:</a:t>
            </a:r>
            <a:r>
              <a:rPr lang="de-DE" sz="1600" dirty="0">
                <a:hlinkClick r:id="rId9"/>
              </a:rPr>
              <a:t> https://</a:t>
            </a:r>
            <a:r>
              <a:rPr lang="de-DE" sz="1600" dirty="0" smtClean="0">
                <a:hlinkClick r:id="rId9"/>
              </a:rPr>
              <a:t>github.com/OpenRefine/OpenRefine/wiki/GREL-String-Functions</a:t>
            </a:r>
          </a:p>
          <a:p>
            <a:r>
              <a:rPr lang="en-US" sz="1600" i="1" dirty="0" err="1"/>
              <a:t>OpenRefine</a:t>
            </a:r>
            <a:r>
              <a:rPr lang="en-US" sz="1600" i="1" dirty="0"/>
              <a:t> for Humanities </a:t>
            </a:r>
            <a:r>
              <a:rPr lang="en-US" sz="1600" i="1" dirty="0" smtClean="0"/>
              <a:t>Projects:</a:t>
            </a:r>
            <a:endParaRPr lang="en-US" sz="1600" i="1" dirty="0"/>
          </a:p>
          <a:p>
            <a:pPr lvl="1" fontAlgn="base"/>
            <a:r>
              <a:rPr lang="en-US" dirty="0" smtClean="0"/>
              <a:t>Programming </a:t>
            </a:r>
            <a:r>
              <a:rPr lang="en-US" dirty="0"/>
              <a:t>Historian: </a:t>
            </a:r>
            <a:r>
              <a:rPr lang="en-US" u="sng" dirty="0">
                <a:hlinkClick r:id="rId10"/>
              </a:rPr>
              <a:t>http://programminghistorian.org/lessons/cleaning-data-with-openrefine</a:t>
            </a:r>
            <a:r>
              <a:rPr lang="en-US" dirty="0"/>
              <a:t> </a:t>
            </a:r>
          </a:p>
          <a:p>
            <a:pPr lvl="1" fontAlgn="base"/>
            <a:r>
              <a:rPr lang="en-US" dirty="0"/>
              <a:t>Curating Menus: </a:t>
            </a:r>
            <a:r>
              <a:rPr lang="en-US" u="sng" dirty="0">
                <a:hlinkClick r:id="rId11"/>
              </a:rPr>
              <a:t>http://www.curatingmenus.org/</a:t>
            </a:r>
            <a:r>
              <a:rPr lang="en-US" dirty="0"/>
              <a:t> </a:t>
            </a:r>
          </a:p>
          <a:p>
            <a:pPr lvl="2" fontAlgn="base"/>
            <a:r>
              <a:rPr lang="en-US" dirty="0"/>
              <a:t>See particularly, Trevor Muñoz’s three-part post on More Work with NYPL’s Open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23639" y="3148441"/>
            <a:ext cx="3686783" cy="5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6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28" y="208417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Exercise #1 – </a:t>
            </a:r>
            <a:r>
              <a:rPr lang="en-US" dirty="0"/>
              <a:t>Importing </a:t>
            </a:r>
            <a:r>
              <a:rPr lang="en-US" dirty="0" smtClean="0"/>
              <a:t>Data: Control How Data Imports Using Various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433" y="1602790"/>
            <a:ext cx="8805879" cy="52552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Start </a:t>
            </a:r>
            <a:r>
              <a:rPr lang="en-US" dirty="0" err="1" smtClean="0"/>
              <a:t>OpenRefine</a:t>
            </a:r>
            <a:r>
              <a:rPr lang="en-US" dirty="0" smtClean="0"/>
              <a:t> </a:t>
            </a:r>
            <a:r>
              <a:rPr lang="en-US" dirty="0" err="1" smtClean="0"/>
              <a:t>programd</a:t>
            </a:r>
            <a:endParaRPr lang="en-US" dirty="0" smtClean="0"/>
          </a:p>
          <a:p>
            <a:r>
              <a:rPr lang="en-US" dirty="0" smtClean="0"/>
              <a:t>Choose </a:t>
            </a:r>
            <a:r>
              <a:rPr lang="en-US" dirty="0"/>
              <a:t>create </a:t>
            </a:r>
            <a:r>
              <a:rPr lang="en-US" dirty="0" smtClean="0"/>
              <a:t>project</a:t>
            </a:r>
          </a:p>
          <a:p>
            <a:r>
              <a:rPr lang="en-US" dirty="0"/>
              <a:t>Upload “mczbase_IP_publications_2015Aug28.csv”.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downloaded </a:t>
            </a:r>
            <a:r>
              <a:rPr lang="en-US" dirty="0" smtClean="0"/>
              <a:t>from </a:t>
            </a:r>
            <a:r>
              <a:rPr lang="en-US" b="1" dirty="0">
                <a:solidFill>
                  <a:schemeClr val="tx2"/>
                </a:solidFill>
              </a:rPr>
              <a:t>http://</a:t>
            </a:r>
            <a:r>
              <a:rPr lang="en-US" b="1" dirty="0" smtClean="0">
                <a:solidFill>
                  <a:schemeClr val="tx2"/>
                </a:solidFill>
              </a:rPr>
              <a:t>tinyurl.com/dc-openrefine-csv</a:t>
            </a:r>
            <a:r>
              <a:rPr lang="en-US" b="1" dirty="0" smtClean="0">
                <a:solidFill>
                  <a:schemeClr val="tx2"/>
                </a:solidFill>
                <a:hlinkClick r:id="rId3"/>
              </a:rPr>
              <a:t>)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/>
              <a:t>Notice the parse options. The options vary depending on the type of data you are importing. for this data set, be sure that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Set the ‘Character encoding’ to ‘UTF-8</a:t>
            </a:r>
            <a:r>
              <a:rPr lang="en-US" dirty="0" smtClean="0">
                <a:solidFill>
                  <a:schemeClr val="tx1"/>
                </a:solidFill>
              </a:rPr>
              <a:t>’.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Columns are set as </a:t>
            </a:r>
            <a:r>
              <a:rPr lang="en-US" dirty="0" smtClean="0">
                <a:solidFill>
                  <a:schemeClr val="tx1"/>
                </a:solidFill>
              </a:rPr>
              <a:t>CSV.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Ensure the first row is parsed as the column </a:t>
            </a:r>
            <a:r>
              <a:rPr lang="en-US" dirty="0" smtClean="0">
                <a:solidFill>
                  <a:schemeClr val="tx1"/>
                </a:solidFill>
              </a:rPr>
              <a:t>header.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Make sure </a:t>
            </a:r>
            <a:r>
              <a:rPr lang="en-US" dirty="0" err="1">
                <a:solidFill>
                  <a:schemeClr val="tx1"/>
                </a:solidFill>
              </a:rPr>
              <a:t>OpenRefine</a:t>
            </a:r>
            <a:r>
              <a:rPr lang="en-US" dirty="0">
                <a:solidFill>
                  <a:schemeClr val="tx1"/>
                </a:solidFill>
              </a:rPr>
              <a:t> tries to automatically detect numbers and dates, in this case 6 columns are highlighted in green as numeric.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note quotation marks option.  In this case, we have it checked, but if you use quotations in your data set for other purposes it may cause parsing </a:t>
            </a:r>
            <a:r>
              <a:rPr lang="en-US" dirty="0" smtClean="0">
                <a:solidFill>
                  <a:schemeClr val="tx1"/>
                </a:solidFill>
              </a:rPr>
              <a:t>issues.</a:t>
            </a:r>
            <a:endParaRPr lang="en-US" dirty="0">
              <a:solidFill>
                <a:schemeClr val="tx1"/>
              </a:solidFill>
            </a:endParaRPr>
          </a:p>
          <a:p>
            <a:pPr defTabSz="914400">
              <a:spcBef>
                <a:spcPts val="0"/>
              </a:spcBef>
              <a:buClrTx/>
              <a:buSzTx/>
              <a:defRPr/>
            </a:pPr>
            <a:r>
              <a:rPr lang="en-US" dirty="0"/>
              <a:t>When you selected among options, click “update preview”, review again, and if all looks well, choose a project name and click “create project </a:t>
            </a:r>
            <a:r>
              <a:rPr lang="en-US" dirty="0" smtClean="0"/>
              <a:t>&gt;&gt;”.</a:t>
            </a:r>
            <a:endParaRPr lang="en-US" dirty="0"/>
          </a:p>
          <a:p>
            <a:r>
              <a:rPr lang="en-US" dirty="0"/>
              <a:t>This will create the project and open it for you. Projects are saved as you work on them, there is no need to save copies as you go along.</a:t>
            </a:r>
          </a:p>
          <a:p>
            <a:r>
              <a:rPr lang="en-US" dirty="0"/>
              <a:t>Play with all above (and other options) to feel the difference among above options. You can control how data imports using options on the import </a:t>
            </a:r>
            <a:r>
              <a:rPr lang="en-US" dirty="0" smtClean="0"/>
              <a:t>screen.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the meanwhile, create a </a:t>
            </a:r>
            <a:r>
              <a:rPr lang="en-US" dirty="0" err="1"/>
              <a:t>log.txt</a:t>
            </a:r>
            <a:r>
              <a:rPr lang="en-US" dirty="0"/>
              <a:t> in your </a:t>
            </a:r>
            <a:r>
              <a:rPr lang="en-US" dirty="0" smtClean="0"/>
              <a:t>laptop; </a:t>
            </a:r>
            <a:r>
              <a:rPr lang="en-US" dirty="0"/>
              <a:t>try to document the options you’ve finally made when importing the data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23639" y="3148441"/>
            <a:ext cx="3686783" cy="5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28" y="208417"/>
            <a:ext cx="8596668" cy="937211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Exercise #2 – Reorder, Rename, And Sorting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433" y="1602790"/>
            <a:ext cx="8805879" cy="52552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Reorder the columns in the dataset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Pick at least one column to </a:t>
            </a:r>
            <a:r>
              <a:rPr lang="en-US" dirty="0" smtClean="0">
                <a:solidFill>
                  <a:schemeClr val="tx1"/>
                </a:solidFill>
              </a:rPr>
              <a:t>remove (but not Author or Journal Name)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ick </a:t>
            </a:r>
            <a:r>
              <a:rPr lang="en-US" dirty="0">
                <a:solidFill>
                  <a:schemeClr val="tx1"/>
                </a:solidFill>
              </a:rPr>
              <a:t>3 columns (at least 1 numeric and 1 text </a:t>
            </a:r>
            <a:r>
              <a:rPr lang="en-US" dirty="0" smtClean="0">
                <a:solidFill>
                  <a:schemeClr val="tx1"/>
                </a:solidFill>
              </a:rPr>
              <a:t>column).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Rename one of the columns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ort </a:t>
            </a:r>
            <a:r>
              <a:rPr lang="en-US" dirty="0">
                <a:solidFill>
                  <a:schemeClr val="tx1"/>
                </a:solidFill>
              </a:rPr>
              <a:t>those columns the way you </a:t>
            </a:r>
            <a:r>
              <a:rPr lang="en-US" dirty="0" smtClean="0">
                <a:solidFill>
                  <a:schemeClr val="tx1"/>
                </a:solidFill>
              </a:rPr>
              <a:t>prefer.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the meanwhile, keep documenting in your </a:t>
            </a:r>
            <a:r>
              <a:rPr lang="en-US" dirty="0" err="1" smtClean="0">
                <a:solidFill>
                  <a:schemeClr val="tx1"/>
                </a:solidFill>
              </a:rPr>
              <a:t>log.txt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Try </a:t>
            </a:r>
            <a:r>
              <a:rPr lang="en-US" dirty="0">
                <a:solidFill>
                  <a:schemeClr val="tx1"/>
                </a:solidFill>
              </a:rPr>
              <a:t>to record the operations/steps you did after importing the </a:t>
            </a:r>
            <a:r>
              <a:rPr lang="en-US" dirty="0" smtClean="0">
                <a:solidFill>
                  <a:schemeClr val="tx1"/>
                </a:solidFill>
              </a:rPr>
              <a:t>data, e.g</a:t>
            </a:r>
            <a:r>
              <a:rPr lang="en-US" dirty="0">
                <a:solidFill>
                  <a:schemeClr val="tx1"/>
                </a:solidFill>
              </a:rPr>
              <a:t>., 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hich </a:t>
            </a:r>
            <a:r>
              <a:rPr lang="en-US" dirty="0">
                <a:solidFill>
                  <a:schemeClr val="tx1"/>
                </a:solidFill>
              </a:rPr>
              <a:t>columns </a:t>
            </a:r>
            <a:r>
              <a:rPr lang="en-US" dirty="0" smtClean="0">
                <a:solidFill>
                  <a:schemeClr val="tx1"/>
                </a:solidFill>
              </a:rPr>
              <a:t>did you remove? 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What </a:t>
            </a:r>
            <a:r>
              <a:rPr lang="en-US" dirty="0">
                <a:solidFill>
                  <a:schemeClr val="tx1"/>
                </a:solidFill>
              </a:rPr>
              <a:t>is the new order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Which </a:t>
            </a:r>
            <a:r>
              <a:rPr lang="en-US" dirty="0">
                <a:solidFill>
                  <a:schemeClr val="tx1"/>
                </a:solidFill>
              </a:rPr>
              <a:t>column is sorted? based on which criteria? </a:t>
            </a:r>
            <a:endParaRPr lang="en-US" dirty="0" smtClean="0">
              <a:solidFill>
                <a:schemeClr val="tx1"/>
              </a:solidFill>
            </a:endParaRP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E.g</a:t>
            </a:r>
            <a:r>
              <a:rPr lang="en-US" dirty="0">
                <a:solidFill>
                  <a:schemeClr val="tx1"/>
                </a:solidFill>
              </a:rPr>
              <a:t>., text/numbers/dates/</a:t>
            </a:r>
            <a:r>
              <a:rPr lang="en-US" dirty="0" err="1">
                <a:solidFill>
                  <a:schemeClr val="tx1"/>
                </a:solidFill>
              </a:rPr>
              <a:t>booleans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23639" y="3148441"/>
            <a:ext cx="3686783" cy="5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2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28" y="208417"/>
            <a:ext cx="8596668" cy="937211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Exercise #3 – Basic Normalization and History Tracking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433" y="1602790"/>
            <a:ext cx="8805879" cy="5255209"/>
          </a:xfrm>
        </p:spPr>
        <p:txBody>
          <a:bodyPr>
            <a:normAutofit/>
          </a:bodyPr>
          <a:lstStyle/>
          <a:p>
            <a:pPr defTabSz="914400">
              <a:spcBef>
                <a:spcPts val="0"/>
              </a:spcBef>
              <a:buClrTx/>
              <a:buSzTx/>
              <a:defRPr/>
            </a:pPr>
            <a:r>
              <a:rPr lang="en-US" dirty="0">
                <a:solidFill>
                  <a:schemeClr val="tx1"/>
                </a:solidFill>
              </a:rPr>
              <a:t>You can randomly pick 2 columns (1 numeric and 1 text column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</a:p>
          <a:p>
            <a:pPr defTabSz="914400">
              <a:spcBef>
                <a:spcPts val="0"/>
              </a:spcBef>
              <a:buClrTx/>
              <a:buSzTx/>
              <a:defRPr/>
            </a:pPr>
            <a:r>
              <a:rPr lang="en-US" dirty="0" smtClean="0">
                <a:solidFill>
                  <a:schemeClr val="tx1"/>
                </a:solidFill>
              </a:rPr>
              <a:t>Perform at least two </a:t>
            </a:r>
            <a:r>
              <a:rPr lang="en-US" dirty="0">
                <a:solidFill>
                  <a:schemeClr val="tx1"/>
                </a:solidFill>
              </a:rPr>
              <a:t>different basic normalization to the 2 columns based on your </a:t>
            </a:r>
            <a:r>
              <a:rPr lang="en-US" dirty="0" smtClean="0">
                <a:solidFill>
                  <a:schemeClr val="tx1"/>
                </a:solidFill>
              </a:rPr>
              <a:t>preference.</a:t>
            </a:r>
          </a:p>
          <a:p>
            <a:pPr lvl="1" defTabSz="914400">
              <a:spcBef>
                <a:spcPts val="0"/>
              </a:spcBef>
              <a:buClrTx/>
              <a:buSzTx/>
              <a:defRPr/>
            </a:pPr>
            <a:r>
              <a:rPr lang="en-US" dirty="0" smtClean="0"/>
              <a:t>click </a:t>
            </a:r>
            <a:r>
              <a:rPr lang="en-US" dirty="0"/>
              <a:t>the arrow to the left of </a:t>
            </a:r>
            <a:r>
              <a:rPr lang="en-US" dirty="0" smtClean="0"/>
              <a:t>each for </a:t>
            </a:r>
            <a:r>
              <a:rPr lang="en-US" dirty="0"/>
              <a:t>a drop-down </a:t>
            </a:r>
            <a:r>
              <a:rPr lang="en-US" dirty="0" smtClean="0"/>
              <a:t>menu</a:t>
            </a:r>
            <a:endParaRPr lang="en-US" dirty="0"/>
          </a:p>
          <a:p>
            <a:pPr lvl="1"/>
            <a:r>
              <a:rPr lang="en-US" dirty="0" smtClean="0"/>
              <a:t>choose </a:t>
            </a:r>
            <a:r>
              <a:rPr lang="en-US" dirty="0"/>
              <a:t>edit cells</a:t>
            </a:r>
          </a:p>
          <a:p>
            <a:pPr lvl="1"/>
            <a:r>
              <a:rPr lang="en-US" dirty="0" smtClean="0"/>
              <a:t>choose </a:t>
            </a:r>
            <a:r>
              <a:rPr lang="en-US" dirty="0"/>
              <a:t>common transforms</a:t>
            </a:r>
          </a:p>
          <a:p>
            <a:pPr lvl="1"/>
            <a:r>
              <a:rPr lang="en-US" dirty="0" smtClean="0"/>
              <a:t>For each operation (trimming whitespace, </a:t>
            </a:r>
            <a:r>
              <a:rPr lang="en-US" dirty="0"/>
              <a:t>collapsing </a:t>
            </a:r>
            <a:r>
              <a:rPr lang="en-US" dirty="0" smtClean="0"/>
              <a:t>whitespace, change case, conversion among text, number, date, blank out, etc.), </a:t>
            </a:r>
            <a:r>
              <a:rPr lang="en-US" dirty="0" smtClean="0">
                <a:sym typeface="Wingdings"/>
              </a:rPr>
              <a:t> how many cells are affected?</a:t>
            </a:r>
            <a:endParaRPr lang="en-US" dirty="0" smtClean="0"/>
          </a:p>
          <a:p>
            <a:pPr defTabSz="914400">
              <a:spcBef>
                <a:spcPts val="0"/>
              </a:spcBef>
              <a:buClrTx/>
              <a:buSzTx/>
              <a:defRPr/>
            </a:pPr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the meanwhile, keep documenting in your </a:t>
            </a:r>
            <a:r>
              <a:rPr lang="en-US" dirty="0" err="1" smtClean="0">
                <a:solidFill>
                  <a:schemeClr val="tx1"/>
                </a:solidFill>
              </a:rPr>
              <a:t>log.txt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 defTabSz="914400">
              <a:spcBef>
                <a:spcPts val="0"/>
              </a:spcBef>
              <a:buClrTx/>
              <a:buSzTx/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ry </a:t>
            </a:r>
            <a:r>
              <a:rPr lang="en-US" dirty="0">
                <a:solidFill>
                  <a:schemeClr val="tx1"/>
                </a:solidFill>
              </a:rPr>
              <a:t>to record the operations/steps you </a:t>
            </a:r>
            <a:r>
              <a:rPr lang="en-US" dirty="0" smtClean="0">
                <a:solidFill>
                  <a:schemeClr val="tx1"/>
                </a:solidFill>
              </a:rPr>
              <a:t>did.</a:t>
            </a:r>
          </a:p>
          <a:p>
            <a:pPr lvl="1" defTabSz="914400">
              <a:spcBef>
                <a:spcPts val="0"/>
              </a:spcBef>
              <a:buClrTx/>
              <a:buSzTx/>
              <a:defRPr/>
            </a:pPr>
            <a:r>
              <a:rPr lang="en-US" dirty="0" smtClean="0">
                <a:solidFill>
                  <a:schemeClr val="tx1"/>
                </a:solidFill>
              </a:rPr>
              <a:t>Compare </a:t>
            </a:r>
            <a:r>
              <a:rPr lang="en-US" dirty="0">
                <a:solidFill>
                  <a:schemeClr val="tx1"/>
                </a:solidFill>
              </a:rPr>
              <a:t>your log.txt with the history that is automatically tracked by </a:t>
            </a:r>
            <a:r>
              <a:rPr lang="en-US" dirty="0" err="1" smtClean="0">
                <a:solidFill>
                  <a:schemeClr val="tx1"/>
                </a:solidFill>
              </a:rPr>
              <a:t>OpenRefine</a:t>
            </a:r>
            <a:r>
              <a:rPr lang="en-US" dirty="0" smtClean="0">
                <a:solidFill>
                  <a:schemeClr val="tx1"/>
                </a:solidFill>
              </a:rPr>
              <a:t>. Try </a:t>
            </a:r>
            <a:r>
              <a:rPr lang="en-US" dirty="0">
                <a:solidFill>
                  <a:schemeClr val="tx1"/>
                </a:solidFill>
              </a:rPr>
              <a:t>to understand the difference. </a:t>
            </a:r>
          </a:p>
          <a:p>
            <a:pPr defTabSz="914400">
              <a:spcBef>
                <a:spcPts val="0"/>
              </a:spcBef>
              <a:buClrTx/>
              <a:buSzTx/>
              <a:defRPr/>
            </a:pPr>
            <a:r>
              <a:rPr lang="en-US" dirty="0">
                <a:solidFill>
                  <a:schemeClr val="tx1"/>
                </a:solidFill>
              </a:rPr>
              <a:t>And as a homework1, review these two “log” files again after three </a:t>
            </a:r>
            <a:r>
              <a:rPr lang="en-US" dirty="0" smtClean="0">
                <a:solidFill>
                  <a:schemeClr val="tx1"/>
                </a:solidFill>
              </a:rPr>
              <a:t>days/ one week and </a:t>
            </a:r>
            <a:r>
              <a:rPr lang="en-US" dirty="0">
                <a:solidFill>
                  <a:schemeClr val="tx1"/>
                </a:solidFill>
              </a:rPr>
              <a:t>see how </a:t>
            </a:r>
            <a:r>
              <a:rPr lang="en-US" dirty="0" smtClean="0">
                <a:solidFill>
                  <a:schemeClr val="tx1"/>
                </a:solidFill>
              </a:rPr>
              <a:t>long </a:t>
            </a:r>
            <a:r>
              <a:rPr lang="en-US" dirty="0">
                <a:solidFill>
                  <a:schemeClr val="tx1"/>
                </a:solidFill>
              </a:rPr>
              <a:t>each </a:t>
            </a:r>
            <a:r>
              <a:rPr lang="en-US" dirty="0" smtClean="0">
                <a:solidFill>
                  <a:schemeClr val="tx1"/>
                </a:solidFill>
              </a:rPr>
              <a:t>“log” takes </a:t>
            </a:r>
            <a:r>
              <a:rPr lang="en-US" dirty="0">
                <a:solidFill>
                  <a:schemeClr val="tx1"/>
                </a:solidFill>
              </a:rPr>
              <a:t>you to refresh your memory on the motive of performing those operations</a:t>
            </a:r>
            <a:r>
              <a:rPr lang="en-US" dirty="0" smtClean="0">
                <a:solidFill>
                  <a:schemeClr val="tx1"/>
                </a:solidFill>
              </a:rPr>
              <a:t>. What about one month later?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23639" y="3148441"/>
            <a:ext cx="3686783" cy="5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28" y="208417"/>
            <a:ext cx="8596668" cy="937211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Exercise #4 – Faceting and Filtering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433" y="1030014"/>
            <a:ext cx="8805879" cy="5827985"/>
          </a:xfrm>
        </p:spPr>
        <p:txBody>
          <a:bodyPr>
            <a:normAutofit fontScale="92500" lnSpcReduction="20000"/>
          </a:bodyPr>
          <a:lstStyle/>
          <a:p>
            <a:pPr defTabSz="914400">
              <a:spcBef>
                <a:spcPts val="0"/>
              </a:spcBef>
              <a:buClrTx/>
              <a:buSzTx/>
              <a:defRPr/>
            </a:pPr>
            <a:r>
              <a:rPr lang="en-US" dirty="0">
                <a:solidFill>
                  <a:schemeClr val="tx1"/>
                </a:solidFill>
              </a:rPr>
              <a:t>You can randomly pick 2 columns (1 numeric and 1 text column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</a:p>
          <a:p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erform </a:t>
            </a:r>
            <a:r>
              <a:rPr lang="en-US" dirty="0">
                <a:solidFill>
                  <a:schemeClr val="tx1"/>
                </a:solidFill>
              </a:rPr>
              <a:t>facet </a:t>
            </a:r>
            <a:r>
              <a:rPr lang="en-US" dirty="0" smtClean="0">
                <a:solidFill>
                  <a:schemeClr val="tx1"/>
                </a:solidFill>
              </a:rPr>
              <a:t>operations </a:t>
            </a:r>
            <a:r>
              <a:rPr lang="en-US" dirty="0">
                <a:solidFill>
                  <a:schemeClr val="tx1"/>
                </a:solidFill>
              </a:rPr>
              <a:t>to the 2 columns.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Try </a:t>
            </a:r>
            <a:r>
              <a:rPr lang="en-US" dirty="0">
                <a:solidFill>
                  <a:schemeClr val="tx1"/>
                </a:solidFill>
              </a:rPr>
              <a:t>to answer the following questions: 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What </a:t>
            </a:r>
            <a:r>
              <a:rPr lang="en-US" dirty="0">
                <a:solidFill>
                  <a:schemeClr val="tx1"/>
                </a:solidFill>
              </a:rPr>
              <a:t>is the most common data value in the individual column? 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How </a:t>
            </a:r>
            <a:r>
              <a:rPr lang="en-US" dirty="0">
                <a:solidFill>
                  <a:schemeClr val="tx1"/>
                </a:solidFill>
              </a:rPr>
              <a:t>many of each in the file don’t have a value (blank, ”no article title available”, “no agent data” assigned? 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Try </a:t>
            </a:r>
            <a:r>
              <a:rPr lang="en-US" dirty="0">
                <a:solidFill>
                  <a:schemeClr val="tx1"/>
                </a:solidFill>
              </a:rPr>
              <a:t>numeric facet and text facet on a numeric column. </a:t>
            </a:r>
            <a:r>
              <a:rPr lang="en-US" dirty="0" smtClean="0">
                <a:solidFill>
                  <a:schemeClr val="tx1"/>
                </a:solidFill>
              </a:rPr>
              <a:t>Observe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difference. 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dirty="0">
                <a:solidFill>
                  <a:schemeClr val="tx1"/>
                </a:solidFill>
              </a:rPr>
              <a:t>the ‘Facet by blank’ function </a:t>
            </a:r>
            <a:r>
              <a:rPr lang="en-US" dirty="0" smtClean="0">
                <a:solidFill>
                  <a:schemeClr val="tx1"/>
                </a:solidFill>
              </a:rPr>
              <a:t>in order to </a:t>
            </a:r>
            <a:r>
              <a:rPr lang="en-US" dirty="0">
                <a:solidFill>
                  <a:schemeClr val="tx1"/>
                </a:solidFill>
              </a:rPr>
              <a:t>find all publications in this </a:t>
            </a:r>
            <a:r>
              <a:rPr lang="en-US" dirty="0" smtClean="0">
                <a:solidFill>
                  <a:schemeClr val="tx1"/>
                </a:solidFill>
              </a:rPr>
              <a:t>dataset </a:t>
            </a:r>
            <a:r>
              <a:rPr lang="en-US" dirty="0">
                <a:solidFill>
                  <a:schemeClr val="tx1"/>
                </a:solidFill>
              </a:rPr>
              <a:t>without a PUBLICATION_TITLE? What about JOURNAL_NAME? </a:t>
            </a:r>
          </a:p>
          <a:p>
            <a:pPr indent="-285750"/>
            <a:r>
              <a:rPr lang="en-US" dirty="0" smtClean="0">
                <a:solidFill>
                  <a:schemeClr val="tx1"/>
                </a:solidFill>
              </a:rPr>
              <a:t>Correct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Journal Name values </a:t>
            </a:r>
            <a:r>
              <a:rPr lang="en-US" dirty="0">
                <a:solidFill>
                  <a:schemeClr val="tx1"/>
                </a:solidFill>
              </a:rPr>
              <a:t>via a facet: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Create </a:t>
            </a:r>
            <a:r>
              <a:rPr lang="en-US" dirty="0">
                <a:solidFill>
                  <a:schemeClr val="tx1"/>
                </a:solidFill>
              </a:rPr>
              <a:t>a Text facet on the JOURNAL_NAME </a:t>
            </a:r>
            <a:r>
              <a:rPr lang="en-US" dirty="0" smtClean="0">
                <a:solidFill>
                  <a:schemeClr val="tx1"/>
                </a:solidFill>
              </a:rPr>
              <a:t>column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– it may help to sort by count.</a:t>
            </a:r>
            <a:endParaRPr lang="en-US" dirty="0" smtClean="0">
              <a:solidFill>
                <a:schemeClr val="tx1"/>
              </a:solidFill>
              <a:sym typeface="Wingdings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Notice </a:t>
            </a:r>
            <a:r>
              <a:rPr lang="en-US" dirty="0">
                <a:solidFill>
                  <a:schemeClr val="tx1"/>
                </a:solidFill>
              </a:rPr>
              <a:t>that there are ‘</a:t>
            </a:r>
            <a:r>
              <a:rPr lang="en-US" dirty="0" err="1">
                <a:solidFill>
                  <a:schemeClr val="tx1"/>
                </a:solidFill>
              </a:rPr>
              <a:t>Jour.Paleontology</a:t>
            </a:r>
            <a:r>
              <a:rPr lang="en-US" dirty="0">
                <a:solidFill>
                  <a:schemeClr val="tx1"/>
                </a:solidFill>
              </a:rPr>
              <a:t>’ and ‘Jour. Paleontology’, ‘</a:t>
            </a:r>
            <a:r>
              <a:rPr lang="en-US" u="sng" dirty="0">
                <a:solidFill>
                  <a:schemeClr val="tx1"/>
                </a:solidFill>
              </a:rPr>
              <a:t>JOUR.PALEONTOLOGY,’, </a:t>
            </a:r>
            <a:r>
              <a:rPr lang="en-US" u="sng" dirty="0" smtClean="0">
                <a:solidFill>
                  <a:schemeClr val="tx1"/>
                </a:solidFill>
              </a:rPr>
              <a:t>‘J. of Paleontology’, etc.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  <a:sym typeface="Wingdings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Put </a:t>
            </a:r>
            <a:r>
              <a:rPr lang="en-US" dirty="0">
                <a:solidFill>
                  <a:schemeClr val="tx1"/>
                </a:solidFill>
              </a:rPr>
              <a:t>the mouse over the </a:t>
            </a:r>
            <a:r>
              <a:rPr lang="en-US" dirty="0" err="1" smtClean="0">
                <a:solidFill>
                  <a:schemeClr val="tx1"/>
                </a:solidFill>
              </a:rPr>
              <a:t>Jour.Paleontology</a:t>
            </a:r>
            <a:r>
              <a:rPr lang="en-US" dirty="0" smtClean="0">
                <a:solidFill>
                  <a:schemeClr val="tx1"/>
                </a:solidFill>
              </a:rPr>
              <a:t> values </a:t>
            </a:r>
            <a:endParaRPr lang="en-US" dirty="0">
              <a:solidFill>
                <a:schemeClr val="tx1"/>
              </a:solidFill>
              <a:sym typeface="Wingdings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Click </a:t>
            </a:r>
            <a:r>
              <a:rPr lang="en-US" dirty="0">
                <a:solidFill>
                  <a:schemeClr val="tx1"/>
                </a:solidFill>
              </a:rPr>
              <a:t>‘</a:t>
            </a:r>
            <a:r>
              <a:rPr lang="en-US" dirty="0" smtClean="0">
                <a:solidFill>
                  <a:schemeClr val="tx1"/>
                </a:solidFill>
              </a:rPr>
              <a:t>Edit’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Type </a:t>
            </a:r>
            <a:r>
              <a:rPr lang="en-US" dirty="0">
                <a:solidFill>
                  <a:schemeClr val="tx1"/>
                </a:solidFill>
              </a:rPr>
              <a:t>‘Jour</a:t>
            </a:r>
            <a:r>
              <a:rPr lang="en-US" dirty="0" smtClean="0">
                <a:solidFill>
                  <a:schemeClr val="tx1"/>
                </a:solidFill>
              </a:rPr>
              <a:t>. Paleontology</a:t>
            </a:r>
            <a:r>
              <a:rPr lang="en-US" dirty="0">
                <a:solidFill>
                  <a:schemeClr val="tx1"/>
                </a:solidFill>
              </a:rPr>
              <a:t>’ and click ‘Apply’.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See </a:t>
            </a:r>
            <a:r>
              <a:rPr lang="en-US" dirty="0">
                <a:solidFill>
                  <a:schemeClr val="tx1"/>
                </a:solidFill>
              </a:rPr>
              <a:t>how the </a:t>
            </a:r>
            <a:r>
              <a:rPr lang="en-US" dirty="0" smtClean="0">
                <a:solidFill>
                  <a:schemeClr val="tx1"/>
                </a:solidFill>
              </a:rPr>
              <a:t>Text facet </a:t>
            </a:r>
            <a:r>
              <a:rPr lang="en-US" dirty="0">
                <a:solidFill>
                  <a:schemeClr val="tx1"/>
                </a:solidFill>
              </a:rPr>
              <a:t>updates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dirty="0">
              <a:solidFill>
                <a:schemeClr val="tx1"/>
              </a:solidFill>
            </a:endParaRPr>
          </a:p>
          <a:p>
            <a:pPr defTabSz="914400">
              <a:spcBef>
                <a:spcPts val="0"/>
              </a:spcBef>
              <a:buClrTx/>
              <a:buSzTx/>
              <a:defRPr/>
            </a:pPr>
            <a:r>
              <a:rPr lang="en-US" dirty="0" smtClean="0">
                <a:solidFill>
                  <a:schemeClr val="tx1"/>
                </a:solidFill>
              </a:rPr>
              <a:t>Again</a:t>
            </a:r>
            <a:r>
              <a:rPr lang="en-US" dirty="0">
                <a:solidFill>
                  <a:schemeClr val="tx1"/>
                </a:solidFill>
              </a:rPr>
              <a:t>, keep documenting in your </a:t>
            </a:r>
            <a:r>
              <a:rPr lang="en-US" dirty="0" err="1" smtClean="0">
                <a:solidFill>
                  <a:schemeClr val="tx1"/>
                </a:solidFill>
              </a:rPr>
              <a:t>log.txt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 defTabSz="914400">
              <a:spcBef>
                <a:spcPts val="0"/>
              </a:spcBef>
              <a:buClrTx/>
              <a:buSzTx/>
              <a:defRPr/>
            </a:pP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ry </a:t>
            </a:r>
            <a:r>
              <a:rPr lang="en-US" dirty="0">
                <a:solidFill>
                  <a:schemeClr val="tx1"/>
                </a:solidFill>
              </a:rPr>
              <a:t>to record the changes/operations/steps you did.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23639" y="3148441"/>
            <a:ext cx="3686783" cy="5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5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28" y="208417"/>
            <a:ext cx="8596668" cy="737513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Exercise #5 – </a:t>
            </a:r>
            <a:r>
              <a:rPr lang="en-US" sz="2400" dirty="0" smtClean="0">
                <a:solidFill>
                  <a:schemeClr val="tx1"/>
                </a:solidFill>
              </a:rPr>
              <a:t>Use Clustering and Sub-Clustering To Clean Up ‘JOURNAL_NAME’ Column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433" y="1030014"/>
            <a:ext cx="8805879" cy="58279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Choose ‘Edit </a:t>
            </a:r>
            <a:r>
              <a:rPr lang="en-US" dirty="0" smtClean="0">
                <a:solidFill>
                  <a:schemeClr val="tx1"/>
                </a:solidFill>
              </a:rPr>
              <a:t>cells’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‘Cluster </a:t>
            </a:r>
            <a:r>
              <a:rPr lang="en-US" dirty="0">
                <a:solidFill>
                  <a:schemeClr val="tx1"/>
                </a:solidFill>
              </a:rPr>
              <a:t>and edit’ from the JOURNAL_NAME column. </a:t>
            </a:r>
            <a:endParaRPr lang="en-US" dirty="0" smtClean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dirty="0">
                <a:solidFill>
                  <a:schemeClr val="tx1"/>
                </a:solidFill>
              </a:rPr>
              <a:t>the ‘key collision’ method with the ‘fingerprint’ Keying Function work through the clusters of values, merging them to a single value where appropriate.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Try changing the keying function to “</a:t>
            </a:r>
            <a:r>
              <a:rPr lang="en-US" dirty="0" err="1">
                <a:solidFill>
                  <a:schemeClr val="tx1"/>
                </a:solidFill>
              </a:rPr>
              <a:t>ngram</a:t>
            </a:r>
            <a:r>
              <a:rPr lang="en-US" dirty="0">
                <a:solidFill>
                  <a:schemeClr val="tx1"/>
                </a:solidFill>
              </a:rPr>
              <a:t>-fingerprint”, how does it work? 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After that, try changing the keying function to “Metaphone3”, how does it work?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How about “cologne-phonetic?” 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Which ones work best? 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How </a:t>
            </a:r>
            <a:r>
              <a:rPr lang="en-US" dirty="0">
                <a:solidFill>
                  <a:schemeClr val="tx1"/>
                </a:solidFill>
              </a:rPr>
              <a:t>about </a:t>
            </a:r>
            <a:r>
              <a:rPr lang="en-US" dirty="0" smtClean="0">
                <a:solidFill>
                  <a:schemeClr val="tx1"/>
                </a:solidFill>
              </a:rPr>
              <a:t>trying sub-clustering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defTabSz="914400">
              <a:spcBef>
                <a:spcPts val="0"/>
              </a:spcBef>
              <a:buClrTx/>
              <a:buSzTx/>
              <a:defRPr/>
            </a:pPr>
            <a:r>
              <a:rPr lang="en-US" dirty="0">
                <a:solidFill>
                  <a:schemeClr val="tx1"/>
                </a:solidFill>
              </a:rPr>
              <a:t> A</a:t>
            </a:r>
            <a:r>
              <a:rPr lang="en-US" dirty="0" smtClean="0">
                <a:solidFill>
                  <a:schemeClr val="tx1"/>
                </a:solidFill>
              </a:rPr>
              <a:t>gain</a:t>
            </a:r>
            <a:r>
              <a:rPr lang="en-US" dirty="0">
                <a:solidFill>
                  <a:schemeClr val="tx1"/>
                </a:solidFill>
              </a:rPr>
              <a:t>, keep documenting in your </a:t>
            </a:r>
            <a:r>
              <a:rPr lang="en-US" dirty="0" err="1" smtClean="0">
                <a:solidFill>
                  <a:schemeClr val="tx1"/>
                </a:solidFill>
              </a:rPr>
              <a:t>log.txt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 defTabSz="914400">
              <a:spcBef>
                <a:spcPts val="0"/>
              </a:spcBef>
              <a:buClrTx/>
              <a:buSzTx/>
              <a:defRPr/>
            </a:pPr>
            <a:r>
              <a:rPr lang="en-US" dirty="0" smtClean="0">
                <a:solidFill>
                  <a:schemeClr val="tx1"/>
                </a:solidFill>
              </a:rPr>
              <a:t>Try </a:t>
            </a:r>
            <a:r>
              <a:rPr lang="en-US" dirty="0">
                <a:solidFill>
                  <a:schemeClr val="tx1"/>
                </a:solidFill>
              </a:rPr>
              <a:t>to record the method/keying functions you picked.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23639" y="3148441"/>
            <a:ext cx="3686783" cy="5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28" y="208417"/>
            <a:ext cx="8596668" cy="737513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Exercise #6 – Rows vs. Records &amp; Cleaning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433" y="1030014"/>
            <a:ext cx="8805879" cy="58279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Goal: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split multiple author names into separate </a:t>
            </a:r>
            <a:r>
              <a:rPr lang="en-US" dirty="0" smtClean="0">
                <a:solidFill>
                  <a:schemeClr val="tx1"/>
                </a:solidFill>
              </a:rPr>
              <a:t>cells.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Continue cleaning using clustering.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Split Author Names Into Separate Cells: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Click </a:t>
            </a:r>
            <a:r>
              <a:rPr lang="en-US" dirty="0">
                <a:solidFill>
                  <a:schemeClr val="tx1"/>
                </a:solidFill>
              </a:rPr>
              <a:t>the dropdown menu at the top of the Author column.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Duplicate the column before you modify it – Edit column -&gt; Add new col based on this col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Split on the word and -  Edit cells -&gt; Split </a:t>
            </a:r>
            <a:r>
              <a:rPr lang="en-US" dirty="0">
                <a:solidFill>
                  <a:schemeClr val="tx1"/>
                </a:solidFill>
              </a:rPr>
              <a:t>multi-valued cells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Note the difference between splitting on “and” vs “ and “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sym typeface="Wingdings"/>
              </a:rPr>
              <a:t>Experiment with dot, comma, and space splits on multi valued authors</a:t>
            </a:r>
            <a:endParaRPr lang="en-US" dirty="0">
              <a:solidFill>
                <a:schemeClr val="tx1"/>
              </a:solidFill>
              <a:sym typeface="Wingdings"/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Review the </a:t>
            </a:r>
            <a:r>
              <a:rPr lang="en-US" dirty="0" smtClean="0">
                <a:solidFill>
                  <a:schemeClr val="tx1"/>
                </a:solidFill>
              </a:rPr>
              <a:t>difference </a:t>
            </a:r>
            <a:r>
              <a:rPr lang="en-US" dirty="0">
                <a:solidFill>
                  <a:schemeClr val="tx1"/>
                </a:solidFill>
              </a:rPr>
              <a:t>between records and </a:t>
            </a:r>
            <a:r>
              <a:rPr lang="en-US" dirty="0" smtClean="0">
                <a:solidFill>
                  <a:schemeClr val="tx1"/>
                </a:solidFill>
              </a:rPr>
              <a:t>rows </a:t>
            </a:r>
            <a:endParaRPr lang="en-US" dirty="0">
              <a:solidFill>
                <a:schemeClr val="tx1"/>
              </a:solidFill>
            </a:endParaRPr>
          </a:p>
          <a:p>
            <a:pPr defTabSz="914400">
              <a:spcBef>
                <a:spcPts val="0"/>
              </a:spcBef>
              <a:buClrTx/>
              <a:buSzTx/>
              <a:defRPr/>
            </a:pPr>
            <a:r>
              <a:rPr lang="en-US" dirty="0">
                <a:solidFill>
                  <a:schemeClr val="tx1"/>
                </a:solidFill>
              </a:rPr>
              <a:t>Use Clustering to clean up author data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 defTabSz="914400">
              <a:spcBef>
                <a:spcPts val="0"/>
              </a:spcBef>
              <a:buClrTx/>
              <a:buSzTx/>
              <a:defRPr/>
            </a:pPr>
            <a:r>
              <a:rPr lang="en-US" dirty="0">
                <a:solidFill>
                  <a:schemeClr val="tx1"/>
                </a:solidFill>
              </a:rPr>
              <a:t>Choose ‘Edit </a:t>
            </a:r>
            <a:r>
              <a:rPr lang="en-US" dirty="0" smtClean="0">
                <a:solidFill>
                  <a:schemeClr val="tx1"/>
                </a:solidFill>
              </a:rPr>
              <a:t>cells - Cluster </a:t>
            </a:r>
            <a:r>
              <a:rPr lang="en-US" dirty="0">
                <a:solidFill>
                  <a:schemeClr val="tx1"/>
                </a:solidFill>
              </a:rPr>
              <a:t>and edit’ from the author </a:t>
            </a:r>
            <a:r>
              <a:rPr lang="en-US" dirty="0" smtClean="0">
                <a:solidFill>
                  <a:schemeClr val="tx1"/>
                </a:solidFill>
              </a:rPr>
              <a:t>column</a:t>
            </a:r>
            <a:endParaRPr lang="en-US" dirty="0">
              <a:solidFill>
                <a:schemeClr val="tx1"/>
              </a:solidFill>
            </a:endParaRPr>
          </a:p>
          <a:p>
            <a:pPr lvl="1" defTabSz="914400">
              <a:spcBef>
                <a:spcPts val="0"/>
              </a:spcBef>
              <a:buClrTx/>
              <a:buSzTx/>
              <a:defRPr/>
            </a:pPr>
            <a:r>
              <a:rPr lang="en-US" dirty="0">
                <a:solidFill>
                  <a:schemeClr val="tx1"/>
                </a:solidFill>
              </a:rPr>
              <a:t>Use the ‘key collision’ method with the ‘fingerprint’ Keying Function </a:t>
            </a:r>
            <a:endParaRPr lang="en-US" dirty="0" smtClean="0">
              <a:solidFill>
                <a:schemeClr val="tx1"/>
              </a:solidFill>
            </a:endParaRPr>
          </a:p>
          <a:p>
            <a:pPr lvl="1" defTabSz="914400">
              <a:spcBef>
                <a:spcPts val="0"/>
              </a:spcBef>
              <a:buClrTx/>
              <a:buSzTx/>
              <a:defRPr/>
            </a:pPr>
            <a:r>
              <a:rPr lang="en-US" dirty="0" smtClean="0">
                <a:solidFill>
                  <a:schemeClr val="tx1"/>
                </a:solidFill>
              </a:rPr>
              <a:t>Work </a:t>
            </a:r>
            <a:r>
              <a:rPr lang="en-US" dirty="0">
                <a:solidFill>
                  <a:schemeClr val="tx1"/>
                </a:solidFill>
              </a:rPr>
              <a:t>through the clusters of values, merging them to a single value where appropriate.</a:t>
            </a:r>
          </a:p>
          <a:p>
            <a:pPr lvl="1" defTabSz="914400">
              <a:spcBef>
                <a:spcPts val="0"/>
              </a:spcBef>
              <a:buClrTx/>
              <a:buSzTx/>
              <a:defRPr/>
            </a:pPr>
            <a:r>
              <a:rPr lang="en-US" dirty="0">
                <a:solidFill>
                  <a:schemeClr val="tx1"/>
                </a:solidFill>
              </a:rPr>
              <a:t>Try changing the clustering method being used - which ones work well?</a:t>
            </a:r>
          </a:p>
          <a:p>
            <a:pPr defTabSz="914400">
              <a:spcBef>
                <a:spcPts val="0"/>
              </a:spcBef>
              <a:buClrTx/>
              <a:buSzTx/>
              <a:defRPr/>
            </a:pPr>
            <a:r>
              <a:rPr lang="en-US" dirty="0" smtClean="0">
                <a:solidFill>
                  <a:schemeClr val="tx1"/>
                </a:solidFill>
              </a:rPr>
              <a:t>Keep </a:t>
            </a:r>
            <a:r>
              <a:rPr lang="en-US" dirty="0">
                <a:solidFill>
                  <a:schemeClr val="tx1"/>
                </a:solidFill>
              </a:rPr>
              <a:t>documenting in your </a:t>
            </a:r>
            <a:r>
              <a:rPr lang="en-US" dirty="0" smtClean="0">
                <a:solidFill>
                  <a:schemeClr val="tx1"/>
                </a:solidFill>
              </a:rPr>
              <a:t>log.txt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23639" y="3148441"/>
            <a:ext cx="3686783" cy="5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your history and your data refinements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Export and export your work to a different file name, still stored as .csv</a:t>
            </a:r>
          </a:p>
          <a:p>
            <a:r>
              <a:rPr lang="en-US" dirty="0" smtClean="0"/>
              <a:t>Go to Undo / Redo -&gt; Extract</a:t>
            </a:r>
          </a:p>
          <a:p>
            <a:r>
              <a:rPr lang="en-US" dirty="0" smtClean="0"/>
              <a:t>Copy your JSON to a new text file</a:t>
            </a:r>
          </a:p>
          <a:p>
            <a:r>
              <a:rPr lang="en-US" dirty="0" smtClean="0"/>
              <a:t>Start a new project based on the original file and apply that JSON to the new project</a:t>
            </a:r>
          </a:p>
          <a:p>
            <a:r>
              <a:rPr lang="en-US" dirty="0" smtClean="0"/>
              <a:t>Your two files should have the same transformations applied to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0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83342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433" y="1398855"/>
            <a:ext cx="8805879" cy="4492780"/>
          </a:xfrm>
        </p:spPr>
        <p:txBody>
          <a:bodyPr/>
          <a:lstStyle/>
          <a:p>
            <a:r>
              <a:rPr lang="en-US" dirty="0"/>
              <a:t>Strengths: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Much more powerful than Excel (some functions easier to use)</a:t>
            </a:r>
          </a:p>
          <a:p>
            <a:pPr lvl="1"/>
            <a:r>
              <a:rPr lang="en-US" dirty="0"/>
              <a:t>Platform independent</a:t>
            </a:r>
          </a:p>
          <a:p>
            <a:pPr lvl="1"/>
            <a:r>
              <a:rPr lang="en-US" dirty="0"/>
              <a:t>Great history tracking (provenance!)</a:t>
            </a:r>
          </a:p>
          <a:p>
            <a:pPr lvl="1"/>
            <a:r>
              <a:rPr lang="en-US" dirty="0"/>
              <a:t>Can export commonly used functions for reuse (more provenance!)</a:t>
            </a:r>
          </a:p>
          <a:p>
            <a:r>
              <a:rPr lang="en-US" dirty="0"/>
              <a:t>Weaknesses:</a:t>
            </a:r>
          </a:p>
          <a:p>
            <a:pPr lvl="1"/>
            <a:r>
              <a:rPr lang="en-US" dirty="0"/>
              <a:t>Can be a little unstable; some queries are slow</a:t>
            </a:r>
          </a:p>
          <a:p>
            <a:pPr lvl="1"/>
            <a:r>
              <a:rPr lang="en-US" dirty="0"/>
              <a:t>Relies on many external services – some (Freebase) no longer supported</a:t>
            </a:r>
          </a:p>
          <a:p>
            <a:pPr lvl="1"/>
            <a:r>
              <a:rPr lang="en-US" dirty="0"/>
              <a:t>Some methods require light programming</a:t>
            </a:r>
          </a:p>
          <a:p>
            <a:pPr lvl="1"/>
            <a:r>
              <a:rPr lang="en-US" dirty="0"/>
              <a:t>Some tasks that are easy in Excel (adding new rows, find and replace) are more difficult/impossible in Refine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23639" y="3148441"/>
            <a:ext cx="3686783" cy="5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penRefine">
      <a:dk1>
        <a:srgbClr val="3C535D"/>
      </a:dk1>
      <a:lt1>
        <a:srgbClr val="F0F4F5"/>
      </a:lt1>
      <a:dk2>
        <a:srgbClr val="547481"/>
      </a:dk2>
      <a:lt2>
        <a:srgbClr val="B7C8D0"/>
      </a:lt2>
      <a:accent1>
        <a:srgbClr val="547481"/>
      </a:accent1>
      <a:accent2>
        <a:srgbClr val="C5D3D9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51707D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1863</TotalTime>
  <Words>1062</Words>
  <Application>Microsoft Office PowerPoint</Application>
  <PresentationFormat>Widescreen</PresentationFormat>
  <Paragraphs>134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</vt:lpstr>
      <vt:lpstr>Humanities Data Programming Workshop - Data Cleaning OpenRefine</vt:lpstr>
      <vt:lpstr>Exercise #1 – Importing Data: Control How Data Imports Using Various Options</vt:lpstr>
      <vt:lpstr>Exercise #2 – Reorder, Rename, And Sorting</vt:lpstr>
      <vt:lpstr>Exercise #3 – Basic Normalization and History Tracking</vt:lpstr>
      <vt:lpstr>Exercise #4 – Faceting and Filtering</vt:lpstr>
      <vt:lpstr>Exercise #5 – Use Clustering and Sub-Clustering To Clean Up ‘JOURNAL_NAME’ Column</vt:lpstr>
      <vt:lpstr>Exercise #6 – Rows vs. Records &amp; Cleaning</vt:lpstr>
      <vt:lpstr>Extracting your history and your data refinements</vt:lpstr>
      <vt:lpstr>Summary</vt:lpstr>
      <vt:lpstr>Further 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Lampron, Patricia Ann</dc:creator>
  <cp:lastModifiedBy>Strong, Dena L</cp:lastModifiedBy>
  <cp:revision>147</cp:revision>
  <dcterms:created xsi:type="dcterms:W3CDTF">2016-09-12T13:51:16Z</dcterms:created>
  <dcterms:modified xsi:type="dcterms:W3CDTF">2017-04-04T15:00:17Z</dcterms:modified>
</cp:coreProperties>
</file>