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M Sans" panose="020B0600000101010101" charset="0"/>
      <p:regular r:id="rId11"/>
    </p:embeddedFont>
    <p:embeddedFont>
      <p:font typeface="DM Sans Italics" panose="020B0600000101010101" charset="0"/>
      <p:regular r:id="rId12"/>
    </p:embeddedFont>
    <p:embeddedFont>
      <p:font typeface="Montserrat Classic Bold" panose="020B0600000101010101" charset="0"/>
      <p:regular r:id="rId13"/>
    </p:embeddedFont>
    <p:embeddedFont>
      <p:font typeface="Oswald Bold" panose="020B0600000101010101" charset="0"/>
      <p:regular r:id="rId14"/>
    </p:embeddedFont>
    <p:embeddedFont>
      <p:font typeface="DM Sans Bold" panose="020B0600000101010101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11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10" Type="http://schemas.openxmlformats.org/officeDocument/2006/relationships/image" Target="../media/image3.sv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ECOSORT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6421" y="7472218"/>
            <a:ext cx="1431515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SOUND RECOGNITION-BASED RUBBISH SORTING SYSTEM FOR RECYCLING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8083" y="401538"/>
            <a:ext cx="5676537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4" name="Freeform 4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2513386"/>
            <a:ext cx="7276559" cy="2819144"/>
            <a:chOff x="0" y="0"/>
            <a:chExt cx="9702079" cy="3758858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867314" cy="3758858"/>
              <a:chOff x="0" y="0"/>
              <a:chExt cx="368852" cy="74249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8852" cy="742491"/>
              </a:xfrm>
              <a:custGeom>
                <a:avLst/>
                <a:gdLst/>
                <a:ahLst/>
                <a:cxnLst/>
                <a:rect l="l" t="t" r="r" b="b"/>
                <a:pathLst>
                  <a:path w="368852" h="742491">
                    <a:moveTo>
                      <a:pt x="0" y="0"/>
                    </a:moveTo>
                    <a:lnTo>
                      <a:pt x="368852" y="0"/>
                    </a:lnTo>
                    <a:lnTo>
                      <a:pt x="368852" y="742491"/>
                    </a:lnTo>
                    <a:lnTo>
                      <a:pt x="0" y="742491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368852" cy="7615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50283" y="161309"/>
              <a:ext cx="1249625" cy="873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363636"/>
                  </a:solidFill>
                  <a:latin typeface="Oswald Bold Italics"/>
                </a:rPr>
                <a:t>01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626042" y="314011"/>
              <a:ext cx="7720671" cy="1129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3"/>
                </a:lnSpc>
              </a:pPr>
              <a:r>
                <a:rPr lang="en-US" sz="2524" spc="247">
                  <a:solidFill>
                    <a:srgbClr val="231F20"/>
                  </a:solidFill>
                  <a:ea typeface="DM Sans"/>
                </a:rPr>
                <a:t>프로젝트 개요</a:t>
              </a:r>
            </a:p>
            <a:p>
              <a:pPr>
                <a:lnSpc>
                  <a:spcPts val="3483"/>
                </a:lnSpc>
              </a:pPr>
              <a:r>
                <a:rPr lang="en-US" sz="2524" spc="247">
                  <a:solidFill>
                    <a:srgbClr val="231F20"/>
                  </a:solidFill>
                  <a:latin typeface="DM Sans"/>
                </a:rPr>
                <a:t>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599907" y="1300201"/>
              <a:ext cx="8102172" cy="545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3"/>
                </a:lnSpc>
              </a:pPr>
              <a:r>
                <a:rPr lang="en-US" sz="2524" spc="247">
                  <a:solidFill>
                    <a:srgbClr val="231F20"/>
                  </a:solidFill>
                  <a:ea typeface="DM Sans"/>
                </a:rPr>
                <a:t>프로젝트 배경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599907" y="1841329"/>
              <a:ext cx="7720671" cy="545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3"/>
                </a:lnSpc>
                <a:spcBef>
                  <a:spcPct val="0"/>
                </a:spcBef>
              </a:pPr>
              <a:r>
                <a:rPr lang="en-US" sz="2524" spc="247">
                  <a:solidFill>
                    <a:srgbClr val="231F20"/>
                  </a:solidFill>
                  <a:ea typeface="DM Sans"/>
                </a:rPr>
                <a:t>프로젝트 목표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626042" y="2348594"/>
              <a:ext cx="7720671" cy="545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3"/>
                </a:lnSpc>
                <a:spcBef>
                  <a:spcPct val="0"/>
                </a:spcBef>
              </a:pPr>
              <a:r>
                <a:rPr lang="en-US" sz="2524" spc="247">
                  <a:solidFill>
                    <a:srgbClr val="231F20"/>
                  </a:solidFill>
                  <a:latin typeface="DM Sans"/>
                  <a:ea typeface="DM Sans"/>
                </a:rPr>
                <a:t>SWOT 분석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212987" y="3682864"/>
            <a:ext cx="1400485" cy="5346873"/>
            <a:chOff x="0" y="0"/>
            <a:chExt cx="368852" cy="14082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8852" cy="1408230"/>
            </a:xfrm>
            <a:custGeom>
              <a:avLst/>
              <a:gdLst/>
              <a:ahLst/>
              <a:cxnLst/>
              <a:rect l="l" t="t" r="r" b="b"/>
              <a:pathLst>
                <a:path w="368852" h="1408230">
                  <a:moveTo>
                    <a:pt x="0" y="0"/>
                  </a:moveTo>
                  <a:lnTo>
                    <a:pt x="368852" y="0"/>
                  </a:lnTo>
                  <a:lnTo>
                    <a:pt x="368852" y="1408230"/>
                  </a:lnTo>
                  <a:lnTo>
                    <a:pt x="0" y="140823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368852" cy="1427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444620" y="388579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81839" y="4045513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ea typeface="DM Sans"/>
              </a:rPr>
              <a:t>기술 설계 및 개발과정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81839" y="466118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ea typeface="DM Sans"/>
              </a:rPr>
              <a:t>역할분담 및 일정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81839" y="506703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</a:rPr>
              <a:t>시스템 설계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401440" y="5447483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</a:rPr>
              <a:t>핵심 기술 및 알고리즘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01440" y="5827931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</a:rPr>
              <a:t>시연 영상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1839" y="6208380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ea typeface="DM Sans"/>
              </a:rPr>
              <a:t>개발 과정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2397934" y="5526863"/>
            <a:ext cx="7302434" cy="3502874"/>
            <a:chOff x="0" y="0"/>
            <a:chExt cx="9736579" cy="467049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867314" cy="4670498"/>
              <a:chOff x="0" y="0"/>
              <a:chExt cx="368852" cy="922568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368852" cy="922568"/>
              </a:xfrm>
              <a:custGeom>
                <a:avLst/>
                <a:gdLst/>
                <a:ahLst/>
                <a:cxnLst/>
                <a:rect l="l" t="t" r="r" b="b"/>
                <a:pathLst>
                  <a:path w="368852" h="922568">
                    <a:moveTo>
                      <a:pt x="0" y="0"/>
                    </a:moveTo>
                    <a:lnTo>
                      <a:pt x="368852" y="0"/>
                    </a:lnTo>
                    <a:lnTo>
                      <a:pt x="368852" y="922568"/>
                    </a:lnTo>
                    <a:lnTo>
                      <a:pt x="0" y="922568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19050"/>
                <a:ext cx="368852" cy="9416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512362" y="378104"/>
              <a:ext cx="1249625" cy="873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363636"/>
                  </a:solidFill>
                  <a:latin typeface="Oswald Bold Italics"/>
                </a:rPr>
                <a:t>03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634407" y="607390"/>
              <a:ext cx="7720671" cy="545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3"/>
                </a:lnSpc>
              </a:pPr>
              <a:r>
                <a:rPr lang="en-US" sz="2524" spc="247">
                  <a:solidFill>
                    <a:srgbClr val="231F20"/>
                  </a:solidFill>
                  <a:ea typeface="DM Sans"/>
                </a:rPr>
                <a:t>결론 및 향후 계획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634407" y="1644929"/>
              <a:ext cx="8102172" cy="545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3"/>
                </a:lnSpc>
              </a:pPr>
              <a:r>
                <a:rPr lang="en-US" sz="2524" spc="247">
                  <a:solidFill>
                    <a:srgbClr val="231F20"/>
                  </a:solidFill>
                  <a:ea typeface="DM Sans"/>
                </a:rPr>
                <a:t>시장 및 기술적 영향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634407" y="2186058"/>
              <a:ext cx="7720671" cy="545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3"/>
                </a:lnSpc>
                <a:spcBef>
                  <a:spcPct val="0"/>
                </a:spcBef>
              </a:pPr>
              <a:r>
                <a:rPr lang="en-US" sz="2524" spc="247">
                  <a:solidFill>
                    <a:srgbClr val="231F20"/>
                  </a:solidFill>
                  <a:ea typeface="DM Sans"/>
                </a:rPr>
                <a:t>결론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660542" y="2693322"/>
              <a:ext cx="7720671" cy="545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3"/>
                </a:lnSpc>
                <a:spcBef>
                  <a:spcPct val="0"/>
                </a:spcBef>
              </a:pPr>
              <a:r>
                <a:rPr lang="en-US" sz="2524" spc="247">
                  <a:solidFill>
                    <a:srgbClr val="231F20"/>
                  </a:solidFill>
                  <a:ea typeface="DM Sans"/>
                </a:rPr>
                <a:t>향후 계획 및 발전 방향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58785" y="1049603"/>
            <a:ext cx="6176060" cy="8208697"/>
          </a:xfrm>
          <a:custGeom>
            <a:avLst/>
            <a:gdLst/>
            <a:ahLst/>
            <a:cxnLst/>
            <a:rect l="l" t="t" r="r" b="b"/>
            <a:pathLst>
              <a:path w="6176060" h="8208697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r="-49746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142191" y="3551699"/>
            <a:ext cx="9610044" cy="2073313"/>
            <a:chOff x="0" y="0"/>
            <a:chExt cx="3682024" cy="7943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94376"/>
            </a:xfrm>
            <a:custGeom>
              <a:avLst/>
              <a:gdLst/>
              <a:ahLst/>
              <a:cxnLst/>
              <a:rect l="l" t="t" r="r" b="b"/>
              <a:pathLst>
                <a:path w="3682024" h="794376">
                  <a:moveTo>
                    <a:pt x="0" y="0"/>
                  </a:moveTo>
                  <a:lnTo>
                    <a:pt x="3682024" y="0"/>
                  </a:lnTo>
                  <a:lnTo>
                    <a:pt x="3682024" y="794376"/>
                  </a:lnTo>
                  <a:lnTo>
                    <a:pt x="0" y="79437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813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142191" y="5932840"/>
            <a:ext cx="9610044" cy="2145830"/>
            <a:chOff x="0" y="0"/>
            <a:chExt cx="3682024" cy="82216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822160"/>
            </a:xfrm>
            <a:custGeom>
              <a:avLst/>
              <a:gdLst/>
              <a:ahLst/>
              <a:cxnLst/>
              <a:rect l="l" t="t" r="r" b="b"/>
              <a:pathLst>
                <a:path w="3682024" h="822160">
                  <a:moveTo>
                    <a:pt x="0" y="0"/>
                  </a:moveTo>
                  <a:lnTo>
                    <a:pt x="3682024" y="0"/>
                  </a:lnTo>
                  <a:lnTo>
                    <a:pt x="3682024" y="822160"/>
                  </a:lnTo>
                  <a:lnTo>
                    <a:pt x="0" y="82216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841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142191" y="888605"/>
            <a:ext cx="8898889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 err="1">
                <a:solidFill>
                  <a:srgbClr val="231F20"/>
                </a:solidFill>
                <a:ea typeface="Oswald Bold"/>
              </a:rPr>
              <a:t>프로젝트</a:t>
            </a:r>
            <a:r>
              <a:rPr lang="en-US" sz="9981" spc="978" dirty="0">
                <a:solidFill>
                  <a:srgbClr val="231F20"/>
                </a:solidFill>
                <a:ea typeface="Oswald Bold"/>
              </a:rPr>
              <a:t> </a:t>
            </a:r>
            <a:r>
              <a:rPr lang="en-US" sz="9981" spc="978" dirty="0" err="1">
                <a:solidFill>
                  <a:srgbClr val="231F20"/>
                </a:solidFill>
                <a:ea typeface="Oswald Bold"/>
              </a:rPr>
              <a:t>배경</a:t>
            </a:r>
            <a:endParaRPr lang="en-US" sz="9981" spc="978" dirty="0">
              <a:solidFill>
                <a:srgbClr val="231F20"/>
              </a:solidFill>
              <a:ea typeface="Oswal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08899" y="3624745"/>
            <a:ext cx="7132181" cy="190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ea typeface="DM Sans Bold"/>
              </a:rPr>
              <a:t>환경 보호와 재활용 증진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</a:rPr>
              <a:t>: 쓰레기 처리 및 재활용은 환경 보호와 지속 가능한 발전을 위해 중요합니다. 정확한 분류를 통해 재활용 자원을 효율적으로 활용할 수 있으며, 이는 자연환경 보호와 지속 가능한 발전에 긍정적인 영향을 미칩니다.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08899" y="6005886"/>
            <a:ext cx="7132181" cy="190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ea typeface="DM Sans Bold"/>
              </a:rPr>
              <a:t>기술 혁신과 자동화의 중요성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</a:rPr>
              <a:t>: 인공 지능 및 기계 학습 기술의 발전은 자동화 시스템을 다양한 산업 분야에 적용하고 있습니다. 재활용 쓰레기 분류 시스템은 이러한 기술 혁신을 활용하여 효율성과 정확성을 향상시키는 좋은 예입니다. </a:t>
            </a: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4370741"/>
            <a:ext cx="7447593" cy="2386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 Italics"/>
                <a:ea typeface="DM Sans Italics"/>
              </a:rPr>
              <a:t>쓰레기를 휴지통에 던짐으로써 재활용이 재밌다는 인식을 주는 것을 목표로 합니다. 사용자가 쓰레기를 버릴 때 재활용을 재미있게 느끼도록 하는 재활용 쓰레기 분류 시스템을 개발하여, 사용자들이 환경 보호에 적극적으로 참여할 수 있도록 독려합니다.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649067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 err="1">
                <a:solidFill>
                  <a:srgbClr val="231F20"/>
                </a:solidFill>
                <a:ea typeface="Oswald Bold"/>
              </a:rPr>
              <a:t>프로젝트</a:t>
            </a:r>
            <a:r>
              <a:rPr lang="en-US" sz="9431" spc="924" dirty="0">
                <a:solidFill>
                  <a:srgbClr val="231F20"/>
                </a:solidFill>
                <a:ea typeface="Oswald Bold"/>
              </a:rPr>
              <a:t> </a:t>
            </a:r>
            <a:r>
              <a:rPr lang="en-US" sz="9431" spc="924" dirty="0" err="1">
                <a:solidFill>
                  <a:srgbClr val="231F20"/>
                </a:solidFill>
                <a:ea typeface="Oswald Bold"/>
              </a:rPr>
              <a:t>목표</a:t>
            </a:r>
            <a:endParaRPr lang="en-US" sz="9431" spc="924" dirty="0">
              <a:solidFill>
                <a:srgbClr val="231F20"/>
              </a:solidFill>
              <a:ea typeface="Oswald Bold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90716" y="6537441"/>
            <a:ext cx="3204526" cy="254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</a:rPr>
              <a:t>사용자들에게 재활용을 게임처럼 만들어 쓰레기를 버리는 과정을 재미있게 할 수 있다.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  <a:ea typeface="DM Sans"/>
            </a:endParaR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</a:rPr>
              <a:t>임베디드 시스템과 소리 인식 AI 모델링 등의 기술을 통해 효율적인 분류와 실시간 처리가 가능하다.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STRENGTHS</a:t>
            </a:r>
          </a:p>
        </p:txBody>
      </p:sp>
      <p:sp>
        <p:nvSpPr>
          <p:cNvPr id="12" name="Freeform 12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W</a:t>
            </a:r>
          </a:p>
        </p:txBody>
      </p:sp>
      <p:sp>
        <p:nvSpPr>
          <p:cNvPr id="17" name="Freeform 17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O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79015" y="6537441"/>
            <a:ext cx="3204526" cy="222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</a:rPr>
              <a:t>쓰레기의 종류나 상태에 따라 정확한 분류가 어려울 수 있다. 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  <a:ea typeface="DM Sans"/>
            </a:endParaR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</a:rPr>
              <a:t>소음이나 환경 조건 등의 외부 요인이 분류 정확도에 영향을 미칠 수 있다.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784369" y="5941547"/>
            <a:ext cx="2993819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WEAKNESSES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69572" y="6537441"/>
            <a:ext cx="3204526" cy="222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</a:rPr>
              <a:t>재활용 인식 캠페인과 연계하여 환경 보호 의식을 높일 수 있다.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  <a:ea typeface="DM Sans"/>
            </a:endParaR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</a:rPr>
              <a:t>실내외 환경에 적용 가능한 다양한 분야의 시장을 타겟으로 확장할 수 있다.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277098" y="5941547"/>
            <a:ext cx="3490557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OPPORTUNITIES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660129" y="6538853"/>
            <a:ext cx="3204526" cy="222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</a:rPr>
              <a:t>경쟁사의 유사 제품이나 기술이 등장할 경우 시장 점유율을 잃을 수 있다.</a:t>
            </a:r>
          </a:p>
          <a:p>
            <a:pPr algn="ctr">
              <a:lnSpc>
                <a:spcPts val="2545"/>
              </a:lnSpc>
            </a:pPr>
            <a:endParaRPr lang="en-US" sz="1844" spc="180">
              <a:solidFill>
                <a:srgbClr val="231F20"/>
              </a:solidFill>
              <a:latin typeface="DM Sans"/>
              <a:ea typeface="DM Sans"/>
            </a:endParaRPr>
          </a:p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</a:rPr>
              <a:t>환경 정책이나 규제의 변화로 인해 프로젝트에 부정적인 영향을 미칠 수 있다.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907476" y="5941683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THREATS</a:t>
            </a:r>
          </a:p>
        </p:txBody>
      </p:sp>
      <p:sp>
        <p:nvSpPr>
          <p:cNvPr id="33" name="Freeform 33"/>
          <p:cNvSpPr/>
          <p:nvPr/>
        </p:nvSpPr>
        <p:spPr>
          <a:xfrm rot="-10799999">
            <a:off x="-3289037" y="-6286766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사용자 지정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Calibri</vt:lpstr>
      <vt:lpstr>DM Sans</vt:lpstr>
      <vt:lpstr>Oswald Bold Italics</vt:lpstr>
      <vt:lpstr>DM Sans Italics</vt:lpstr>
      <vt:lpstr>Montserrat Classic Bold</vt:lpstr>
      <vt:lpstr>Arial</vt:lpstr>
      <vt:lpstr>Oswald Bold</vt:lpstr>
      <vt:lpstr>DM Sans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user</cp:lastModifiedBy>
  <cp:revision>2</cp:revision>
  <dcterms:created xsi:type="dcterms:W3CDTF">2006-08-16T00:00:00Z</dcterms:created>
  <dcterms:modified xsi:type="dcterms:W3CDTF">2024-04-09T02:13:31Z</dcterms:modified>
  <dc:identifier>DAGB4bD7V8c</dc:identifier>
</cp:coreProperties>
</file>