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08DD36-6868-476D-818D-09978FD15BB8}">
  <a:tblStyle styleId="{0208DD36-6868-476D-818D-09978FD15B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6281eccb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6281eccb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E1E1E"/>
                </a:solidFill>
                <a:highlight>
                  <a:srgbClr val="FFFFFF"/>
                </a:highlight>
                <a:latin typeface="Nunito"/>
                <a:ea typeface="Nunito"/>
                <a:cs typeface="Nunito"/>
                <a:sym typeface="Nunito"/>
              </a:rPr>
              <a:t>Since the sample scope has changed in this model, and the R-Square has declined in comparison with the previous model, it has further confirmed that we need to further explore other models and relevant factors to draw valid conclusions</a:t>
            </a:r>
            <a:endParaRPr sz="1000">
              <a:solidFill>
                <a:srgbClr val="1E1E1E"/>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6281eccb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6281eccb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1E1E1E"/>
              </a:buClr>
              <a:buSzPts val="1150"/>
              <a:buFont typeface="Nunito"/>
              <a:buChar char="❏"/>
            </a:pPr>
            <a:r>
              <a:rPr lang="en" sz="1150">
                <a:solidFill>
                  <a:schemeClr val="dk1"/>
                </a:solidFill>
                <a:highlight>
                  <a:schemeClr val="lt1"/>
                </a:highlight>
                <a:latin typeface="Nunito"/>
                <a:ea typeface="Nunito"/>
                <a:cs typeface="Nunito"/>
                <a:sym typeface="Nunito"/>
              </a:rPr>
              <a:t>We found that junior level employees who have a base education level and a job-relevant education background have a statistically significant correlation with salary in the model.</a:t>
            </a:r>
            <a:endParaRPr sz="1150">
              <a:solidFill>
                <a:schemeClr val="dk1"/>
              </a:solidFill>
              <a:highlight>
                <a:schemeClr val="lt1"/>
              </a:highlight>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sz="1150">
              <a:solidFill>
                <a:schemeClr val="dk1"/>
              </a:solidFill>
              <a:highlight>
                <a:schemeClr val="lt1"/>
              </a:highlight>
              <a:latin typeface="Nunito"/>
              <a:ea typeface="Nunito"/>
              <a:cs typeface="Nunito"/>
              <a:sym typeface="Nunito"/>
            </a:endParaRPr>
          </a:p>
          <a:p>
            <a:pPr indent="-301625" lvl="0" marL="457200" rtl="0" algn="l">
              <a:lnSpc>
                <a:spcPct val="115000"/>
              </a:lnSpc>
              <a:spcBef>
                <a:spcPts val="0"/>
              </a:spcBef>
              <a:spcAft>
                <a:spcPts val="0"/>
              </a:spcAft>
              <a:buClr>
                <a:srgbClr val="1E1E1E"/>
              </a:buClr>
              <a:buSzPts val="1150"/>
              <a:buFont typeface="Nunito"/>
              <a:buChar char="❏"/>
            </a:pPr>
            <a:r>
              <a:rPr lang="en" sz="1150">
                <a:solidFill>
                  <a:schemeClr val="dk1"/>
                </a:solidFill>
                <a:highlight>
                  <a:schemeClr val="lt1"/>
                </a:highlight>
                <a:latin typeface="Nunito"/>
                <a:ea typeface="Nunito"/>
                <a:cs typeface="Nunito"/>
                <a:sym typeface="Nunito"/>
              </a:rPr>
              <a:t>We studied the p-values of the junior employees with higher education levels and found insufficient evidence to conclude that those who received advanced education would be significantly correlated with their salary performance except for those with a PhD.</a:t>
            </a:r>
            <a:endParaRPr sz="1150">
              <a:solidFill>
                <a:srgbClr val="1E1E1E"/>
              </a:solidFill>
              <a:highlight>
                <a:schemeClr val="lt1"/>
              </a:highlight>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sz="1150">
              <a:solidFill>
                <a:srgbClr val="1E1E1E"/>
              </a:solidFill>
              <a:highlight>
                <a:schemeClr val="lt1"/>
              </a:highlight>
              <a:latin typeface="Nunito"/>
              <a:ea typeface="Nunito"/>
              <a:cs typeface="Nunito"/>
              <a:sym typeface="Nunito"/>
            </a:endParaRPr>
          </a:p>
          <a:p>
            <a:pPr indent="-301625" lvl="0" marL="457200" rtl="0" algn="l">
              <a:lnSpc>
                <a:spcPct val="115000"/>
              </a:lnSpc>
              <a:spcBef>
                <a:spcPts val="0"/>
              </a:spcBef>
              <a:spcAft>
                <a:spcPts val="0"/>
              </a:spcAft>
              <a:buClr>
                <a:srgbClr val="1E1E1E"/>
              </a:buClr>
              <a:buSzPts val="1150"/>
              <a:buFont typeface="Nunito"/>
              <a:buChar char="❏"/>
            </a:pPr>
            <a:r>
              <a:rPr lang="en" sz="1150">
                <a:solidFill>
                  <a:schemeClr val="dk1"/>
                </a:solidFill>
                <a:highlight>
                  <a:schemeClr val="lt1"/>
                </a:highlight>
                <a:latin typeface="Nunito"/>
                <a:ea typeface="Nunito"/>
                <a:cs typeface="Nunito"/>
                <a:sym typeface="Nunito"/>
              </a:rPr>
              <a:t>Even though this model shows that Junior employees with a PhD has a statistically significant correlation with salary, we also note that R-squared has reduced to 0.24, which suggests a possible bias to to a smaller sample size. Hence, we will continue looking at other factors.</a:t>
            </a:r>
            <a:endParaRPr sz="115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6281eccb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6281eccb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6281eccb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6281eccb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6281eccb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6281eccb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233A44"/>
              </a:buClr>
              <a:buSzPts val="1050"/>
              <a:buFont typeface="Nunito"/>
              <a:buChar char="❏"/>
            </a:pPr>
            <a:r>
              <a:rPr lang="en" sz="1050">
                <a:solidFill>
                  <a:schemeClr val="dk1"/>
                </a:solidFill>
                <a:highlight>
                  <a:schemeClr val="lt1"/>
                </a:highlight>
                <a:latin typeface="Nunito"/>
                <a:ea typeface="Nunito"/>
                <a:cs typeface="Nunito"/>
                <a:sym typeface="Nunito"/>
              </a:rPr>
              <a:t>(back-up explanation of the first bullet point) </a:t>
            </a:r>
            <a:r>
              <a:rPr lang="en" sz="1050">
                <a:solidFill>
                  <a:schemeClr val="dk1"/>
                </a:solidFill>
                <a:highlight>
                  <a:schemeClr val="lt1"/>
                </a:highlight>
                <a:latin typeface="Nunito"/>
                <a:ea typeface="Nunito"/>
                <a:cs typeface="Nunito"/>
                <a:sym typeface="Nunito"/>
              </a:rPr>
              <a:t>A relevant education background results in an average salary increase of $561.93.</a:t>
            </a:r>
            <a:endParaRPr sz="1050">
              <a:solidFill>
                <a:srgbClr val="1E1E1E"/>
              </a:solidFill>
              <a:highlight>
                <a:schemeClr val="lt1"/>
              </a:highlight>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6281eccb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6281eccb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6281eccb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66281eccb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t>
            </a:r>
            <a:r>
              <a:rPr lang="en"/>
              <a:t>consolidate the previous two </a:t>
            </a:r>
            <a:r>
              <a:rPr lang="en"/>
              <a:t>segregation</a:t>
            </a:r>
            <a:r>
              <a:rPr lang="en"/>
              <a:t> models, and we apply the </a:t>
            </a:r>
            <a:r>
              <a:rPr lang="en"/>
              <a:t>interaction</a:t>
            </a:r>
            <a:r>
              <a:rPr lang="en"/>
              <a:t> term in between work experience level and departments into the new model. The purpose of adding the interaction term is to further </a:t>
            </a:r>
            <a:r>
              <a:rPr lang="en"/>
              <a:t>examine the statistical correlation between work experiences and salary within different departments if the other variable such as education levels are maintain the same. </a:t>
            </a:r>
            <a:endParaRPr/>
          </a:p>
          <a:p>
            <a:pPr indent="-298450" lvl="0" marL="457200" rtl="0" algn="l">
              <a:spcBef>
                <a:spcPts val="0"/>
              </a:spcBef>
              <a:spcAft>
                <a:spcPts val="0"/>
              </a:spcAft>
              <a:buSzPts val="1100"/>
              <a:buChar char="-"/>
            </a:pPr>
            <a:r>
              <a:rPr lang="en"/>
              <a:t>From the results, the new model with interaction term did not changed our conclusion from the previous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6281eccb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6281eccb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results has challenge our previous </a:t>
            </a:r>
            <a:r>
              <a:rPr lang="en"/>
              <a:t>hypothesis: Education is not a good predictor of salary.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solidFill>
                  <a:schemeClr val="dk1"/>
                </a:solidFill>
              </a:rPr>
              <a:t>A higher education level does not necessarily link to a higher salary, as we merely observed one positive correlation with senior level employees and this is better explained by how education becomes a key differentiator in deciding salary for this level. Furthermore, junior-level employees with a doctorate degree have a higher average salary. Ultimately, this could be due to the small sample size of employees with a PhD, which amplifies the effect of an advanced academic degree. </a:t>
            </a:r>
            <a:endParaRPr>
              <a:solidFill>
                <a:schemeClr val="dk1"/>
              </a:solidFill>
            </a:endParaRPr>
          </a:p>
          <a:p>
            <a:pPr indent="0" lvl="0" marL="0" rtl="0" algn="l">
              <a:lnSpc>
                <a:spcPct val="150000"/>
              </a:lnSpc>
              <a:spcBef>
                <a:spcPts val="0"/>
              </a:spcBef>
              <a:spcAft>
                <a:spcPts val="0"/>
              </a:spcAft>
              <a:buNone/>
            </a:pPr>
            <a:r>
              <a:rPr lang="en">
                <a:solidFill>
                  <a:schemeClr val="dk1"/>
                </a:solidFill>
              </a:rPr>
              <a:t>Having a relevant education background makes sense when it comes to explaining the salary of R&amp;D employees. The technical and specialized roles within this department generally require expertise within their field.</a:t>
            </a:r>
            <a:endParaRPr>
              <a:solidFill>
                <a:schemeClr val="dk1"/>
              </a:solidFill>
            </a:endParaRPr>
          </a:p>
          <a:p>
            <a:pPr indent="0" lvl="0" marL="0" rtl="0" algn="l">
              <a:lnSpc>
                <a:spcPct val="150000"/>
              </a:lnSpc>
              <a:spcBef>
                <a:spcPts val="0"/>
              </a:spcBef>
              <a:spcAft>
                <a:spcPts val="0"/>
              </a:spcAft>
              <a:buNone/>
            </a:pPr>
            <a:r>
              <a:rPr lang="en">
                <a:solidFill>
                  <a:schemeClr val="dk1"/>
                </a:solidFill>
              </a:rPr>
              <a:t>On the contrary, HR and Sales place more value on work experience, as total working years are more significant predictors of salary. This could be due to the less technical nature of these roles that benefit more from having more years of practical experience.</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As for Business implications of our researches:</a:t>
            </a:r>
            <a:endParaRPr>
              <a:solidFill>
                <a:schemeClr val="dk1"/>
              </a:solidFill>
            </a:endParaRPr>
          </a:p>
          <a:p>
            <a:pPr indent="0" lvl="0" marL="0" rtl="0" algn="l">
              <a:lnSpc>
                <a:spcPct val="150000"/>
              </a:lnSpc>
              <a:spcBef>
                <a:spcPts val="0"/>
              </a:spcBef>
              <a:spcAft>
                <a:spcPts val="0"/>
              </a:spcAft>
              <a:buNone/>
            </a:pPr>
            <a:r>
              <a:rPr lang="en">
                <a:solidFill>
                  <a:schemeClr val="dk1"/>
                </a:solidFill>
              </a:rPr>
              <a:t>For company’s hiring or internal evaluation of employees, the impact of education on salary should consider how work experience has a more significant impact on salary along with how different functions of work value education differently. </a:t>
            </a:r>
            <a:endParaRPr>
              <a:solidFill>
                <a:schemeClr val="dk1"/>
              </a:solidFill>
            </a:endParaRPr>
          </a:p>
          <a:p>
            <a:pPr indent="0" lvl="0" marL="0" rtl="0" algn="l">
              <a:lnSpc>
                <a:spcPct val="150000"/>
              </a:lnSpc>
              <a:spcBef>
                <a:spcPts val="0"/>
              </a:spcBef>
              <a:spcAft>
                <a:spcPts val="0"/>
              </a:spcAft>
              <a:buNone/>
            </a:pPr>
            <a:r>
              <a:rPr lang="en">
                <a:solidFill>
                  <a:schemeClr val="dk1"/>
                </a:solidFill>
              </a:rPr>
              <a:t>When making hiring or job promotion decisions, companies should weigh education differently in the evaluation of candidates or employees based on the specific needs of their roles, as we seen from the results in HR and Sales department.</a:t>
            </a:r>
            <a:endParaRPr>
              <a:solidFill>
                <a:schemeClr val="dk1"/>
              </a:solidFill>
            </a:endParaRPr>
          </a:p>
          <a:p>
            <a:pPr indent="0" lvl="0" marL="0" rtl="0" algn="l">
              <a:lnSpc>
                <a:spcPct val="150000"/>
              </a:lnSpc>
              <a:spcBef>
                <a:spcPts val="0"/>
              </a:spcBef>
              <a:spcAft>
                <a:spcPts val="0"/>
              </a:spcAft>
              <a:buNone/>
            </a:pPr>
            <a:r>
              <a:rPr lang="en">
                <a:solidFill>
                  <a:schemeClr val="dk1"/>
                </a:solidFill>
              </a:rPr>
              <a:t>On-job training program and process allowing employees to learn by doing should be encouraged as work experience is the key to career success according to our model.</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6281ecc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6281ecc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6281ecc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6281ecc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6281ecc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66281ecc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6281ecc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6281ecc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Don't need to recite the whole things. Just summarize the highlighted would be sufficient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6281ecc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6281ecc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6281eccb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6281eccb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 </a:t>
            </a:r>
            <a:endParaRPr/>
          </a:p>
          <a:p>
            <a:pPr indent="0" lvl="0" marL="0" rtl="0" algn="l">
              <a:spcBef>
                <a:spcPts val="0"/>
              </a:spcBef>
              <a:spcAft>
                <a:spcPts val="0"/>
              </a:spcAft>
              <a:buNone/>
            </a:pPr>
            <a:r>
              <a:rPr lang="en"/>
              <a:t>plot boxplot with job level variable in dataset against monthly income; we noticed observations with much higher monthly income among job level 1 and 2, encompassing Total Work Years from 0 to 20. We then identified 32 entries from JL 1 and 13 from JL that have monthly income greater than 1.5 </a:t>
            </a:r>
            <a:r>
              <a:rPr lang="en"/>
              <a:t>inter-quartile</a:t>
            </a:r>
            <a:r>
              <a:rPr lang="en"/>
              <a:t> range and removed from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Categorical variables generation: </a:t>
            </a:r>
            <a:endParaRPr/>
          </a:p>
          <a:p>
            <a:pPr indent="0" lvl="0" marL="0" rtl="0" algn="l">
              <a:spcBef>
                <a:spcPts val="0"/>
              </a:spcBef>
              <a:spcAft>
                <a:spcPts val="0"/>
              </a:spcAft>
              <a:buNone/>
            </a:pPr>
            <a:r>
              <a:rPr lang="en"/>
              <a:t>is_match: Each entry comes with employee’s </a:t>
            </a:r>
            <a:r>
              <a:rPr lang="en"/>
              <a:t>job role as well as their education field. We built a dictionary connecting different roles and the relevant education fields, hence assigning an indicator for each employee. is_Match equals to 1 means a relevant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isJunior, Senior: Our team believed that the original job level variable was not accurate enough, as the first level already covered 0-10 working years. We want to make this analysis more relatable for younger employees and students. Thus we generated 3 new tiers of working experience: We define work exp below 2 years as “New Grad”, 2-10 years as “Junior” and those more than 10 years as “Senior”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6281ecc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6281ecc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two graphs show the distributions on employees’ monthly income distribution in different departments, and how the total years working experience has impacted on the monthly income.</a:t>
            </a:r>
            <a:endParaRPr/>
          </a:p>
          <a:p>
            <a:pPr indent="0" lvl="0" marL="0" rtl="0" algn="l">
              <a:spcBef>
                <a:spcPts val="0"/>
              </a:spcBef>
              <a:spcAft>
                <a:spcPts val="0"/>
              </a:spcAft>
              <a:buNone/>
            </a:pPr>
            <a:r>
              <a:rPr lang="en"/>
              <a:t>In terms of monthly income, sales and HR have higher average income compared to R&amp;D department, possibly due to the fact that many lab workers </a:t>
            </a:r>
            <a:r>
              <a:rPr lang="en"/>
              <a:t>receive</a:t>
            </a:r>
            <a:r>
              <a:rPr lang="en"/>
              <a:t> low wage. From the scatterplot on the right hand side, we are able to see an overall positive correlation between years working and monthly income. While we also notice a cluster in lower left side with </a:t>
            </a:r>
            <a:r>
              <a:rPr lang="en"/>
              <a:t>employees</a:t>
            </a:r>
            <a:r>
              <a:rPr lang="en"/>
              <a:t> of less work experience and lower income.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6281ecc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6281ecc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graphs show the distributions on people have relevant education </a:t>
            </a:r>
            <a:r>
              <a:rPr lang="en"/>
              <a:t>background</a:t>
            </a:r>
            <a:r>
              <a:rPr lang="en"/>
              <a:t> in different departments, and how the matching education </a:t>
            </a:r>
            <a:r>
              <a:rPr lang="en"/>
              <a:t>background</a:t>
            </a:r>
            <a:r>
              <a:rPr lang="en"/>
              <a:t> has impacted the monthly income</a:t>
            </a:r>
            <a:r>
              <a:rPr lang="en"/>
              <a:t>. </a:t>
            </a:r>
            <a:r>
              <a:rPr lang="en"/>
              <a:t> </a:t>
            </a:r>
            <a:endParaRPr/>
          </a:p>
          <a:p>
            <a:pPr indent="0" lvl="0" marL="0" rtl="0" algn="l">
              <a:spcBef>
                <a:spcPts val="0"/>
              </a:spcBef>
              <a:spcAft>
                <a:spcPts val="0"/>
              </a:spcAft>
              <a:buNone/>
            </a:pPr>
            <a:r>
              <a:rPr lang="en"/>
              <a:t>We notice from the left side that HR and Sales department has a majority of </a:t>
            </a:r>
            <a:r>
              <a:rPr lang="en"/>
              <a:t>employees</a:t>
            </a:r>
            <a:r>
              <a:rPr lang="en"/>
              <a:t> without relevant background. </a:t>
            </a:r>
            <a:endParaRPr/>
          </a:p>
          <a:p>
            <a:pPr indent="0" lvl="0" marL="0" rtl="0" algn="l">
              <a:spcBef>
                <a:spcPts val="0"/>
              </a:spcBef>
              <a:spcAft>
                <a:spcPts val="0"/>
              </a:spcAft>
              <a:buNone/>
            </a:pPr>
            <a:r>
              <a:rPr lang="en"/>
              <a:t>On the right side we have the distribution of income for people with or without relevant education background. Notice that we have a number of employees with relevant education background in the lower end of the distribution.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6281eccb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6281eccb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chemeClr val="dk1"/>
                </a:solidFill>
                <a:highlight>
                  <a:schemeClr val="lt1"/>
                </a:highlight>
                <a:latin typeface="Nunito"/>
                <a:ea typeface="Nunito"/>
                <a:cs typeface="Nunito"/>
                <a:sym typeface="Nunito"/>
              </a:rPr>
              <a:t>- (Explanation after second point) A possible explanation for this negative relationship could be due to how specific education levels are expected and valued differently across different job types along with seniority levels.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111/joes.12271" TargetMode="External"/><Relationship Id="rId4" Type="http://schemas.openxmlformats.org/officeDocument/2006/relationships/hyperlink" Target="https://doi.org/10.1093/oxfordjournals.esr.a036365" TargetMode="External"/><Relationship Id="rId5" Type="http://schemas.openxmlformats.org/officeDocument/2006/relationships/hyperlink" Target="https://econpapers.repec.org/RePEc:eee:ecoedu:v:26:y:2007:i:4:p:397-407" TargetMode="External"/><Relationship Id="rId6" Type="http://schemas.openxmlformats.org/officeDocument/2006/relationships/hyperlink" Target="https://doi.org/10.1093/esr/19.3.249" TargetMode="External"/><Relationship Id="rId7" Type="http://schemas.openxmlformats.org/officeDocument/2006/relationships/hyperlink" Target="https://cew.georgetown.edu/cew-reports/collegepayoff2021/#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pavansubhasht/ibm-hr-analytics-attrition-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59350" y="1822825"/>
            <a:ext cx="68826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500"/>
              <a:t>How Education Could Affect Career Success</a:t>
            </a:r>
            <a:endParaRPr sz="3500"/>
          </a:p>
        </p:txBody>
      </p:sp>
      <p:sp>
        <p:nvSpPr>
          <p:cNvPr id="129" name="Google Shape;129;p13"/>
          <p:cNvSpPr txBox="1"/>
          <p:nvPr>
            <p:ph idx="1" type="subTitle"/>
          </p:nvPr>
        </p:nvSpPr>
        <p:spPr>
          <a:xfrm>
            <a:off x="1858700" y="3413150"/>
            <a:ext cx="5361300" cy="710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‘Chris’ Jooyoung Cho, Shao Xuan Chew, Jiaming Pei, ‘Jessica’ Ziyue Wang,</a:t>
            </a:r>
            <a:endParaRPr/>
          </a:p>
          <a:p>
            <a:pPr indent="0" lvl="0" marL="0" rtl="0" algn="ctr">
              <a:lnSpc>
                <a:spcPct val="115000"/>
              </a:lnSpc>
              <a:spcBef>
                <a:spcPts val="0"/>
              </a:spcBef>
              <a:spcAft>
                <a:spcPts val="0"/>
              </a:spcAft>
              <a:buNone/>
            </a:pPr>
            <a:r>
              <a:rPr lang="en"/>
              <a:t>‘Robert’ Xu Zhu, ‘Samuel’ Delin Zhu</a:t>
            </a:r>
            <a:endParaRPr/>
          </a:p>
        </p:txBody>
      </p:sp>
      <p:sp>
        <p:nvSpPr>
          <p:cNvPr id="130" name="Google Shape;130;p13"/>
          <p:cNvSpPr txBox="1"/>
          <p:nvPr/>
        </p:nvSpPr>
        <p:spPr>
          <a:xfrm>
            <a:off x="763700" y="1067350"/>
            <a:ext cx="299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Calibri"/>
                <a:ea typeface="Calibri"/>
                <a:cs typeface="Calibri"/>
                <a:sym typeface="Calibri"/>
              </a:rPr>
              <a:t>DSO-510 Final Project</a:t>
            </a:r>
            <a:endParaRPr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387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(Part2)</a:t>
            </a:r>
            <a:endParaRPr/>
          </a:p>
          <a:p>
            <a:pPr indent="0" lvl="0" marL="0" rtl="0" algn="l">
              <a:spcBef>
                <a:spcPts val="0"/>
              </a:spcBef>
              <a:spcAft>
                <a:spcPts val="0"/>
              </a:spcAft>
              <a:buNone/>
            </a:pPr>
            <a:r>
              <a:rPr lang="en" sz="2222"/>
              <a:t>Model with job experience level</a:t>
            </a:r>
            <a:r>
              <a:rPr lang="en" sz="2222"/>
              <a:t> (Senior, </a:t>
            </a:r>
            <a:r>
              <a:rPr lang="en" sz="2000"/>
              <a:t>10 &lt; working years</a:t>
            </a:r>
            <a:r>
              <a:rPr lang="en" sz="2222"/>
              <a:t>)</a:t>
            </a:r>
            <a:r>
              <a:rPr lang="en" sz="2000"/>
              <a:t> </a:t>
            </a:r>
            <a:endParaRPr sz="2000"/>
          </a:p>
          <a:p>
            <a:pPr indent="0" lvl="0" marL="0" rtl="0" algn="l">
              <a:spcBef>
                <a:spcPts val="0"/>
              </a:spcBef>
              <a:spcAft>
                <a:spcPts val="0"/>
              </a:spcAft>
              <a:buNone/>
            </a:pPr>
            <a:r>
              <a:t/>
            </a:r>
            <a:endParaRPr sz="2222"/>
          </a:p>
        </p:txBody>
      </p:sp>
      <p:sp>
        <p:nvSpPr>
          <p:cNvPr id="189" name="Google Shape;189;p22"/>
          <p:cNvSpPr txBox="1"/>
          <p:nvPr>
            <p:ph idx="1" type="body"/>
          </p:nvPr>
        </p:nvSpPr>
        <p:spPr>
          <a:xfrm>
            <a:off x="5002000" y="1342450"/>
            <a:ext cx="3629400" cy="31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1E1E1E"/>
              </a:solidFill>
              <a:highlight>
                <a:srgbClr val="FFFFFF"/>
              </a:highlight>
              <a:latin typeface="Nunito"/>
              <a:ea typeface="Nunito"/>
              <a:cs typeface="Nunito"/>
              <a:sym typeface="Nunito"/>
            </a:endParaRPr>
          </a:p>
          <a:p>
            <a:pPr indent="-295275" lvl="0" marL="457200" rtl="0" algn="l">
              <a:spcBef>
                <a:spcPts val="1200"/>
              </a:spcBef>
              <a:spcAft>
                <a:spcPts val="0"/>
              </a:spcAft>
              <a:buClr>
                <a:srgbClr val="1E1E1E"/>
              </a:buClr>
              <a:buSzPts val="1050"/>
              <a:buFont typeface="Nunito"/>
              <a:buChar char="❏"/>
            </a:pPr>
            <a:r>
              <a:rPr lang="en" sz="1050">
                <a:solidFill>
                  <a:srgbClr val="1E1E1E"/>
                </a:solidFill>
                <a:highlight>
                  <a:srgbClr val="FFFFFF"/>
                </a:highlight>
                <a:latin typeface="Nunito"/>
                <a:ea typeface="Nunito"/>
                <a:cs typeface="Nunito"/>
                <a:sym typeface="Nunito"/>
              </a:rPr>
              <a:t>We observed a statistically significant and positive correlation in between the matched education background and salary</a:t>
            </a:r>
            <a:endParaRPr sz="1050">
              <a:solidFill>
                <a:srgbClr val="1E1E1E"/>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rgbClr val="FFFFFF"/>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1E1E1E"/>
                </a:solidFill>
                <a:highlight>
                  <a:srgbClr val="FFFFFF"/>
                </a:highlight>
                <a:latin typeface="Nunito"/>
                <a:ea typeface="Nunito"/>
                <a:cs typeface="Nunito"/>
                <a:sym typeface="Nunito"/>
              </a:rPr>
              <a:t>However, the p-value of constant is greater than the significance level at 0.05, </a:t>
            </a:r>
            <a:r>
              <a:rPr lang="en" sz="1050">
                <a:solidFill>
                  <a:srgbClr val="93C47D"/>
                </a:solidFill>
                <a:highlight>
                  <a:srgbClr val="FFFFFF"/>
                </a:highlight>
                <a:latin typeface="Arial"/>
                <a:ea typeface="Arial"/>
                <a:cs typeface="Arial"/>
                <a:sym typeface="Arial"/>
              </a:rPr>
              <a:t> </a:t>
            </a:r>
            <a:r>
              <a:rPr lang="en" sz="1050">
                <a:solidFill>
                  <a:srgbClr val="1E1E1E"/>
                </a:solidFill>
                <a:highlight>
                  <a:srgbClr val="FFFFFF"/>
                </a:highlight>
                <a:latin typeface="Nunito"/>
                <a:ea typeface="Nunito"/>
                <a:cs typeface="Nunito"/>
                <a:sym typeface="Nunito"/>
              </a:rPr>
              <a:t>we have no sufficient evidence to conclude that the employees who received least education would be significantly correlated with their salary performance</a:t>
            </a:r>
            <a:endParaRPr sz="1050">
              <a:solidFill>
                <a:srgbClr val="1E1E1E"/>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rgbClr val="FFFFFF"/>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1E1E1E"/>
                </a:solidFill>
                <a:highlight>
                  <a:srgbClr val="FFFFFF"/>
                </a:highlight>
                <a:latin typeface="Nunito"/>
                <a:ea typeface="Nunito"/>
                <a:cs typeface="Nunito"/>
                <a:sym typeface="Nunito"/>
              </a:rPr>
              <a:t>The R-Square has declined in comparison with the previous model, so we need to further explore other segregation models</a:t>
            </a:r>
            <a:endParaRPr sz="1050">
              <a:solidFill>
                <a:schemeClr val="lt1"/>
              </a:solidFill>
              <a:latin typeface="Nunito"/>
              <a:ea typeface="Nunito"/>
              <a:cs typeface="Nunito"/>
              <a:sym typeface="Nunito"/>
            </a:endParaRPr>
          </a:p>
        </p:txBody>
      </p:sp>
      <p:pic>
        <p:nvPicPr>
          <p:cNvPr id="190" name="Google Shape;190;p22"/>
          <p:cNvPicPr preferRelativeResize="0"/>
          <p:nvPr/>
        </p:nvPicPr>
        <p:blipFill>
          <a:blip r:embed="rId3">
            <a:alphaModFix/>
          </a:blip>
          <a:stretch>
            <a:fillRect/>
          </a:stretch>
        </p:blipFill>
        <p:spPr>
          <a:xfrm>
            <a:off x="701975" y="1427350"/>
            <a:ext cx="4145224" cy="3082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398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(Part2)</a:t>
            </a:r>
            <a:endParaRPr/>
          </a:p>
          <a:p>
            <a:pPr indent="0" lvl="0" marL="0" rtl="0" algn="l">
              <a:spcBef>
                <a:spcPts val="0"/>
              </a:spcBef>
              <a:spcAft>
                <a:spcPts val="0"/>
              </a:spcAft>
              <a:buNone/>
            </a:pPr>
            <a:r>
              <a:rPr lang="en" sz="2222"/>
              <a:t>Model with job experience level (Junior, </a:t>
            </a:r>
            <a:r>
              <a:rPr lang="en" sz="2000"/>
              <a:t>2 &lt; working years &lt;= 10</a:t>
            </a:r>
            <a:r>
              <a:rPr lang="en" sz="2222"/>
              <a:t>)</a:t>
            </a:r>
            <a:r>
              <a:rPr lang="en" sz="2000"/>
              <a:t> </a:t>
            </a:r>
            <a:endParaRPr sz="2000"/>
          </a:p>
        </p:txBody>
      </p:sp>
      <p:sp>
        <p:nvSpPr>
          <p:cNvPr id="196" name="Google Shape;196;p23"/>
          <p:cNvSpPr txBox="1"/>
          <p:nvPr>
            <p:ph idx="1" type="body"/>
          </p:nvPr>
        </p:nvSpPr>
        <p:spPr>
          <a:xfrm>
            <a:off x="4780750" y="1473275"/>
            <a:ext cx="3843900" cy="3259800"/>
          </a:xfrm>
          <a:prstGeom prst="rect">
            <a:avLst/>
          </a:prstGeom>
        </p:spPr>
        <p:txBody>
          <a:bodyPr anchorCtr="0" anchor="t" bIns="91425" lIns="91425" spcFirstLastPara="1" rIns="91425" wrap="square" tIns="91425">
            <a:normAutofit/>
          </a:bodyPr>
          <a:lstStyle/>
          <a:p>
            <a:pPr indent="-295275" lvl="0" marL="457200" rtl="0" algn="l">
              <a:lnSpc>
                <a:spcPct val="95000"/>
              </a:lnSpc>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The </a:t>
            </a:r>
            <a:r>
              <a:rPr lang="en" sz="1050">
                <a:solidFill>
                  <a:srgbClr val="000000"/>
                </a:solidFill>
                <a:highlight>
                  <a:srgbClr val="FFFFFF"/>
                </a:highlight>
                <a:latin typeface="Nunito"/>
                <a:ea typeface="Nunito"/>
                <a:cs typeface="Nunito"/>
                <a:sym typeface="Nunito"/>
              </a:rPr>
              <a:t>junior level employees who have a base education level and a job-relevant education background have a statistically significant correlation with salary in the model.</a:t>
            </a:r>
            <a:endParaRPr sz="1050">
              <a:solidFill>
                <a:srgbClr val="000000"/>
              </a:solidFill>
              <a:highlight>
                <a:srgbClr val="FFFFFF"/>
              </a:highlight>
              <a:latin typeface="Nunito"/>
              <a:ea typeface="Nunito"/>
              <a:cs typeface="Nunito"/>
              <a:sym typeface="Nunito"/>
            </a:endParaRPr>
          </a:p>
          <a:p>
            <a:pPr indent="0" lvl="0" marL="457200" rtl="0" algn="l">
              <a:lnSpc>
                <a:spcPct val="95000"/>
              </a:lnSpc>
              <a:spcBef>
                <a:spcPts val="0"/>
              </a:spcBef>
              <a:spcAft>
                <a:spcPts val="0"/>
              </a:spcAft>
              <a:buNone/>
            </a:pPr>
            <a:r>
              <a:t/>
            </a:r>
            <a:endParaRPr sz="1050">
              <a:solidFill>
                <a:srgbClr val="000000"/>
              </a:solidFill>
              <a:highlight>
                <a:srgbClr val="FFFFFF"/>
              </a:highlight>
              <a:latin typeface="Nunito"/>
              <a:ea typeface="Nunito"/>
              <a:cs typeface="Nunito"/>
              <a:sym typeface="Nunito"/>
            </a:endParaRPr>
          </a:p>
          <a:p>
            <a:pPr indent="-295275" lvl="0" marL="457200" rtl="0" algn="l">
              <a:lnSpc>
                <a:spcPct val="95000"/>
              </a:lnSpc>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The p-values of the junior employees with higher education levels shows insufficient evidence to conclude that those who received advanced education would be significantly correlated with their salary performance except for those with a PhD.</a:t>
            </a:r>
            <a:endParaRPr sz="1050">
              <a:solidFill>
                <a:srgbClr val="1E1E1E"/>
              </a:solidFill>
              <a:highlight>
                <a:schemeClr val="dk1"/>
              </a:highlight>
              <a:latin typeface="Nunito"/>
              <a:ea typeface="Nunito"/>
              <a:cs typeface="Nunito"/>
              <a:sym typeface="Nunito"/>
            </a:endParaRPr>
          </a:p>
          <a:p>
            <a:pPr indent="0" lvl="0" marL="457200" rtl="0" algn="l">
              <a:lnSpc>
                <a:spcPct val="95000"/>
              </a:lnSpc>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295275" lvl="0" marL="457200" rtl="0" algn="l">
              <a:lnSpc>
                <a:spcPct val="95000"/>
              </a:lnSpc>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We also note that R-squared has reduced to 0.24, which suggests a possible bias to to a smaller sample size. </a:t>
            </a:r>
            <a:endParaRPr sz="1050">
              <a:solidFill>
                <a:schemeClr val="lt1"/>
              </a:solidFill>
              <a:latin typeface="Nunito"/>
              <a:ea typeface="Nunito"/>
              <a:cs typeface="Nunito"/>
              <a:sym typeface="Nunito"/>
            </a:endParaRPr>
          </a:p>
        </p:txBody>
      </p:sp>
      <p:pic>
        <p:nvPicPr>
          <p:cNvPr id="197" name="Google Shape;197;p23"/>
          <p:cNvPicPr preferRelativeResize="0"/>
          <p:nvPr/>
        </p:nvPicPr>
        <p:blipFill>
          <a:blip r:embed="rId3">
            <a:alphaModFix/>
          </a:blip>
          <a:stretch>
            <a:fillRect/>
          </a:stretch>
        </p:blipFill>
        <p:spPr>
          <a:xfrm>
            <a:off x="473875" y="1353075"/>
            <a:ext cx="4269000" cy="3259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503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(Part2)</a:t>
            </a:r>
            <a:endParaRPr/>
          </a:p>
          <a:p>
            <a:pPr indent="0" lvl="0" marL="0" rtl="0" algn="l">
              <a:spcBef>
                <a:spcPts val="0"/>
              </a:spcBef>
              <a:spcAft>
                <a:spcPts val="0"/>
              </a:spcAft>
              <a:buNone/>
            </a:pPr>
            <a:r>
              <a:rPr lang="en" sz="2222"/>
              <a:t>Model with job experience level </a:t>
            </a:r>
            <a:r>
              <a:rPr lang="en" sz="2222"/>
              <a:t>(New grad, </a:t>
            </a:r>
            <a:r>
              <a:rPr lang="en" sz="2000"/>
              <a:t>working years &lt;= 2</a:t>
            </a:r>
            <a:r>
              <a:rPr lang="en" sz="2222"/>
              <a:t>)</a:t>
            </a:r>
            <a:r>
              <a:rPr lang="en" sz="2000"/>
              <a:t> </a:t>
            </a:r>
            <a:endParaRPr sz="2000"/>
          </a:p>
          <a:p>
            <a:pPr indent="0" lvl="0" marL="0" rtl="0" algn="l">
              <a:spcBef>
                <a:spcPts val="0"/>
              </a:spcBef>
              <a:spcAft>
                <a:spcPts val="0"/>
              </a:spcAft>
              <a:buNone/>
            </a:pPr>
            <a:r>
              <a:t/>
            </a:r>
            <a:endParaRPr sz="2222"/>
          </a:p>
        </p:txBody>
      </p:sp>
      <p:sp>
        <p:nvSpPr>
          <p:cNvPr id="203" name="Google Shape;203;p24"/>
          <p:cNvSpPr txBox="1"/>
          <p:nvPr>
            <p:ph idx="1" type="body"/>
          </p:nvPr>
        </p:nvSpPr>
        <p:spPr>
          <a:xfrm>
            <a:off x="4966625" y="1457775"/>
            <a:ext cx="3609000" cy="3202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1E1E1E"/>
                </a:solidFill>
                <a:highlight>
                  <a:schemeClr val="dk1"/>
                </a:highlight>
                <a:latin typeface="Nunito"/>
                <a:ea typeface="Nunito"/>
                <a:cs typeface="Nunito"/>
                <a:sym typeface="Nunito"/>
              </a:rPr>
              <a:t>In this group, the statistical results show </a:t>
            </a:r>
            <a:r>
              <a:rPr lang="en" sz="1050">
                <a:solidFill>
                  <a:srgbClr val="000000"/>
                </a:solidFill>
                <a:highlight>
                  <a:srgbClr val="FFFFFF"/>
                </a:highlight>
                <a:latin typeface="Nunito"/>
                <a:ea typeface="Nunito"/>
                <a:cs typeface="Nunito"/>
                <a:sym typeface="Nunito"/>
              </a:rPr>
              <a:t>neither is_match nor any of the education levels yielded a statistically significant result indicating education's impact on salary.</a:t>
            </a:r>
            <a:endParaRPr sz="1050">
              <a:solidFill>
                <a:srgbClr val="1E1E1E"/>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As a conclusion to the models thus far, </a:t>
            </a:r>
            <a:endParaRPr sz="1050">
              <a:solidFill>
                <a:srgbClr val="000000"/>
              </a:solidFill>
              <a:highlight>
                <a:srgbClr val="FFFFFF"/>
              </a:highlight>
              <a:latin typeface="Nunito"/>
              <a:ea typeface="Nunito"/>
              <a:cs typeface="Nunito"/>
              <a:sym typeface="Nunito"/>
            </a:endParaRPr>
          </a:p>
          <a:p>
            <a:pPr indent="0" lvl="0" marL="457200" rtl="0" algn="l">
              <a:spcBef>
                <a:spcPts val="0"/>
              </a:spcBef>
              <a:spcAft>
                <a:spcPts val="0"/>
              </a:spcAft>
              <a:buNone/>
            </a:pPr>
            <a:r>
              <a:rPr lang="en" sz="1050">
                <a:solidFill>
                  <a:srgbClr val="000000"/>
                </a:solidFill>
                <a:highlight>
                  <a:srgbClr val="FFFFFF"/>
                </a:highlight>
                <a:latin typeface="Nunito"/>
                <a:ea typeface="Nunito"/>
                <a:cs typeface="Nunito"/>
                <a:sym typeface="Nunito"/>
              </a:rPr>
              <a:t>there is no statistically significant coefficient on relevant education background and education levels. The R-squared scores are all lower relative to the base model done on the entire population.</a:t>
            </a:r>
            <a:endParaRPr sz="1050">
              <a:solidFill>
                <a:schemeClr val="lt1"/>
              </a:solidFill>
              <a:latin typeface="Nunito"/>
              <a:ea typeface="Nunito"/>
              <a:cs typeface="Nunito"/>
              <a:sym typeface="Nunito"/>
            </a:endParaRPr>
          </a:p>
        </p:txBody>
      </p:sp>
      <p:pic>
        <p:nvPicPr>
          <p:cNvPr id="204" name="Google Shape;204;p24"/>
          <p:cNvPicPr preferRelativeResize="0"/>
          <p:nvPr/>
        </p:nvPicPr>
        <p:blipFill>
          <a:blip r:embed="rId3">
            <a:alphaModFix/>
          </a:blip>
          <a:stretch>
            <a:fillRect/>
          </a:stretch>
        </p:blipFill>
        <p:spPr>
          <a:xfrm>
            <a:off x="468425" y="1389750"/>
            <a:ext cx="4505997" cy="338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4019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(Part3)</a:t>
            </a:r>
            <a:endParaRPr/>
          </a:p>
          <a:p>
            <a:pPr indent="0" lvl="0" marL="0" rtl="0" algn="l">
              <a:spcBef>
                <a:spcPts val="0"/>
              </a:spcBef>
              <a:spcAft>
                <a:spcPts val="0"/>
              </a:spcAft>
              <a:buNone/>
            </a:pPr>
            <a:r>
              <a:rPr lang="en" sz="2222"/>
              <a:t>Model with different departments (Sales department)</a:t>
            </a:r>
            <a:endParaRPr sz="2222"/>
          </a:p>
        </p:txBody>
      </p:sp>
      <p:sp>
        <p:nvSpPr>
          <p:cNvPr id="210" name="Google Shape;210;p25"/>
          <p:cNvSpPr txBox="1"/>
          <p:nvPr>
            <p:ph idx="1" type="body"/>
          </p:nvPr>
        </p:nvSpPr>
        <p:spPr>
          <a:xfrm>
            <a:off x="4966625" y="1356525"/>
            <a:ext cx="3629400" cy="3082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1E1E1E"/>
                </a:solidFill>
                <a:highlight>
                  <a:schemeClr val="dk1"/>
                </a:highlight>
                <a:latin typeface="Nunito"/>
                <a:ea typeface="Nunito"/>
                <a:cs typeface="Nunito"/>
                <a:sym typeface="Nunito"/>
              </a:rPr>
              <a:t>None of the education level and education relevance variables show statistically significance in this model.</a:t>
            </a:r>
            <a:endParaRPr sz="1050">
              <a:solidFill>
                <a:srgbClr val="1E1E1E"/>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1E1E1E"/>
                </a:solidFill>
                <a:highlight>
                  <a:schemeClr val="dk1"/>
                </a:highlight>
                <a:latin typeface="Nunito"/>
                <a:ea typeface="Nunito"/>
                <a:cs typeface="Nunito"/>
                <a:sym typeface="Nunito"/>
              </a:rPr>
              <a:t>Education level as well as the relevancy of the education field have very little explanatory power in terms of understanding the salary of Sales Department employees. This is despite the matching education background and higher education level being associated with a higher salary.</a:t>
            </a:r>
            <a:endParaRPr sz="1500">
              <a:solidFill>
                <a:schemeClr val="lt1"/>
              </a:solidFill>
              <a:latin typeface="Nunito"/>
              <a:ea typeface="Nunito"/>
              <a:cs typeface="Nunito"/>
              <a:sym typeface="Nunito"/>
            </a:endParaRPr>
          </a:p>
        </p:txBody>
      </p:sp>
      <p:pic>
        <p:nvPicPr>
          <p:cNvPr id="211" name="Google Shape;211;p25"/>
          <p:cNvPicPr preferRelativeResize="0"/>
          <p:nvPr/>
        </p:nvPicPr>
        <p:blipFill>
          <a:blip r:embed="rId3">
            <a:alphaModFix/>
          </a:blip>
          <a:stretch>
            <a:fillRect/>
          </a:stretch>
        </p:blipFill>
        <p:spPr>
          <a:xfrm>
            <a:off x="437675" y="1356525"/>
            <a:ext cx="4528947" cy="338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19150" y="503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(Part3)</a:t>
            </a:r>
            <a:endParaRPr/>
          </a:p>
          <a:p>
            <a:pPr indent="0" lvl="0" marL="0" rtl="0" algn="l">
              <a:spcBef>
                <a:spcPts val="0"/>
              </a:spcBef>
              <a:spcAft>
                <a:spcPts val="0"/>
              </a:spcAft>
              <a:buNone/>
            </a:pPr>
            <a:r>
              <a:rPr lang="en" sz="2222"/>
              <a:t>Model with different departments (R&amp;D department)</a:t>
            </a:r>
            <a:endParaRPr sz="2222"/>
          </a:p>
        </p:txBody>
      </p:sp>
      <p:sp>
        <p:nvSpPr>
          <p:cNvPr id="217" name="Google Shape;217;p26"/>
          <p:cNvSpPr txBox="1"/>
          <p:nvPr>
            <p:ph idx="1" type="body"/>
          </p:nvPr>
        </p:nvSpPr>
        <p:spPr>
          <a:xfrm>
            <a:off x="4959550" y="1457775"/>
            <a:ext cx="3629400" cy="29286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Font typeface="Nunito"/>
              <a:buChar char="❏"/>
            </a:pPr>
            <a:r>
              <a:rPr lang="en" sz="1050">
                <a:solidFill>
                  <a:srgbClr val="1E1E1E"/>
                </a:solidFill>
                <a:highlight>
                  <a:schemeClr val="dk1"/>
                </a:highlight>
                <a:latin typeface="Nunito"/>
                <a:ea typeface="Nunito"/>
                <a:cs typeface="Nunito"/>
                <a:sym typeface="Nunito"/>
              </a:rPr>
              <a:t>In this group, </a:t>
            </a:r>
            <a:r>
              <a:rPr lang="en" sz="1050">
                <a:solidFill>
                  <a:srgbClr val="000000"/>
                </a:solidFill>
                <a:highlight>
                  <a:srgbClr val="FFFFFF"/>
                </a:highlight>
                <a:latin typeface="Nunito"/>
                <a:ea typeface="Nunito"/>
                <a:cs typeface="Nunito"/>
                <a:sym typeface="Nunito"/>
              </a:rPr>
              <a:t>employees with a base education level and a job-relevant background have a statistically significant positive correlation with salary in this model. </a:t>
            </a:r>
            <a:endParaRPr sz="1050">
              <a:solidFill>
                <a:srgbClr val="000000"/>
              </a:solidFill>
              <a:highlight>
                <a:srgbClr val="FFFFFF"/>
              </a:highlight>
              <a:latin typeface="Nunito"/>
              <a:ea typeface="Nunito"/>
              <a:cs typeface="Nunito"/>
              <a:sym typeface="Nunito"/>
            </a:endParaRPr>
          </a:p>
          <a:p>
            <a:pPr indent="0" lvl="0" marL="914400" rtl="0" algn="l">
              <a:spcBef>
                <a:spcPts val="0"/>
              </a:spcBef>
              <a:spcAft>
                <a:spcPts val="0"/>
              </a:spcAft>
              <a:buNone/>
            </a:pPr>
            <a:r>
              <a:t/>
            </a:r>
            <a:endParaRPr sz="1050">
              <a:solidFill>
                <a:srgbClr val="000000"/>
              </a:solidFill>
              <a:highlight>
                <a:srgbClr val="FFFFFF"/>
              </a:highlight>
              <a:latin typeface="Nunito"/>
              <a:ea typeface="Nunito"/>
              <a:cs typeface="Nunito"/>
              <a:sym typeface="Nunito"/>
            </a:endParaRPr>
          </a:p>
          <a:p>
            <a:pPr indent="-295275" lvl="0" marL="457200" rtl="0" algn="l">
              <a:spcBef>
                <a:spcPts val="0"/>
              </a:spcBef>
              <a:spcAft>
                <a:spcPts val="0"/>
              </a:spcAft>
              <a:buClr>
                <a:srgbClr val="000000"/>
              </a:buClr>
              <a:buSzPts val="1050"/>
              <a:buFont typeface="Nunito"/>
              <a:buChar char="❏"/>
            </a:pPr>
            <a:r>
              <a:rPr lang="en" sz="1050">
                <a:solidFill>
                  <a:srgbClr val="000000"/>
                </a:solidFill>
                <a:highlight>
                  <a:srgbClr val="FFFFFF"/>
                </a:highlight>
                <a:latin typeface="Nunito"/>
                <a:ea typeface="Nunito"/>
                <a:cs typeface="Nunito"/>
                <a:sym typeface="Nunito"/>
              </a:rPr>
              <a:t>The R&amp;D department consists of roles like Research Scientist, Lab Manager, and Technician. These roles generally require specialized training and domain knowledge, which could explain the increase in salary for those who hold relevant skill sets.</a:t>
            </a:r>
            <a:endParaRPr sz="1500">
              <a:solidFill>
                <a:schemeClr val="lt1"/>
              </a:solidFill>
              <a:latin typeface="Nunito"/>
              <a:ea typeface="Nunito"/>
              <a:cs typeface="Nunito"/>
              <a:sym typeface="Nunito"/>
            </a:endParaRPr>
          </a:p>
        </p:txBody>
      </p:sp>
      <p:pic>
        <p:nvPicPr>
          <p:cNvPr id="218" name="Google Shape;218;p26"/>
          <p:cNvPicPr preferRelativeResize="0"/>
          <p:nvPr/>
        </p:nvPicPr>
        <p:blipFill>
          <a:blip r:embed="rId3">
            <a:alphaModFix/>
          </a:blip>
          <a:stretch>
            <a:fillRect/>
          </a:stretch>
        </p:blipFill>
        <p:spPr>
          <a:xfrm>
            <a:off x="473875" y="1356525"/>
            <a:ext cx="4532858" cy="338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503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a:t>
            </a:r>
            <a:r>
              <a:rPr lang="en"/>
              <a:t>(Part3)</a:t>
            </a:r>
            <a:endParaRPr/>
          </a:p>
          <a:p>
            <a:pPr indent="0" lvl="0" marL="0" rtl="0" algn="l">
              <a:spcBef>
                <a:spcPts val="0"/>
              </a:spcBef>
              <a:spcAft>
                <a:spcPts val="0"/>
              </a:spcAft>
              <a:buNone/>
            </a:pPr>
            <a:r>
              <a:rPr lang="en" sz="2222"/>
              <a:t>Model with different departments (HR department)</a:t>
            </a:r>
            <a:endParaRPr sz="2222"/>
          </a:p>
        </p:txBody>
      </p:sp>
      <p:sp>
        <p:nvSpPr>
          <p:cNvPr id="224" name="Google Shape;224;p27"/>
          <p:cNvSpPr txBox="1"/>
          <p:nvPr>
            <p:ph idx="1" type="body"/>
          </p:nvPr>
        </p:nvSpPr>
        <p:spPr>
          <a:xfrm>
            <a:off x="4966625" y="1356525"/>
            <a:ext cx="3629400" cy="3082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292100" lvl="0" marL="457200" rtl="0" algn="l">
              <a:spcBef>
                <a:spcPts val="0"/>
              </a:spcBef>
              <a:spcAft>
                <a:spcPts val="0"/>
              </a:spcAft>
              <a:buClr>
                <a:srgbClr val="1E1E1E"/>
              </a:buClr>
              <a:buSzPts val="1000"/>
              <a:buFont typeface="Nunito"/>
              <a:buChar char="❏"/>
            </a:pPr>
            <a:r>
              <a:rPr lang="en" sz="1000">
                <a:solidFill>
                  <a:srgbClr val="000000"/>
                </a:solidFill>
                <a:highlight>
                  <a:srgbClr val="FFFFFF"/>
                </a:highlight>
                <a:latin typeface="Nunito"/>
                <a:ea typeface="Nunito"/>
                <a:cs typeface="Nunito"/>
                <a:sym typeface="Nunito"/>
              </a:rPr>
              <a:t>Similar to sales department’s findings, a relevant education background or higher education background does not lead to a higher salary for employees in the HR department, as none of the education level and relevance variables show statistical significance in this model.</a:t>
            </a:r>
            <a:endParaRPr sz="1000">
              <a:solidFill>
                <a:srgbClr val="000000"/>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000">
              <a:solidFill>
                <a:srgbClr val="000000"/>
              </a:solidFill>
              <a:highlight>
                <a:srgbClr val="FFFFFF"/>
              </a:highlight>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highlight>
                  <a:srgbClr val="FFFFFF"/>
                </a:highlight>
                <a:latin typeface="Nunito"/>
                <a:ea typeface="Nunito"/>
                <a:cs typeface="Nunito"/>
                <a:sym typeface="Nunito"/>
              </a:rPr>
              <a:t>However, employees’ total working years have the statistically significant relationship with the employees’ salary. </a:t>
            </a:r>
            <a:endParaRPr sz="1000">
              <a:solidFill>
                <a:srgbClr val="000000"/>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000">
              <a:solidFill>
                <a:srgbClr val="000000"/>
              </a:solidFill>
              <a:highlight>
                <a:srgbClr val="FFFFFF"/>
              </a:highlight>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highlight>
                  <a:srgbClr val="FFFFFF"/>
                </a:highlight>
                <a:latin typeface="Nunito"/>
                <a:ea typeface="Nunito"/>
                <a:cs typeface="Nunito"/>
                <a:sym typeface="Nunito"/>
              </a:rPr>
              <a:t>Hence, it is possible to conclude that </a:t>
            </a:r>
            <a:r>
              <a:rPr lang="en" sz="1000">
                <a:solidFill>
                  <a:srgbClr val="1E1E1E"/>
                </a:solidFill>
                <a:latin typeface="Nunito"/>
                <a:ea typeface="Nunito"/>
                <a:cs typeface="Nunito"/>
                <a:sym typeface="Nunito"/>
              </a:rPr>
              <a:t>in the HR department, employees’ salary performance will be more related to their total years of working experience than their advanced education level.</a:t>
            </a:r>
            <a:endParaRPr sz="1000">
              <a:solidFill>
                <a:srgbClr val="1E1E1E"/>
              </a:solidFill>
              <a:highlight>
                <a:srgbClr val="FFFFFF"/>
              </a:highlight>
              <a:latin typeface="Nunito"/>
              <a:ea typeface="Nunito"/>
              <a:cs typeface="Nunito"/>
              <a:sym typeface="Nunito"/>
            </a:endParaRPr>
          </a:p>
        </p:txBody>
      </p:sp>
      <p:pic>
        <p:nvPicPr>
          <p:cNvPr id="225" name="Google Shape;225;p27"/>
          <p:cNvPicPr preferRelativeResize="0"/>
          <p:nvPr/>
        </p:nvPicPr>
        <p:blipFill>
          <a:blip r:embed="rId3">
            <a:alphaModFix/>
          </a:blip>
          <a:stretch>
            <a:fillRect/>
          </a:stretch>
        </p:blipFill>
        <p:spPr>
          <a:xfrm>
            <a:off x="429975" y="1356525"/>
            <a:ext cx="4536649" cy="338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819150" y="418600"/>
            <a:ext cx="7505700" cy="50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22"/>
              <a:t>Interaction between work experience level &amp; departments</a:t>
            </a:r>
            <a:endParaRPr sz="2222"/>
          </a:p>
        </p:txBody>
      </p:sp>
      <p:pic>
        <p:nvPicPr>
          <p:cNvPr id="231" name="Google Shape;231;p28"/>
          <p:cNvPicPr preferRelativeResize="0"/>
          <p:nvPr/>
        </p:nvPicPr>
        <p:blipFill>
          <a:blip r:embed="rId3">
            <a:alphaModFix/>
          </a:blip>
          <a:stretch>
            <a:fillRect/>
          </a:stretch>
        </p:blipFill>
        <p:spPr>
          <a:xfrm>
            <a:off x="253725" y="2052187"/>
            <a:ext cx="3581972" cy="2714850"/>
          </a:xfrm>
          <a:prstGeom prst="rect">
            <a:avLst/>
          </a:prstGeom>
          <a:noFill/>
          <a:ln>
            <a:noFill/>
          </a:ln>
        </p:spPr>
      </p:pic>
      <p:pic>
        <p:nvPicPr>
          <p:cNvPr id="232" name="Google Shape;232;p28"/>
          <p:cNvPicPr preferRelativeResize="0"/>
          <p:nvPr/>
        </p:nvPicPr>
        <p:blipFill>
          <a:blip r:embed="rId4">
            <a:alphaModFix/>
          </a:blip>
          <a:stretch>
            <a:fillRect/>
          </a:stretch>
        </p:blipFill>
        <p:spPr>
          <a:xfrm>
            <a:off x="2949625" y="838013"/>
            <a:ext cx="3155075" cy="2386076"/>
          </a:xfrm>
          <a:prstGeom prst="rect">
            <a:avLst/>
          </a:prstGeom>
          <a:noFill/>
          <a:ln>
            <a:noFill/>
          </a:ln>
        </p:spPr>
      </p:pic>
      <p:pic>
        <p:nvPicPr>
          <p:cNvPr id="233" name="Google Shape;233;p28"/>
          <p:cNvPicPr preferRelativeResize="0"/>
          <p:nvPr/>
        </p:nvPicPr>
        <p:blipFill>
          <a:blip r:embed="rId5">
            <a:alphaModFix/>
          </a:blip>
          <a:stretch>
            <a:fillRect/>
          </a:stretch>
        </p:blipFill>
        <p:spPr>
          <a:xfrm>
            <a:off x="5578825" y="2291125"/>
            <a:ext cx="3342201" cy="2540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819150" y="503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 and Business Insights</a:t>
            </a:r>
            <a:endParaRPr/>
          </a:p>
        </p:txBody>
      </p:sp>
      <p:sp>
        <p:nvSpPr>
          <p:cNvPr id="239" name="Google Shape;239;p29"/>
          <p:cNvSpPr txBox="1"/>
          <p:nvPr>
            <p:ph idx="1" type="body"/>
          </p:nvPr>
        </p:nvSpPr>
        <p:spPr>
          <a:xfrm>
            <a:off x="819150" y="1253025"/>
            <a:ext cx="7505700" cy="33951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a:t>The results challenges our hypothesis:</a:t>
            </a:r>
            <a:endParaRPr/>
          </a:p>
          <a:p>
            <a:pPr indent="-304800" lvl="1" marL="914400" rtl="0" algn="l">
              <a:lnSpc>
                <a:spcPct val="150000"/>
              </a:lnSpc>
              <a:spcBef>
                <a:spcPts val="0"/>
              </a:spcBef>
              <a:spcAft>
                <a:spcPts val="0"/>
              </a:spcAft>
              <a:buSzPts val="1200"/>
              <a:buChar char="❏"/>
            </a:pPr>
            <a:r>
              <a:rPr lang="en" sz="1200"/>
              <a:t>Education is NOT a good indicator of career success that measured in salary.</a:t>
            </a:r>
            <a:endParaRPr sz="1200"/>
          </a:p>
          <a:p>
            <a:pPr indent="-304800" lvl="1" marL="914400" rtl="0" algn="l">
              <a:lnSpc>
                <a:spcPct val="150000"/>
              </a:lnSpc>
              <a:spcBef>
                <a:spcPts val="0"/>
              </a:spcBef>
              <a:spcAft>
                <a:spcPts val="0"/>
              </a:spcAft>
              <a:buSzPts val="1200"/>
              <a:buChar char="❏"/>
            </a:pPr>
            <a:r>
              <a:rPr lang="en" sz="1200"/>
              <a:t>Relevance of education background explains the difference in salary at R&amp;D department, but not in Sales and HR departments.</a:t>
            </a:r>
            <a:endParaRPr sz="1200"/>
          </a:p>
          <a:p>
            <a:pPr indent="-304800" lvl="1" marL="914400" rtl="0" algn="l">
              <a:lnSpc>
                <a:spcPct val="150000"/>
              </a:lnSpc>
              <a:spcBef>
                <a:spcPts val="0"/>
              </a:spcBef>
              <a:spcAft>
                <a:spcPts val="0"/>
              </a:spcAft>
              <a:buSzPts val="1200"/>
              <a:buChar char="❏"/>
            </a:pPr>
            <a:r>
              <a:rPr lang="en" sz="1200"/>
              <a:t>Higher level of education does NOT always increase salary, except for the advanced degree (master’s, PhD’s) holders in more senior-level positions.</a:t>
            </a:r>
            <a:endParaRPr sz="1200"/>
          </a:p>
          <a:p>
            <a:pPr indent="-304800" lvl="1" marL="914400" rtl="0" algn="l">
              <a:lnSpc>
                <a:spcPct val="150000"/>
              </a:lnSpc>
              <a:spcBef>
                <a:spcPts val="0"/>
              </a:spcBef>
              <a:spcAft>
                <a:spcPts val="0"/>
              </a:spcAft>
              <a:buSzPts val="1200"/>
              <a:buChar char="❏"/>
            </a:pPr>
            <a:r>
              <a:rPr lang="en" sz="1200"/>
              <a:t>Work experience has been a far more significant factor in our model.</a:t>
            </a:r>
            <a:endParaRPr sz="1200"/>
          </a:p>
          <a:p>
            <a:pPr indent="-311150" lvl="0" marL="457200" rtl="0" algn="l">
              <a:lnSpc>
                <a:spcPct val="150000"/>
              </a:lnSpc>
              <a:spcBef>
                <a:spcPts val="0"/>
              </a:spcBef>
              <a:spcAft>
                <a:spcPts val="0"/>
              </a:spcAft>
              <a:buSzPts val="1300"/>
              <a:buChar char="❏"/>
            </a:pPr>
            <a:r>
              <a:rPr lang="en"/>
              <a:t>It makes us rethink on company’s hiring and human resources development:</a:t>
            </a:r>
            <a:endParaRPr/>
          </a:p>
          <a:p>
            <a:pPr indent="-304800" lvl="1" marL="914400" rtl="0" algn="l">
              <a:lnSpc>
                <a:spcPct val="150000"/>
              </a:lnSpc>
              <a:spcBef>
                <a:spcPts val="0"/>
              </a:spcBef>
              <a:spcAft>
                <a:spcPts val="0"/>
              </a:spcAft>
              <a:buSzPts val="1200"/>
              <a:buChar char="❏"/>
            </a:pPr>
            <a:r>
              <a:rPr lang="en" sz="1200"/>
              <a:t>Company should weigh education differently in evaluating candidates or employees.</a:t>
            </a:r>
            <a:endParaRPr sz="1200"/>
          </a:p>
          <a:p>
            <a:pPr indent="-304800" lvl="1" marL="914400" rtl="0" algn="l">
              <a:lnSpc>
                <a:spcPct val="150000"/>
              </a:lnSpc>
              <a:spcBef>
                <a:spcPts val="0"/>
              </a:spcBef>
              <a:spcAft>
                <a:spcPts val="0"/>
              </a:spcAft>
              <a:buSzPts val="1200"/>
              <a:buChar char="❏"/>
            </a:pPr>
            <a:r>
              <a:rPr lang="en" sz="1200"/>
              <a:t>Hiring requirement of education level and background should NOT be generalized but adjusted to the department’s or the role’s need. </a:t>
            </a:r>
            <a:endParaRPr sz="1200"/>
          </a:p>
          <a:p>
            <a:pPr indent="-304800" lvl="1" marL="914400" rtl="0" algn="l">
              <a:lnSpc>
                <a:spcPct val="150000"/>
              </a:lnSpc>
              <a:spcBef>
                <a:spcPts val="0"/>
              </a:spcBef>
              <a:spcAft>
                <a:spcPts val="0"/>
              </a:spcAft>
              <a:buSzPts val="1200"/>
              <a:buChar char="❏"/>
            </a:pPr>
            <a:r>
              <a:rPr lang="en" sz="1200"/>
              <a:t>On-job training and hands-on learning process is crucial in career development.</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819150" y="845600"/>
            <a:ext cx="7505700" cy="7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45" name="Google Shape;245;p30"/>
          <p:cNvSpPr txBox="1"/>
          <p:nvPr>
            <p:ph idx="1" type="body"/>
          </p:nvPr>
        </p:nvSpPr>
        <p:spPr>
          <a:xfrm>
            <a:off x="819150" y="1660675"/>
            <a:ext cx="7505700" cy="27780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000"/>
              <a:t>Somers, M.A., Cabus, S.J., Groot, W. and van den Brink, H.M. (2019), Horizontal Mismatch Between Employment And Field Of Education: Evidence From A Systematic Literature Review. Journal of Economic Surveys, 33: 567-603. </a:t>
            </a:r>
            <a:r>
              <a:rPr lang="en" sz="1000" u="sng">
                <a:solidFill>
                  <a:schemeClr val="hlink"/>
                </a:solidFill>
                <a:hlinkClick r:id="rId3"/>
              </a:rPr>
              <a:t>https://doi.org/10.1111/joes.12271</a:t>
            </a:r>
            <a:endParaRPr sz="1000"/>
          </a:p>
          <a:p>
            <a:pPr indent="-292100" lvl="0" marL="457200" rtl="0" algn="l">
              <a:spcBef>
                <a:spcPts val="0"/>
              </a:spcBef>
              <a:spcAft>
                <a:spcPts val="0"/>
              </a:spcAft>
              <a:buSzPts val="1000"/>
              <a:buChar char="❏"/>
            </a:pPr>
            <a:r>
              <a:rPr lang="en" sz="1000"/>
              <a:t>JAMES C. WITTE, ARNE L. KALLEBERG, Matching Training and Jobs: The Fit Between Vocational Education and Employment in the German Labour Market, European Sociological Review, Volume 11, Issue 3, December 1995, Pages 293–317, </a:t>
            </a:r>
            <a:r>
              <a:rPr lang="en" sz="1000" u="sng">
                <a:solidFill>
                  <a:schemeClr val="hlink"/>
                </a:solidFill>
                <a:hlinkClick r:id="rId4"/>
              </a:rPr>
              <a:t>https://doi.org/10.1093/oxfordjournals.esr.a036365</a:t>
            </a:r>
            <a:endParaRPr sz="1000"/>
          </a:p>
          <a:p>
            <a:pPr indent="-292100" lvl="0" marL="457200" rtl="0" algn="l">
              <a:spcBef>
                <a:spcPts val="0"/>
              </a:spcBef>
              <a:spcAft>
                <a:spcPts val="0"/>
              </a:spcAft>
              <a:buSzPts val="1000"/>
              <a:buChar char="❏"/>
            </a:pPr>
            <a:r>
              <a:rPr lang="en" sz="1000"/>
              <a:t>Robst, John, (2007), Education and job match: The relatedness of college major and work, Economics of Education Review, 26, issue 4, p. 397-407, </a:t>
            </a:r>
            <a:r>
              <a:rPr lang="en" sz="1000" u="sng">
                <a:solidFill>
                  <a:schemeClr val="hlink"/>
                </a:solidFill>
                <a:hlinkClick r:id="rId5"/>
              </a:rPr>
              <a:t>https://EconPapers.repec.org/RePEc:eee:ecoedu:v:26:y:2007:i:4:p:397-407</a:t>
            </a:r>
            <a:r>
              <a:rPr lang="en" sz="1000"/>
              <a:t>.</a:t>
            </a:r>
            <a:endParaRPr sz="1000"/>
          </a:p>
          <a:p>
            <a:pPr indent="-292100" lvl="0" marL="457200" rtl="0" algn="l">
              <a:spcBef>
                <a:spcPts val="0"/>
              </a:spcBef>
              <a:spcAft>
                <a:spcPts val="0"/>
              </a:spcAft>
              <a:buSzPts val="1000"/>
              <a:buChar char="❏"/>
            </a:pPr>
            <a:r>
              <a:rPr lang="en" sz="1000"/>
              <a:t>Maarten H. J. Wolbers, Job Mismatches and their Labour‐Market Effects among School‐Leavers in Europe, European Sociological Review, Volume 19, Issue 3, 1 July 2003, Pages 249–266, </a:t>
            </a:r>
            <a:r>
              <a:rPr lang="en" sz="1000" u="sng">
                <a:solidFill>
                  <a:schemeClr val="hlink"/>
                </a:solidFill>
                <a:hlinkClick r:id="rId6"/>
              </a:rPr>
              <a:t>https://doi.org/10.1093/esr/19.3.249</a:t>
            </a:r>
            <a:endParaRPr sz="1000"/>
          </a:p>
          <a:p>
            <a:pPr indent="-292100" lvl="0" marL="457200" rtl="0" algn="l">
              <a:spcBef>
                <a:spcPts val="0"/>
              </a:spcBef>
              <a:spcAft>
                <a:spcPts val="0"/>
              </a:spcAft>
              <a:buSzPts val="1000"/>
              <a:buChar char="❏"/>
            </a:pPr>
            <a:r>
              <a:rPr lang="en" sz="1000"/>
              <a:t>Anthony P. Carnevale, Ban Cheah, and Emma Wenzinger. The College Payoff: More Education Doesn’t Always Mean More Earnings. Washington, DC: Georgetown University Center on Education and the Workforce, 2021. </a:t>
            </a:r>
            <a:r>
              <a:rPr lang="en" sz="1000" u="sng">
                <a:solidFill>
                  <a:schemeClr val="hlink"/>
                </a:solidFill>
                <a:hlinkClick r:id="rId7"/>
              </a:rPr>
              <a:t>https://cew.georgetown.edu/cew-reports/collegepayoff2021/#resources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Summary and Introduction</a:t>
            </a:r>
            <a:endParaRPr/>
          </a:p>
        </p:txBody>
      </p:sp>
      <p:sp>
        <p:nvSpPr>
          <p:cNvPr id="136" name="Google Shape;136;p14"/>
          <p:cNvSpPr txBox="1"/>
          <p:nvPr>
            <p:ph idx="1" type="body"/>
          </p:nvPr>
        </p:nvSpPr>
        <p:spPr>
          <a:xfrm>
            <a:off x="819150" y="1522300"/>
            <a:ext cx="7505700" cy="29166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SzPts val="1200"/>
              <a:buChar char="❏"/>
            </a:pPr>
            <a:r>
              <a:rPr lang="en" sz="1200"/>
              <a:t>In this project, we evaluate the impact of education on career success using salary as a proxy. Specifically, we research how the relevancy of one's education field and education level affect their salary. </a:t>
            </a:r>
            <a:endParaRPr sz="1200"/>
          </a:p>
          <a:p>
            <a:pPr indent="-304800" lvl="0" marL="457200" rtl="0" algn="l">
              <a:lnSpc>
                <a:spcPct val="150000"/>
              </a:lnSpc>
              <a:spcBef>
                <a:spcPts val="0"/>
              </a:spcBef>
              <a:spcAft>
                <a:spcPts val="0"/>
              </a:spcAft>
              <a:buSzPts val="1200"/>
              <a:buChar char="❏"/>
            </a:pPr>
            <a:r>
              <a:rPr lang="en" sz="1200"/>
              <a:t>Dependent Variable: "</a:t>
            </a:r>
            <a:r>
              <a:rPr b="1" lang="en" sz="1200"/>
              <a:t>Salary</a:t>
            </a:r>
            <a:r>
              <a:rPr lang="en" sz="1200"/>
              <a:t>" (Monthly Income) </a:t>
            </a:r>
            <a:endParaRPr sz="1200"/>
          </a:p>
          <a:p>
            <a:pPr indent="-304800" lvl="1" marL="914400" rtl="0" algn="l">
              <a:lnSpc>
                <a:spcPct val="150000"/>
              </a:lnSpc>
              <a:spcBef>
                <a:spcPts val="0"/>
              </a:spcBef>
              <a:spcAft>
                <a:spcPts val="0"/>
              </a:spcAft>
              <a:buSzPts val="1200"/>
              <a:buChar char="❏"/>
            </a:pPr>
            <a:r>
              <a:rPr lang="en" sz="1200"/>
              <a:t>As a proxy of measuring career success and workplace progression. </a:t>
            </a:r>
            <a:endParaRPr sz="1200"/>
          </a:p>
          <a:p>
            <a:pPr indent="-304800" lvl="0" marL="457200" rtl="0" algn="l">
              <a:lnSpc>
                <a:spcPct val="150000"/>
              </a:lnSpc>
              <a:spcBef>
                <a:spcPts val="0"/>
              </a:spcBef>
              <a:spcAft>
                <a:spcPts val="0"/>
              </a:spcAft>
              <a:buSzPts val="1200"/>
              <a:buChar char="❏"/>
            </a:pPr>
            <a:r>
              <a:rPr lang="en" sz="1200"/>
              <a:t>Independent variable: </a:t>
            </a:r>
            <a:r>
              <a:rPr lang="en" sz="1200"/>
              <a:t>"</a:t>
            </a:r>
            <a:r>
              <a:rPr b="1" lang="en" sz="1200"/>
              <a:t>Education</a:t>
            </a:r>
            <a:r>
              <a:rPr lang="en" sz="1200"/>
              <a:t>": </a:t>
            </a:r>
            <a:endParaRPr sz="1200"/>
          </a:p>
          <a:p>
            <a:pPr indent="-304800" lvl="1" marL="914400" rtl="0" algn="l">
              <a:lnSpc>
                <a:spcPct val="150000"/>
              </a:lnSpc>
              <a:spcBef>
                <a:spcPts val="0"/>
              </a:spcBef>
              <a:spcAft>
                <a:spcPts val="0"/>
              </a:spcAft>
              <a:buSzPts val="1200"/>
              <a:buChar char="❏"/>
            </a:pPr>
            <a:r>
              <a:rPr lang="en" sz="1200"/>
              <a:t>1) Different education levels’ impact on individual’s career success. Would a higher-level degree lead to a higher salary? </a:t>
            </a:r>
            <a:endParaRPr sz="1200"/>
          </a:p>
          <a:p>
            <a:pPr indent="-304800" lvl="1" marL="914400" rtl="0" algn="l">
              <a:lnSpc>
                <a:spcPct val="150000"/>
              </a:lnSpc>
              <a:spcBef>
                <a:spcPts val="0"/>
              </a:spcBef>
              <a:spcAft>
                <a:spcPts val="0"/>
              </a:spcAft>
              <a:buSzPts val="1200"/>
              <a:buChar char="❏"/>
            </a:pPr>
            <a:r>
              <a:rPr lang="en" sz="1200"/>
              <a:t>2) Relevance of education background with the employee's job role. Would having an education in a relevant field lead to better salary?</a:t>
            </a:r>
            <a:endParaRPr sz="1200"/>
          </a:p>
          <a:p>
            <a:pPr indent="0" lvl="0" marL="457200" rtl="0" algn="l">
              <a:lnSpc>
                <a:spcPct val="150000"/>
              </a:lnSpc>
              <a:spcBef>
                <a:spcPts val="1200"/>
              </a:spcBef>
              <a:spcAft>
                <a:spcPts val="12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this question Important?</a:t>
            </a:r>
            <a:endParaRPr/>
          </a:p>
        </p:txBody>
      </p:sp>
      <p:sp>
        <p:nvSpPr>
          <p:cNvPr id="142" name="Google Shape;142;p15"/>
          <p:cNvSpPr txBox="1"/>
          <p:nvPr>
            <p:ph idx="1" type="body"/>
          </p:nvPr>
        </p:nvSpPr>
        <p:spPr>
          <a:xfrm>
            <a:off x="819150" y="1483850"/>
            <a:ext cx="7505700" cy="29547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Char char="❏"/>
            </a:pPr>
            <a:r>
              <a:rPr lang="en" sz="1200">
                <a:solidFill>
                  <a:srgbClr val="000000"/>
                </a:solidFill>
              </a:rPr>
              <a:t>Education is commonly considered as a key factor when determining the personal attainment of a candidate or employee. Job roles typically prefer or even require specific education levels or fields of study, yet we lack empirical evidence to understand the true impact education has on career success.</a:t>
            </a:r>
            <a:endParaRPr sz="1200">
              <a:solidFill>
                <a:srgbClr val="000000"/>
              </a:solidFill>
            </a:endParaRPr>
          </a:p>
          <a:p>
            <a:pPr indent="0" lvl="0" marL="0" rtl="0" algn="l">
              <a:lnSpc>
                <a:spcPct val="150000"/>
              </a:lnSpc>
              <a:spcBef>
                <a:spcPts val="0"/>
              </a:spcBef>
              <a:spcAft>
                <a:spcPts val="0"/>
              </a:spcAft>
              <a:buNone/>
            </a:pPr>
            <a:r>
              <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With the dataset containing employee’s background and their compensation information in the company, we are able to utilize linear regression to create an explanatory model to understand the relationship between education (level and match) and career success within the scope of the data.</a:t>
            </a:r>
            <a:endParaRPr sz="1200">
              <a:solidFill>
                <a:srgbClr val="000000"/>
              </a:solidFill>
            </a:endParaRPr>
          </a:p>
          <a:p>
            <a:pPr indent="0" lvl="0" marL="0" rtl="0" algn="l">
              <a:lnSpc>
                <a:spcPct val="150000"/>
              </a:lnSpc>
              <a:spcBef>
                <a:spcPts val="0"/>
              </a:spcBef>
              <a:spcAft>
                <a:spcPts val="0"/>
              </a:spcAft>
              <a:buNone/>
            </a:pPr>
            <a:r>
              <a:t/>
            </a:r>
            <a:endParaRPr sz="1200">
              <a:solidFill>
                <a:srgbClr val="000000"/>
              </a:solidFill>
            </a:endParaRPr>
          </a:p>
          <a:p>
            <a:pPr indent="0" lvl="0" marL="0" rtl="0" algn="l">
              <a:lnSpc>
                <a:spcPct val="150000"/>
              </a:lnSpc>
              <a:spcBef>
                <a:spcPts val="0"/>
              </a:spcBef>
              <a:spcAft>
                <a:spcPts val="0"/>
              </a:spcAft>
              <a:buNone/>
            </a:pPr>
            <a:r>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1422350"/>
            <a:ext cx="7505700" cy="30168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SzPts val="1200"/>
              <a:buChar char="❏"/>
            </a:pPr>
            <a:r>
              <a:rPr lang="en" sz="1200"/>
              <a:t>A survey by Georgetown Center on Education and Workforce showed that </a:t>
            </a:r>
            <a:r>
              <a:rPr b="1" lang="en" sz="1200"/>
              <a:t>earning </a:t>
            </a:r>
            <a:r>
              <a:rPr b="1" lang="en" sz="1200"/>
              <a:t>generally</a:t>
            </a:r>
            <a:r>
              <a:rPr b="1" lang="en" sz="1200"/>
              <a:t> increase with more education</a:t>
            </a:r>
            <a:r>
              <a:rPr lang="en" sz="1200"/>
              <a:t>, although some workers with less education can earn more than others with more education, due to the substantial </a:t>
            </a:r>
            <a:r>
              <a:rPr lang="en" sz="1200"/>
              <a:t>variations in earning within education levels. (Carnevale et al. 2021)</a:t>
            </a:r>
            <a:endParaRPr sz="1200"/>
          </a:p>
          <a:p>
            <a:pPr indent="-304800" lvl="0" marL="457200" rtl="0" algn="l">
              <a:lnSpc>
                <a:spcPct val="150000"/>
              </a:lnSpc>
              <a:spcBef>
                <a:spcPts val="0"/>
              </a:spcBef>
              <a:spcAft>
                <a:spcPts val="0"/>
              </a:spcAft>
              <a:buSzPts val="1200"/>
              <a:buChar char="❏"/>
            </a:pPr>
            <a:r>
              <a:rPr lang="en" sz="1200"/>
              <a:t>Employees who are </a:t>
            </a:r>
            <a:r>
              <a:rPr b="1" lang="en" sz="1200"/>
              <a:t>mismatched with employment and education background</a:t>
            </a:r>
            <a:r>
              <a:rPr lang="en" sz="1200"/>
              <a:t> generally incur a </a:t>
            </a:r>
            <a:r>
              <a:rPr b="1" lang="en" sz="1200"/>
              <a:t>wage penalty</a:t>
            </a:r>
            <a:r>
              <a:rPr lang="en" sz="1200"/>
              <a:t>. Robst (2007) showed that whereas mismatched men and women receive a reduction of 11.9 % and 10.1 %.</a:t>
            </a:r>
            <a:endParaRPr sz="1200"/>
          </a:p>
          <a:p>
            <a:pPr indent="-304800" lvl="0" marL="457200" rtl="0" algn="l">
              <a:lnSpc>
                <a:spcPct val="150000"/>
              </a:lnSpc>
              <a:spcBef>
                <a:spcPts val="0"/>
              </a:spcBef>
              <a:spcAft>
                <a:spcPts val="0"/>
              </a:spcAft>
              <a:buSzPts val="1200"/>
              <a:buChar char="❏"/>
            </a:pPr>
            <a:r>
              <a:rPr lang="en" sz="1200"/>
              <a:t>Witte and Kalleberg (1995) showed that mismatch between education and employment was less </a:t>
            </a:r>
            <a:r>
              <a:rPr lang="en" sz="1200"/>
              <a:t>likely</a:t>
            </a:r>
            <a:r>
              <a:rPr lang="en" sz="1200"/>
              <a:t> a problem to employees in later stages of their career, as a greater value is being put on the skills acquired through work experience and on-the-job training. </a:t>
            </a:r>
            <a:endParaRPr sz="1200"/>
          </a:p>
          <a:p>
            <a:pPr indent="-304800" lvl="0" marL="457200" rtl="0" algn="l">
              <a:lnSpc>
                <a:spcPct val="150000"/>
              </a:lnSpc>
              <a:spcBef>
                <a:spcPts val="0"/>
              </a:spcBef>
              <a:spcAft>
                <a:spcPts val="0"/>
              </a:spcAft>
              <a:buSzPts val="1200"/>
              <a:buChar char="❏"/>
            </a:pPr>
            <a:r>
              <a:rPr b="1" lang="en" sz="1200"/>
              <a:t>Hypothesis: Having higher education level and relevant </a:t>
            </a:r>
            <a:r>
              <a:rPr b="1" lang="en" sz="1200"/>
              <a:t>education</a:t>
            </a:r>
            <a:r>
              <a:rPr b="1" lang="en" sz="1200"/>
              <a:t> background generally have positive effects on salary.</a:t>
            </a:r>
            <a:endParaRPr b="1" sz="1200"/>
          </a:p>
        </p:txBody>
      </p:sp>
      <p:sp>
        <p:nvSpPr>
          <p:cNvPr id="148" name="Google Shape;148;p16"/>
          <p:cNvSpPr txBox="1"/>
          <p:nvPr>
            <p:ph type="title"/>
          </p:nvPr>
        </p:nvSpPr>
        <p:spPr>
          <a:xfrm>
            <a:off x="819150" y="464600"/>
            <a:ext cx="7505700" cy="7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Academic Evidence &amp; Hypothesis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15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154" name="Google Shape;154;p17"/>
          <p:cNvSpPr txBox="1"/>
          <p:nvPr>
            <p:ph idx="1" type="body"/>
          </p:nvPr>
        </p:nvSpPr>
        <p:spPr>
          <a:xfrm>
            <a:off x="900400" y="1012750"/>
            <a:ext cx="7505700" cy="86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Single </a:t>
            </a:r>
            <a:r>
              <a:rPr lang="en" u="sng">
                <a:solidFill>
                  <a:schemeClr val="hlink"/>
                </a:solidFill>
                <a:hlinkClick r:id="rId3"/>
              </a:rPr>
              <a:t>dataset</a:t>
            </a:r>
            <a:r>
              <a:rPr lang="en"/>
              <a:t> by IBM that contains information on employee satisfaction, income, seniority, and </a:t>
            </a:r>
            <a:r>
              <a:rPr lang="en"/>
              <a:t>demographic</a:t>
            </a:r>
            <a:r>
              <a:rPr lang="en"/>
              <a:t> information like age and education background for 1,470 employees</a:t>
            </a:r>
            <a:endParaRPr/>
          </a:p>
          <a:p>
            <a:pPr indent="-311150" lvl="0" marL="457200" rtl="0" algn="l">
              <a:spcBef>
                <a:spcPts val="0"/>
              </a:spcBef>
              <a:spcAft>
                <a:spcPts val="0"/>
              </a:spcAft>
              <a:buSzPts val="1300"/>
              <a:buChar char="❏"/>
            </a:pPr>
            <a:r>
              <a:rPr lang="en"/>
              <a:t>Of the 35 columns, we use the following:</a:t>
            </a:r>
            <a:endParaRPr/>
          </a:p>
        </p:txBody>
      </p:sp>
      <p:graphicFrame>
        <p:nvGraphicFramePr>
          <p:cNvPr id="155" name="Google Shape;155;p17"/>
          <p:cNvGraphicFramePr/>
          <p:nvPr/>
        </p:nvGraphicFramePr>
        <p:xfrm>
          <a:off x="1049800" y="1954675"/>
          <a:ext cx="3000000" cy="3000000"/>
        </p:xfrm>
        <a:graphic>
          <a:graphicData uri="http://schemas.openxmlformats.org/drawingml/2006/table">
            <a:tbl>
              <a:tblPr>
                <a:noFill/>
                <a:tableStyleId>{0208DD36-6868-476D-818D-09978FD15BB8}</a:tableStyleId>
              </a:tblPr>
              <a:tblGrid>
                <a:gridCol w="1584300"/>
                <a:gridCol w="5622600"/>
              </a:tblGrid>
              <a:tr h="323500">
                <a:tc>
                  <a:txBody>
                    <a:bodyPr/>
                    <a:lstStyle/>
                    <a:p>
                      <a:pPr indent="0" lvl="0" marL="0" rtl="0" algn="ctr">
                        <a:spcBef>
                          <a:spcPts val="0"/>
                        </a:spcBef>
                        <a:spcAft>
                          <a:spcPts val="0"/>
                        </a:spcAft>
                        <a:buNone/>
                      </a:pPr>
                      <a:r>
                        <a:rPr b="1" lang="en" sz="1100"/>
                        <a:t>Column</a:t>
                      </a:r>
                      <a:endParaRPr b="1" sz="1100"/>
                    </a:p>
                  </a:txBody>
                  <a:tcPr marT="91425" marB="91425" marR="91425" marL="91425"/>
                </a:tc>
                <a:tc>
                  <a:txBody>
                    <a:bodyPr/>
                    <a:lstStyle/>
                    <a:p>
                      <a:pPr indent="0" lvl="0" marL="0" rtl="0" algn="ctr">
                        <a:spcBef>
                          <a:spcPts val="0"/>
                        </a:spcBef>
                        <a:spcAft>
                          <a:spcPts val="0"/>
                        </a:spcAft>
                        <a:buNone/>
                      </a:pPr>
                      <a:r>
                        <a:rPr b="1" lang="en" sz="1100"/>
                        <a:t>Description</a:t>
                      </a:r>
                      <a:endParaRPr b="1" sz="1100"/>
                    </a:p>
                  </a:txBody>
                  <a:tcPr marT="91425" marB="91425" marR="91425" marL="91425"/>
                </a:tc>
              </a:tr>
              <a:tr h="323500">
                <a:tc>
                  <a:txBody>
                    <a:bodyPr/>
                    <a:lstStyle/>
                    <a:p>
                      <a:pPr indent="0" lvl="0" marL="0" rtl="0" algn="ctr">
                        <a:spcBef>
                          <a:spcPts val="0"/>
                        </a:spcBef>
                        <a:spcAft>
                          <a:spcPts val="0"/>
                        </a:spcAft>
                        <a:buNone/>
                      </a:pPr>
                      <a:r>
                        <a:rPr lang="en" sz="1100"/>
                        <a:t>MonthlyIncome</a:t>
                      </a:r>
                      <a:endParaRPr sz="1100"/>
                    </a:p>
                  </a:txBody>
                  <a:tcPr marT="91425" marB="91425" marR="91425" marL="91425"/>
                </a:tc>
                <a:tc>
                  <a:txBody>
                    <a:bodyPr/>
                    <a:lstStyle/>
                    <a:p>
                      <a:pPr indent="0" lvl="0" marL="0" rtl="0" algn="l">
                        <a:spcBef>
                          <a:spcPts val="0"/>
                        </a:spcBef>
                        <a:spcAft>
                          <a:spcPts val="0"/>
                        </a:spcAft>
                        <a:buNone/>
                      </a:pPr>
                      <a:r>
                        <a:rPr lang="en" sz="1100"/>
                        <a:t>Monthly salary for employees  (Gauge for career success)</a:t>
                      </a:r>
                      <a:endParaRPr sz="1100"/>
                    </a:p>
                  </a:txBody>
                  <a:tcPr marT="91425" marB="91425" marR="91425" marL="91425"/>
                </a:tc>
              </a:tr>
              <a:tr h="311100">
                <a:tc>
                  <a:txBody>
                    <a:bodyPr/>
                    <a:lstStyle/>
                    <a:p>
                      <a:pPr indent="0" lvl="0" marL="0" rtl="0" algn="ctr">
                        <a:spcBef>
                          <a:spcPts val="0"/>
                        </a:spcBef>
                        <a:spcAft>
                          <a:spcPts val="0"/>
                        </a:spcAft>
                        <a:buNone/>
                      </a:pPr>
                      <a:r>
                        <a:rPr lang="en" sz="1100"/>
                        <a:t>JobRole</a:t>
                      </a:r>
                      <a:endParaRPr sz="1100"/>
                    </a:p>
                  </a:txBody>
                  <a:tcPr marT="91425" marB="91425" marR="91425" marL="91425"/>
                </a:tc>
                <a:tc>
                  <a:txBody>
                    <a:bodyPr/>
                    <a:lstStyle/>
                    <a:p>
                      <a:pPr indent="0" lvl="0" marL="0" rtl="0" algn="l">
                        <a:spcBef>
                          <a:spcPts val="0"/>
                        </a:spcBef>
                        <a:spcAft>
                          <a:spcPts val="0"/>
                        </a:spcAft>
                        <a:buNone/>
                      </a:pPr>
                      <a:r>
                        <a:rPr lang="en" sz="1100"/>
                        <a:t>Name of the role held by the employees  (Determine the relevant field)</a:t>
                      </a:r>
                      <a:endParaRPr sz="1100"/>
                    </a:p>
                  </a:txBody>
                  <a:tcPr marT="91425" marB="91425" marR="91425" marL="91425"/>
                </a:tc>
              </a:tr>
              <a:tr h="311100">
                <a:tc>
                  <a:txBody>
                    <a:bodyPr/>
                    <a:lstStyle/>
                    <a:p>
                      <a:pPr indent="0" lvl="0" marL="0" rtl="0" algn="ctr">
                        <a:spcBef>
                          <a:spcPts val="0"/>
                        </a:spcBef>
                        <a:spcAft>
                          <a:spcPts val="0"/>
                        </a:spcAft>
                        <a:buNone/>
                      </a:pPr>
                      <a:r>
                        <a:rPr lang="en" sz="1100"/>
                        <a:t>Department</a:t>
                      </a:r>
                      <a:endParaRPr sz="1100"/>
                    </a:p>
                  </a:txBody>
                  <a:tcPr marT="91425" marB="91425" marR="91425" marL="91425"/>
                </a:tc>
                <a:tc>
                  <a:txBody>
                    <a:bodyPr/>
                    <a:lstStyle/>
                    <a:p>
                      <a:pPr indent="0" lvl="0" marL="0" rtl="0" algn="l">
                        <a:spcBef>
                          <a:spcPts val="0"/>
                        </a:spcBef>
                        <a:spcAft>
                          <a:spcPts val="0"/>
                        </a:spcAft>
                        <a:buNone/>
                      </a:pPr>
                      <a:r>
                        <a:rPr lang="en" sz="1100"/>
                        <a:t>Department the employee works in  (Grouping employees)</a:t>
                      </a:r>
                      <a:endParaRPr sz="1100"/>
                    </a:p>
                  </a:txBody>
                  <a:tcPr marT="91425" marB="91425" marR="91425" marL="91425"/>
                </a:tc>
              </a:tr>
              <a:tr h="311100">
                <a:tc>
                  <a:txBody>
                    <a:bodyPr/>
                    <a:lstStyle/>
                    <a:p>
                      <a:pPr indent="0" lvl="0" marL="0" rtl="0" algn="ctr">
                        <a:spcBef>
                          <a:spcPts val="0"/>
                        </a:spcBef>
                        <a:spcAft>
                          <a:spcPts val="0"/>
                        </a:spcAft>
                        <a:buNone/>
                      </a:pPr>
                      <a:r>
                        <a:rPr lang="en" sz="1100"/>
                        <a:t>Education</a:t>
                      </a:r>
                      <a:endParaRPr sz="1100"/>
                    </a:p>
                  </a:txBody>
                  <a:tcPr marT="91425" marB="91425" marR="91425" marL="91425" anchor="ctr"/>
                </a:tc>
                <a:tc>
                  <a:txBody>
                    <a:bodyPr/>
                    <a:lstStyle/>
                    <a:p>
                      <a:pPr indent="0" lvl="0" marL="0" rtl="0" algn="l">
                        <a:spcBef>
                          <a:spcPts val="0"/>
                        </a:spcBef>
                        <a:spcAft>
                          <a:spcPts val="0"/>
                        </a:spcAft>
                        <a:buNone/>
                      </a:pPr>
                      <a:r>
                        <a:rPr lang="en" sz="1100"/>
                        <a:t>Employees’ education level </a:t>
                      </a:r>
                      <a:endParaRPr sz="1100"/>
                    </a:p>
                    <a:p>
                      <a:pPr indent="0" lvl="0" marL="0" rtl="0" algn="l">
                        <a:spcBef>
                          <a:spcPts val="0"/>
                        </a:spcBef>
                        <a:spcAft>
                          <a:spcPts val="0"/>
                        </a:spcAft>
                        <a:buNone/>
                      </a:pPr>
                      <a:r>
                        <a:rPr lang="en" sz="1100"/>
                        <a:t>(From 1 to 5, Below college, College, B</a:t>
                      </a:r>
                      <a:r>
                        <a:rPr lang="en" sz="1100"/>
                        <a:t>achelor</a:t>
                      </a:r>
                      <a:r>
                        <a:rPr lang="en" sz="1100"/>
                        <a:t>, Master, Doctorate)</a:t>
                      </a:r>
                      <a:endParaRPr sz="1100"/>
                    </a:p>
                  </a:txBody>
                  <a:tcPr marT="91425" marB="91425" marR="91425" marL="91425"/>
                </a:tc>
              </a:tr>
              <a:tr h="311100">
                <a:tc>
                  <a:txBody>
                    <a:bodyPr/>
                    <a:lstStyle/>
                    <a:p>
                      <a:pPr indent="0" lvl="0" marL="0" rtl="0" algn="ctr">
                        <a:spcBef>
                          <a:spcPts val="0"/>
                        </a:spcBef>
                        <a:spcAft>
                          <a:spcPts val="0"/>
                        </a:spcAft>
                        <a:buNone/>
                      </a:pPr>
                      <a:r>
                        <a:rPr lang="en" sz="1100"/>
                        <a:t>EducationField</a:t>
                      </a:r>
                      <a:endParaRPr sz="1100"/>
                    </a:p>
                  </a:txBody>
                  <a:tcPr marT="91425" marB="91425" marR="91425" marL="91425"/>
                </a:tc>
                <a:tc>
                  <a:txBody>
                    <a:bodyPr/>
                    <a:lstStyle/>
                    <a:p>
                      <a:pPr indent="0" lvl="0" marL="0" rtl="0" algn="l">
                        <a:spcBef>
                          <a:spcPts val="0"/>
                        </a:spcBef>
                        <a:spcAft>
                          <a:spcPts val="0"/>
                        </a:spcAft>
                        <a:buNone/>
                      </a:pPr>
                      <a:r>
                        <a:rPr lang="en" sz="1100"/>
                        <a:t>Field that employees received education in</a:t>
                      </a:r>
                      <a:endParaRPr sz="1100"/>
                    </a:p>
                  </a:txBody>
                  <a:tcPr marT="91425" marB="91425" marR="91425" marL="91425"/>
                </a:tc>
              </a:tr>
              <a:tr h="311100">
                <a:tc>
                  <a:txBody>
                    <a:bodyPr/>
                    <a:lstStyle/>
                    <a:p>
                      <a:pPr indent="0" lvl="0" marL="0" rtl="0" algn="ctr">
                        <a:spcBef>
                          <a:spcPts val="0"/>
                        </a:spcBef>
                        <a:spcAft>
                          <a:spcPts val="0"/>
                        </a:spcAft>
                        <a:buNone/>
                      </a:pPr>
                      <a:r>
                        <a:rPr lang="en" sz="1100"/>
                        <a:t>TotalWorkingYears</a:t>
                      </a:r>
                      <a:endParaRPr sz="1100"/>
                    </a:p>
                  </a:txBody>
                  <a:tcPr marT="91425" marB="91425" marR="91425" marL="91425"/>
                </a:tc>
                <a:tc>
                  <a:txBody>
                    <a:bodyPr/>
                    <a:lstStyle/>
                    <a:p>
                      <a:pPr indent="0" lvl="0" marL="0" rtl="0" algn="l">
                        <a:spcBef>
                          <a:spcPts val="0"/>
                        </a:spcBef>
                        <a:spcAft>
                          <a:spcPts val="0"/>
                        </a:spcAft>
                        <a:buNone/>
                      </a:pPr>
                      <a:r>
                        <a:rPr lang="en" sz="1100"/>
                        <a:t>Total number of years worked</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133850" y="542550"/>
            <a:ext cx="6876300" cy="62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61" name="Google Shape;161;p18"/>
          <p:cNvSpPr txBox="1"/>
          <p:nvPr>
            <p:ph idx="1" type="body"/>
          </p:nvPr>
        </p:nvSpPr>
        <p:spPr>
          <a:xfrm>
            <a:off x="819150" y="1459325"/>
            <a:ext cx="4268400" cy="2979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No null values and </a:t>
            </a:r>
            <a:r>
              <a:rPr lang="en"/>
              <a:t>erroneous</a:t>
            </a:r>
            <a:r>
              <a:rPr lang="en"/>
              <a:t> entries found</a:t>
            </a:r>
            <a:endParaRPr/>
          </a:p>
          <a:p>
            <a:pPr indent="-311150" lvl="0" marL="457200" rtl="0" algn="l">
              <a:lnSpc>
                <a:spcPct val="150000"/>
              </a:lnSpc>
              <a:spcBef>
                <a:spcPts val="0"/>
              </a:spcBef>
              <a:spcAft>
                <a:spcPts val="0"/>
              </a:spcAft>
              <a:buSzPts val="1300"/>
              <a:buChar char="❏"/>
            </a:pPr>
            <a:r>
              <a:rPr lang="en"/>
              <a:t>Remove outliers:</a:t>
            </a:r>
            <a:endParaRPr/>
          </a:p>
          <a:p>
            <a:pPr indent="-304800" lvl="1" marL="914400" rtl="0" algn="l">
              <a:lnSpc>
                <a:spcPct val="150000"/>
              </a:lnSpc>
              <a:spcBef>
                <a:spcPts val="0"/>
              </a:spcBef>
              <a:spcAft>
                <a:spcPts val="0"/>
              </a:spcAft>
              <a:buSzPts val="1200"/>
              <a:buChar char="❏"/>
            </a:pPr>
            <a:r>
              <a:rPr lang="en" sz="1200"/>
              <a:t>Employees with much higher income but few </a:t>
            </a:r>
            <a:r>
              <a:rPr lang="en" sz="1200"/>
              <a:t>work</a:t>
            </a:r>
            <a:r>
              <a:rPr lang="en" sz="1200"/>
              <a:t> </a:t>
            </a:r>
            <a:r>
              <a:rPr lang="en" sz="1200"/>
              <a:t>experience</a:t>
            </a:r>
            <a:r>
              <a:rPr lang="en" sz="1200"/>
              <a:t> (see chart)</a:t>
            </a:r>
            <a:endParaRPr sz="1200"/>
          </a:p>
          <a:p>
            <a:pPr indent="-304800" lvl="1" marL="914400" rtl="0" algn="l">
              <a:lnSpc>
                <a:spcPct val="150000"/>
              </a:lnSpc>
              <a:spcBef>
                <a:spcPts val="0"/>
              </a:spcBef>
              <a:spcAft>
                <a:spcPts val="0"/>
              </a:spcAft>
              <a:buSzPts val="1200"/>
              <a:buChar char="❏"/>
            </a:pPr>
            <a:r>
              <a:rPr lang="en" sz="1200"/>
              <a:t>Removed observations &gt; 1.5 IQR</a:t>
            </a:r>
            <a:endParaRPr sz="1200"/>
          </a:p>
          <a:p>
            <a:pPr indent="-304800" lvl="2" marL="1371600" rtl="0" algn="l">
              <a:lnSpc>
                <a:spcPct val="150000"/>
              </a:lnSpc>
              <a:spcBef>
                <a:spcPts val="0"/>
              </a:spcBef>
              <a:spcAft>
                <a:spcPts val="0"/>
              </a:spcAft>
              <a:buSzPts val="1200"/>
              <a:buChar char="❏"/>
            </a:pPr>
            <a:r>
              <a:rPr lang="en" sz="1200"/>
              <a:t>32 in Level 1, 13 in Level 2.</a:t>
            </a:r>
            <a:endParaRPr sz="1200"/>
          </a:p>
          <a:p>
            <a:pPr indent="-311150" lvl="0" marL="457200" rtl="0" algn="l">
              <a:lnSpc>
                <a:spcPct val="150000"/>
              </a:lnSpc>
              <a:spcBef>
                <a:spcPts val="0"/>
              </a:spcBef>
              <a:spcAft>
                <a:spcPts val="0"/>
              </a:spcAft>
              <a:buSzPts val="1300"/>
              <a:buChar char="❏"/>
            </a:pPr>
            <a:r>
              <a:rPr lang="en"/>
              <a:t>Generate categorical variables</a:t>
            </a:r>
            <a:endParaRPr/>
          </a:p>
          <a:p>
            <a:pPr indent="-304800" lvl="1" marL="914400" rtl="0" algn="l">
              <a:lnSpc>
                <a:spcPct val="150000"/>
              </a:lnSpc>
              <a:spcBef>
                <a:spcPts val="0"/>
              </a:spcBef>
              <a:spcAft>
                <a:spcPts val="0"/>
              </a:spcAft>
              <a:buSzPts val="1200"/>
              <a:buChar char="❏"/>
            </a:pPr>
            <a:r>
              <a:rPr lang="en" sz="1200"/>
              <a:t>is_Match</a:t>
            </a:r>
            <a:endParaRPr sz="1200"/>
          </a:p>
          <a:p>
            <a:pPr indent="-304800" lvl="1" marL="914400" rtl="0" algn="l">
              <a:lnSpc>
                <a:spcPct val="150000"/>
              </a:lnSpc>
              <a:spcBef>
                <a:spcPts val="0"/>
              </a:spcBef>
              <a:spcAft>
                <a:spcPts val="0"/>
              </a:spcAft>
              <a:buSzPts val="1200"/>
              <a:buChar char="❏"/>
            </a:pPr>
            <a:r>
              <a:rPr lang="en" sz="1200"/>
              <a:t>is_NewGrad/is_Junior/is_Senior</a:t>
            </a:r>
            <a:endParaRPr sz="1200"/>
          </a:p>
        </p:txBody>
      </p:sp>
      <p:pic>
        <p:nvPicPr>
          <p:cNvPr id="162" name="Google Shape;162;p18"/>
          <p:cNvPicPr preferRelativeResize="0"/>
          <p:nvPr/>
        </p:nvPicPr>
        <p:blipFill>
          <a:blip r:embed="rId3">
            <a:alphaModFix/>
          </a:blip>
          <a:stretch>
            <a:fillRect/>
          </a:stretch>
        </p:blipFill>
        <p:spPr>
          <a:xfrm>
            <a:off x="5167300" y="1774750"/>
            <a:ext cx="3364700" cy="21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426975"/>
            <a:ext cx="7505700" cy="5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68" name="Google Shape;168;p19"/>
          <p:cNvPicPr preferRelativeResize="0"/>
          <p:nvPr/>
        </p:nvPicPr>
        <p:blipFill>
          <a:blip r:embed="rId3">
            <a:alphaModFix/>
          </a:blip>
          <a:stretch>
            <a:fillRect/>
          </a:stretch>
        </p:blipFill>
        <p:spPr>
          <a:xfrm>
            <a:off x="183975" y="1105250"/>
            <a:ext cx="4388026" cy="2403305"/>
          </a:xfrm>
          <a:prstGeom prst="rect">
            <a:avLst/>
          </a:prstGeom>
          <a:noFill/>
          <a:ln>
            <a:noFill/>
          </a:ln>
        </p:spPr>
      </p:pic>
      <p:pic>
        <p:nvPicPr>
          <p:cNvPr id="169" name="Google Shape;169;p19"/>
          <p:cNvPicPr preferRelativeResize="0"/>
          <p:nvPr/>
        </p:nvPicPr>
        <p:blipFill>
          <a:blip r:embed="rId4">
            <a:alphaModFix/>
          </a:blip>
          <a:stretch>
            <a:fillRect/>
          </a:stretch>
        </p:blipFill>
        <p:spPr>
          <a:xfrm>
            <a:off x="4572000" y="2100530"/>
            <a:ext cx="4371650" cy="28377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426975"/>
            <a:ext cx="7505700" cy="5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xploratory Data Analysis</a:t>
            </a:r>
            <a:endParaRPr/>
          </a:p>
        </p:txBody>
      </p:sp>
      <p:pic>
        <p:nvPicPr>
          <p:cNvPr id="175" name="Google Shape;175;p20"/>
          <p:cNvPicPr preferRelativeResize="0"/>
          <p:nvPr/>
        </p:nvPicPr>
        <p:blipFill>
          <a:blip r:embed="rId3">
            <a:alphaModFix/>
          </a:blip>
          <a:stretch>
            <a:fillRect/>
          </a:stretch>
        </p:blipFill>
        <p:spPr>
          <a:xfrm>
            <a:off x="207826" y="1017075"/>
            <a:ext cx="4053925" cy="2716200"/>
          </a:xfrm>
          <a:prstGeom prst="rect">
            <a:avLst/>
          </a:prstGeom>
          <a:noFill/>
          <a:ln>
            <a:noFill/>
          </a:ln>
        </p:spPr>
      </p:pic>
      <p:pic>
        <p:nvPicPr>
          <p:cNvPr id="176" name="Google Shape;176;p20"/>
          <p:cNvPicPr preferRelativeResize="0"/>
          <p:nvPr/>
        </p:nvPicPr>
        <p:blipFill>
          <a:blip r:embed="rId4">
            <a:alphaModFix/>
          </a:blip>
          <a:stretch>
            <a:fillRect/>
          </a:stretch>
        </p:blipFill>
        <p:spPr>
          <a:xfrm>
            <a:off x="4183425" y="1715900"/>
            <a:ext cx="4781000" cy="318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392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(Part1)</a:t>
            </a:r>
            <a:endParaRPr/>
          </a:p>
          <a:p>
            <a:pPr indent="0" lvl="0" marL="0" rtl="0" algn="l">
              <a:spcBef>
                <a:spcPts val="0"/>
              </a:spcBef>
              <a:spcAft>
                <a:spcPts val="0"/>
              </a:spcAft>
              <a:buNone/>
            </a:pPr>
            <a:r>
              <a:rPr lang="en" sz="2222"/>
              <a:t>Base Model : All employees in every department</a:t>
            </a:r>
            <a:endParaRPr sz="2222"/>
          </a:p>
        </p:txBody>
      </p:sp>
      <p:sp>
        <p:nvSpPr>
          <p:cNvPr id="182" name="Google Shape;182;p21"/>
          <p:cNvSpPr txBox="1"/>
          <p:nvPr>
            <p:ph idx="1" type="body"/>
          </p:nvPr>
        </p:nvSpPr>
        <p:spPr>
          <a:xfrm>
            <a:off x="4890425" y="1347450"/>
            <a:ext cx="3785700" cy="3201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chemeClr val="lt1"/>
              </a:solidFill>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We observe that the employees' relevant background is positively correlated with their salary. However, the relationship is not statistically significant.</a:t>
            </a:r>
            <a:endParaRPr sz="1050">
              <a:solidFill>
                <a:srgbClr val="1E1E1E"/>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Counterintuitively, a higher education level is negatively correlated with the salary, though the relationship is also not statistically significant. </a:t>
            </a:r>
            <a:endParaRPr sz="1050">
              <a:solidFill>
                <a:srgbClr val="000000"/>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050">
              <a:solidFill>
                <a:srgbClr val="1E1E1E"/>
              </a:solidFill>
              <a:highlight>
                <a:schemeClr val="dk1"/>
              </a:highlight>
              <a:latin typeface="Nunito"/>
              <a:ea typeface="Nunito"/>
              <a:cs typeface="Nunito"/>
              <a:sym typeface="Nunito"/>
            </a:endParaRPr>
          </a:p>
          <a:p>
            <a:pPr indent="-295275" lvl="0" marL="457200" rtl="0" algn="l">
              <a:spcBef>
                <a:spcPts val="0"/>
              </a:spcBef>
              <a:spcAft>
                <a:spcPts val="0"/>
              </a:spcAft>
              <a:buClr>
                <a:srgbClr val="1E1E1E"/>
              </a:buClr>
              <a:buSzPts val="1050"/>
              <a:buFont typeface="Nunito"/>
              <a:buChar char="❏"/>
            </a:pPr>
            <a:r>
              <a:rPr lang="en" sz="1050">
                <a:solidFill>
                  <a:srgbClr val="000000"/>
                </a:solidFill>
                <a:highlight>
                  <a:srgbClr val="FFFFFF"/>
                </a:highlight>
                <a:latin typeface="Nunito"/>
                <a:ea typeface="Nunito"/>
                <a:cs typeface="Nunito"/>
                <a:sym typeface="Nunito"/>
              </a:rPr>
              <a:t>Therefore, we will further examine the relationship between different job seniority levels along with the various departments.</a:t>
            </a:r>
            <a:endParaRPr sz="1050">
              <a:solidFill>
                <a:schemeClr val="lt1"/>
              </a:solidFill>
              <a:latin typeface="Nunito"/>
              <a:ea typeface="Nunito"/>
              <a:cs typeface="Nunito"/>
              <a:sym typeface="Nunito"/>
            </a:endParaRPr>
          </a:p>
        </p:txBody>
      </p:sp>
      <p:pic>
        <p:nvPicPr>
          <p:cNvPr id="183" name="Google Shape;183;p21"/>
          <p:cNvPicPr preferRelativeResize="0"/>
          <p:nvPr/>
        </p:nvPicPr>
        <p:blipFill>
          <a:blip r:embed="rId3">
            <a:alphaModFix/>
          </a:blip>
          <a:stretch>
            <a:fillRect/>
          </a:stretch>
        </p:blipFill>
        <p:spPr>
          <a:xfrm>
            <a:off x="589675" y="1457775"/>
            <a:ext cx="4177876" cy="309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