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087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47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9947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610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554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562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8982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033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362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851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922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802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193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924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486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371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4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ng.org/doc/" TargetMode="External"/><Relationship Id="rId2" Type="http://schemas.openxmlformats.org/officeDocument/2006/relationships/hyperlink" Target="https://junit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emma.org/jacoc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asymock.org/" TargetMode="External"/><Relationship Id="rId2" Type="http://schemas.openxmlformats.org/officeDocument/2006/relationships/hyperlink" Target="https://site.mockit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owermock/powermock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nide.org/" TargetMode="External"/><Relationship Id="rId2" Type="http://schemas.openxmlformats.org/officeDocument/2006/relationships/hyperlink" Target="https://docs.seleniumhq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ucumber.io/" TargetMode="External"/><Relationship Id="rId2" Type="http://schemas.openxmlformats.org/officeDocument/2006/relationships/hyperlink" Target="https://jbehav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66195-AA00-4233-986F-90A1566A80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D118E8-DCB3-4D53-BEAF-A66EF434F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en-US" altLang="zh-CN" sz="8000" dirty="0"/>
              <a:t>TDD-J</a:t>
            </a:r>
            <a:endParaRPr lang="zh-CN" altLang="en-US" sz="8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8032AE2-A548-43D2-803A-A8FEBDBBE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3549" y="4009771"/>
            <a:ext cx="1933908" cy="1244361"/>
          </a:xfrm>
        </p:spPr>
        <p:txBody>
          <a:bodyPr>
            <a:normAutofit/>
          </a:bodyPr>
          <a:lstStyle/>
          <a:p>
            <a:pPr algn="l"/>
            <a:r>
              <a:rPr lang="zh-CN" altLang="en-US" sz="6000" dirty="0">
                <a:solidFill>
                  <a:srgbClr val="FAF58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李卓</a:t>
            </a:r>
          </a:p>
        </p:txBody>
      </p:sp>
    </p:spTree>
    <p:extLst>
      <p:ext uri="{BB962C8B-B14F-4D97-AF65-F5344CB8AC3E}">
        <p14:creationId xmlns:p14="http://schemas.microsoft.com/office/powerpoint/2010/main" val="312002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F9F7-50C9-4DC4-AD89-483C25D4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CB3F2-7786-46A2-8567-61D4555B1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498863"/>
            <a:ext cx="11351270" cy="5033912"/>
          </a:xfrm>
        </p:spPr>
        <p:txBody>
          <a:bodyPr>
            <a:normAutofit/>
          </a:bodyPr>
          <a:lstStyle/>
          <a:p>
            <a:r>
              <a:rPr lang="en-US" altLang="zh-CN" dirty="0"/>
              <a:t>YAGNI(You</a:t>
            </a:r>
            <a:r>
              <a:rPr lang="zh-CN" altLang="en-US" dirty="0"/>
              <a:t> </a:t>
            </a:r>
            <a:r>
              <a:rPr lang="en-US" altLang="zh-CN" dirty="0"/>
              <a:t>Aren’t</a:t>
            </a:r>
            <a:r>
              <a:rPr lang="zh-CN" altLang="en-US" dirty="0"/>
              <a:t> </a:t>
            </a:r>
            <a:r>
              <a:rPr lang="en-US" altLang="zh-CN" dirty="0" err="1"/>
              <a:t>Gonna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It)	</a:t>
            </a:r>
            <a:r>
              <a:rPr lang="zh-CN" altLang="en-US" dirty="0"/>
              <a:t>消除所有冗余代码</a:t>
            </a:r>
            <a:endParaRPr lang="en-US" altLang="zh-CN" dirty="0"/>
          </a:p>
          <a:p>
            <a:r>
              <a:rPr lang="en-US" altLang="zh-CN" dirty="0"/>
              <a:t>DRY(Don’t Repeat Yourself)			</a:t>
            </a:r>
            <a:r>
              <a:rPr lang="zh-CN" altLang="en-US" dirty="0"/>
              <a:t>重用而不是复制以前写的代码</a:t>
            </a:r>
            <a:endParaRPr lang="en-US" altLang="zh-CN" dirty="0"/>
          </a:p>
          <a:p>
            <a:r>
              <a:rPr lang="en-US" altLang="zh-CN" dirty="0"/>
              <a:t>KISS(keep it simple stupid)			</a:t>
            </a:r>
            <a:r>
              <a:rPr lang="zh-CN" altLang="en-US" dirty="0"/>
              <a:t>保持简单</a:t>
            </a:r>
            <a:endParaRPr lang="en-US" altLang="zh-CN" dirty="0"/>
          </a:p>
          <a:p>
            <a:r>
              <a:rPr lang="en-US" altLang="zh-CN" dirty="0"/>
              <a:t>Ockham‘s Razor					</a:t>
            </a:r>
            <a:r>
              <a:rPr lang="zh-CN" altLang="en-US" dirty="0"/>
              <a:t>奥卡姆剃刀原理</a:t>
            </a:r>
            <a:r>
              <a:rPr lang="en-US" altLang="zh-CN" dirty="0"/>
              <a:t>(</a:t>
            </a:r>
            <a:r>
              <a:rPr lang="zh-CN" altLang="en-US" dirty="0"/>
              <a:t>如果你有两个或多个类似的解决方案，选择最简单的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SOLID							</a:t>
            </a:r>
            <a:r>
              <a:rPr lang="zh-CN" altLang="en-US" dirty="0"/>
              <a:t>单一职责原则：一个类应该只有一个导致它需要修改的原因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						</a:t>
            </a:r>
            <a:r>
              <a:rPr lang="zh-CN" altLang="en-US" sz="1800" dirty="0"/>
              <a:t>开</a:t>
            </a:r>
            <a:r>
              <a:rPr lang="en-US" altLang="zh-CN" sz="1800" dirty="0"/>
              <a:t>-</a:t>
            </a:r>
            <a:r>
              <a:rPr lang="zh-CN" altLang="en-US" sz="1800" dirty="0"/>
              <a:t>闭原则：类应该对扩展是开放的，对修改是封闭的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800" dirty="0"/>
              <a:t>							</a:t>
            </a:r>
            <a:r>
              <a:rPr lang="zh-CN" altLang="en-US" sz="1800" dirty="0"/>
              <a:t>里氏替换原则：类应该能够被它的扩展类替换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800" dirty="0"/>
              <a:t>							</a:t>
            </a:r>
            <a:r>
              <a:rPr lang="zh-CN" altLang="en-US" sz="1800" dirty="0"/>
              <a:t>接口分离原则：提供多个具体接口胜过提供单一通用接口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800" dirty="0"/>
              <a:t>							</a:t>
            </a:r>
            <a:r>
              <a:rPr lang="zh-CN" altLang="en-US" sz="1800" dirty="0"/>
              <a:t>依赖倒转原则：依赖应专注于做什么而不是如何做</a:t>
            </a:r>
            <a:endParaRPr lang="en-US" altLang="zh-CN" sz="1800" dirty="0"/>
          </a:p>
          <a:p>
            <a:pPr marL="914400" lvl="2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7470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CC57D-C4CB-4365-8ECF-70F1447A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B73ED-B892-4E13-9D5B-FAF63CAB0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哑元对象</a:t>
            </a:r>
            <a:r>
              <a:rPr lang="en-US" altLang="zh-CN" dirty="0"/>
              <a:t>(dummy object)		</a:t>
            </a:r>
            <a:r>
              <a:rPr lang="zh-CN" altLang="en-US" dirty="0"/>
              <a:t>用于替换真正的方法参数</a:t>
            </a:r>
            <a:endParaRPr lang="en-US" altLang="zh-CN" dirty="0"/>
          </a:p>
          <a:p>
            <a:r>
              <a:rPr lang="zh-CN" altLang="en-US" dirty="0"/>
              <a:t>测试存根</a:t>
            </a:r>
            <a:r>
              <a:rPr lang="en-US" altLang="zh-CN" dirty="0"/>
              <a:t>(test stub)			</a:t>
            </a:r>
            <a:r>
              <a:rPr lang="zh-CN" altLang="en-US" dirty="0"/>
              <a:t>将实际对象替换为测试特定对象</a:t>
            </a:r>
            <a:endParaRPr lang="en-US" altLang="zh-CN" dirty="0"/>
          </a:p>
          <a:p>
            <a:r>
              <a:rPr lang="zh-CN" altLang="en-US" dirty="0"/>
              <a:t>测试间谍</a:t>
            </a:r>
            <a:r>
              <a:rPr lang="en-US" altLang="zh-CN" dirty="0"/>
              <a:t>(test spy)				</a:t>
            </a:r>
            <a:r>
              <a:rPr lang="zh-CN" altLang="en-US" dirty="0"/>
              <a:t>记录</a:t>
            </a:r>
            <a:r>
              <a:rPr lang="en-US" altLang="zh-CN" dirty="0"/>
              <a:t>SUT</a:t>
            </a:r>
            <a:r>
              <a:rPr lang="zh-CN" altLang="en-US" dirty="0"/>
              <a:t>向另一个组件发出的间接输出调用</a:t>
            </a:r>
            <a:endParaRPr lang="en-US" altLang="zh-CN" dirty="0"/>
          </a:p>
          <a:p>
            <a:r>
              <a:rPr lang="zh-CN" altLang="en-US" dirty="0"/>
              <a:t>模拟对象</a:t>
            </a:r>
            <a:r>
              <a:rPr lang="en-US" altLang="zh-CN" dirty="0"/>
              <a:t>(mock object)			</a:t>
            </a:r>
            <a:r>
              <a:rPr lang="zh-CN" altLang="en-US" dirty="0"/>
              <a:t>将</a:t>
            </a:r>
            <a:r>
              <a:rPr lang="en-US" altLang="zh-CN" dirty="0"/>
              <a:t>SUT</a:t>
            </a:r>
            <a:r>
              <a:rPr lang="zh-CN" altLang="en-US" dirty="0"/>
              <a:t>依赖的对象替换为测试特定对象</a:t>
            </a:r>
            <a:endParaRPr lang="en-US" altLang="zh-CN" dirty="0"/>
          </a:p>
          <a:p>
            <a:r>
              <a:rPr lang="zh-CN" altLang="en-US" dirty="0"/>
              <a:t>伪造对象</a:t>
            </a:r>
            <a:r>
              <a:rPr lang="en-US" altLang="zh-CN" dirty="0"/>
              <a:t>(FAKE object)			</a:t>
            </a:r>
            <a:r>
              <a:rPr lang="zh-CN" altLang="en-US" dirty="0"/>
              <a:t>将</a:t>
            </a:r>
            <a:r>
              <a:rPr lang="en-US" altLang="zh-CN" dirty="0"/>
              <a:t>SUT</a:t>
            </a:r>
            <a:r>
              <a:rPr lang="zh-CN" altLang="en-US" dirty="0"/>
              <a:t>依赖的组件替换为量级更轻的实现</a:t>
            </a:r>
          </a:p>
        </p:txBody>
      </p:sp>
    </p:spTree>
    <p:extLst>
      <p:ext uri="{BB962C8B-B14F-4D97-AF65-F5344CB8AC3E}">
        <p14:creationId xmlns:p14="http://schemas.microsoft.com/office/powerpoint/2010/main" val="2503298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DB4A7-7AC6-4A94-87FC-ACBB6EA5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BDD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CB8A6-E84E-48B9-970B-0D1A338DC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Scenario…</a:t>
            </a:r>
          </a:p>
          <a:p>
            <a:r>
              <a:rPr lang="en-US" altLang="zh-CN" dirty="0"/>
              <a:t>Given…</a:t>
            </a:r>
          </a:p>
          <a:p>
            <a:r>
              <a:rPr lang="en-US" altLang="zh-CN" dirty="0"/>
              <a:t>When…</a:t>
            </a:r>
          </a:p>
          <a:p>
            <a:r>
              <a:rPr lang="en-US" altLang="zh-CN" dirty="0"/>
              <a:t>Then…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82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18557-D21E-4172-90E2-E045DF3B1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4268"/>
            <a:ext cx="7766936" cy="1404594"/>
          </a:xfrm>
        </p:spPr>
        <p:txBody>
          <a:bodyPr/>
          <a:lstStyle/>
          <a:p>
            <a:r>
              <a:rPr lang="zh-CN" altLang="en-US" dirty="0"/>
              <a:t>单元测试框架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8E0687-1DE7-43F8-A853-850553422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328421"/>
            <a:ext cx="7766936" cy="3497344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>
                <a:hlinkClick r:id="rId2"/>
              </a:rPr>
              <a:t>Junit</a:t>
            </a:r>
            <a:endParaRPr lang="en-US" altLang="zh-CN" sz="5400" dirty="0"/>
          </a:p>
          <a:p>
            <a:pPr algn="l"/>
            <a:endParaRPr lang="en-US" altLang="zh-CN" sz="5400" dirty="0"/>
          </a:p>
          <a:p>
            <a:pPr algn="l"/>
            <a:r>
              <a:rPr lang="en-US" altLang="zh-CN" sz="5400" dirty="0">
                <a:hlinkClick r:id="rId3"/>
              </a:rPr>
              <a:t>TestNG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7031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447A5-0E79-4684-BA4E-5CF19DCA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代码覆盖率工具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20F87-3D32-443D-B97C-ED7DD645C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>
                <a:hlinkClick r:id="rId2"/>
              </a:rPr>
              <a:t>JaCoCo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4467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5439D-C5AC-4970-8EE2-4DEE02C2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AADE4-36A6-4509-8405-4F3072FE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hlinkClick r:id="rId2"/>
              </a:rPr>
              <a:t>Mockito</a:t>
            </a:r>
            <a:endParaRPr lang="en-US" altLang="zh-CN" sz="4400" dirty="0"/>
          </a:p>
          <a:p>
            <a:r>
              <a:rPr lang="en-US" altLang="zh-CN" sz="4400" dirty="0">
                <a:hlinkClick r:id="rId3"/>
              </a:rPr>
              <a:t>EasyMock</a:t>
            </a:r>
            <a:endParaRPr lang="en-US" altLang="zh-CN" sz="4400" dirty="0"/>
          </a:p>
          <a:p>
            <a:r>
              <a:rPr lang="en-US" altLang="zh-CN" sz="4400" dirty="0">
                <a:hlinkClick r:id="rId4"/>
              </a:rPr>
              <a:t>PowerMock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1104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8918A-9E25-4169-9BC2-A481AE21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A8205-FD40-4523-BA60-03C887EE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3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6AB21-063D-43C7-AFF6-6EA539CE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测试框架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78F19-567C-4825-B36B-9A4F87DC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hlinkClick r:id="rId2"/>
              </a:rPr>
              <a:t>Selenium</a:t>
            </a:r>
            <a:endParaRPr lang="en-US" altLang="zh-CN" sz="4400" dirty="0"/>
          </a:p>
          <a:p>
            <a:r>
              <a:rPr lang="en-US" altLang="zh-CN" sz="4400" dirty="0">
                <a:hlinkClick r:id="rId3"/>
              </a:rPr>
              <a:t>Selenide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0425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3F1FB-07E5-4CF9-9018-1D2E27E0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BDD </a:t>
            </a:r>
            <a:r>
              <a:rPr lang="zh-CN" altLang="en-US" dirty="0"/>
              <a:t>行为测试开发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48503-3D61-49E4-B27A-BBC6EA9E8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>
                <a:hlinkClick r:id="rId2"/>
              </a:rPr>
              <a:t>Jbehave</a:t>
            </a:r>
            <a:endParaRPr lang="en-US" altLang="zh-CN" sz="4400" dirty="0"/>
          </a:p>
          <a:p>
            <a:r>
              <a:rPr lang="en-US" altLang="zh-CN" sz="4400" dirty="0">
                <a:hlinkClick r:id="rId3"/>
              </a:rPr>
              <a:t>Cucumber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8656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2A85A-7FE2-4B13-A643-6755AE97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红灯</a:t>
            </a:r>
            <a:r>
              <a:rPr lang="en-US" altLang="zh-CN" dirty="0"/>
              <a:t>-</a:t>
            </a:r>
            <a:r>
              <a:rPr lang="zh-CN" altLang="en-US" dirty="0"/>
              <a:t>绿灯</a:t>
            </a:r>
            <a:r>
              <a:rPr lang="en-US" altLang="zh-CN" dirty="0"/>
              <a:t>-</a:t>
            </a:r>
            <a:r>
              <a:rPr lang="zh-CN" altLang="en-US" dirty="0"/>
              <a:t>重构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512A0-A553-47CD-8C27-B0250EEB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先编写测试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再编写实现代码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时机成熟，重构代码，不改变外部行为并保证现有测试用例都通过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66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7CEB219-BC1B-41A6-AADF-C40D99E7F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685" y="3453861"/>
            <a:ext cx="3998068" cy="25904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255910D-B25F-426F-8DBC-1FE025E2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-TDD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5562F-1719-41DC-82C9-38A28590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单元提供反馈回路最快</a:t>
            </a:r>
            <a:endParaRPr lang="en-US" altLang="zh-CN" dirty="0"/>
          </a:p>
          <a:p>
            <a:r>
              <a:rPr lang="en-US" altLang="zh-CN" dirty="0"/>
              <a:t>KISS(keep it simple stupid </a:t>
            </a:r>
            <a:r>
              <a:rPr lang="zh-CN" altLang="en-US" dirty="0"/>
              <a:t>保持简单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单元测试、集成测试、</a:t>
            </a:r>
            <a:r>
              <a:rPr lang="en-US" altLang="zh-CN" dirty="0"/>
              <a:t>UI</a:t>
            </a:r>
            <a:r>
              <a:rPr lang="zh-CN" altLang="en-US" dirty="0"/>
              <a:t>测试 测试用例数量对比图</a:t>
            </a:r>
            <a:endParaRPr lang="en-US" altLang="zh-CN" dirty="0"/>
          </a:p>
          <a:p>
            <a:r>
              <a:rPr lang="zh-CN" altLang="en-US" dirty="0"/>
              <a:t>集成测试退化为串联测试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TDD</a:t>
            </a:r>
            <a:r>
              <a:rPr lang="zh-CN" altLang="en-US" dirty="0"/>
              <a:t>中单元测试主要目的是定义需求和目的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而验证只是副产品</a:t>
            </a:r>
          </a:p>
        </p:txBody>
      </p:sp>
    </p:spTree>
    <p:extLst>
      <p:ext uri="{BB962C8B-B14F-4D97-AF65-F5344CB8AC3E}">
        <p14:creationId xmlns:p14="http://schemas.microsoft.com/office/powerpoint/2010/main" val="157764998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126</Words>
  <Application>Microsoft Office PowerPoint</Application>
  <PresentationFormat>宽屏</PresentationFormat>
  <Paragraphs>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华文新魏</vt:lpstr>
      <vt:lpstr>Arial</vt:lpstr>
      <vt:lpstr>Trebuchet MS</vt:lpstr>
      <vt:lpstr>Wingdings 3</vt:lpstr>
      <vt:lpstr>平面</vt:lpstr>
      <vt:lpstr>TDD-J</vt:lpstr>
      <vt:lpstr>单元测试框架</vt:lpstr>
      <vt:lpstr>代码覆盖率工具</vt:lpstr>
      <vt:lpstr>模拟框架</vt:lpstr>
      <vt:lpstr>用户界面测试</vt:lpstr>
      <vt:lpstr>Web测试框架</vt:lpstr>
      <vt:lpstr>BDD 行为测试开发</vt:lpstr>
      <vt:lpstr>红灯-绿灯-重构</vt:lpstr>
      <vt:lpstr>单元测试-TDD</vt:lpstr>
      <vt:lpstr>设计原则</vt:lpstr>
      <vt:lpstr>模拟</vt:lpstr>
      <vt:lpstr>BDD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TDD-J</dc:title>
  <dc:creator>li.ouhz@foxmail.com</dc:creator>
  <cp:lastModifiedBy>li.ouhz@foxmail.com</cp:lastModifiedBy>
  <cp:revision>20</cp:revision>
  <dcterms:created xsi:type="dcterms:W3CDTF">2019-09-14T13:43:29Z</dcterms:created>
  <dcterms:modified xsi:type="dcterms:W3CDTF">2019-09-15T13:56:15Z</dcterms:modified>
</cp:coreProperties>
</file>