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038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8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1ABE-0B1E-421C-A33A-D3F6770E2801}" type="datetimeFigureOut">
              <a:rPr lang="en-US" smtClean="0"/>
              <a:t>07.03.22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0E28-673B-4442-891E-C58C728E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51545" y="1156947"/>
            <a:ext cx="638626" cy="461962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850573" y="32906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>
                <a:solidFill>
                  <a:schemeClr val="bg1"/>
                </a:solidFill>
              </a:rPr>
              <a:t>Zadania na laboratorium IO1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562433" y="1750214"/>
            <a:ext cx="6999510" cy="82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 smtClean="0">
                <a:solidFill>
                  <a:schemeClr val="bg1"/>
                </a:solidFill>
              </a:rPr>
              <a:t>Utwórz funkcję, która oblicza entropię dla podanego w argumencie rozkładu prawdopodobieństwa.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562433" y="2579911"/>
            <a:ext cx="5305434" cy="3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dirty="0" err="1" smtClean="0">
                <a:solidFill>
                  <a:srgbClr val="00B0F0"/>
                </a:solidFill>
                <a:latin typeface="JetBrains Mono" panose="020B0509020102050004" pitchFamily="49" charset="-18"/>
              </a:rPr>
              <a:t>entropy</a:t>
            </a:r>
            <a:r>
              <a:rPr lang="pl-PL" sz="2000" dirty="0" smtClean="0">
                <a:solidFill>
                  <a:schemeClr val="bg1"/>
                </a:solidFill>
                <a:latin typeface="JetBrains Mono" panose="020B0509020102050004" pitchFamily="49" charset="-18"/>
              </a:rPr>
              <a:t>( </a:t>
            </a:r>
            <a:r>
              <a:rPr lang="pl-PL" sz="2000" dirty="0" err="1" smtClean="0">
                <a:solidFill>
                  <a:srgbClr val="FFC000"/>
                </a:solidFill>
                <a:latin typeface="JetBrains Mono" panose="020B0509020102050004" pitchFamily="49" charset="-18"/>
              </a:rPr>
              <a:t>array</a:t>
            </a:r>
            <a:r>
              <a:rPr lang="pl-PL" sz="2000" dirty="0" smtClean="0">
                <a:solidFill>
                  <a:schemeClr val="bg1"/>
                </a:solidFill>
                <a:latin typeface="JetBrains Mono" panose="020B0509020102050004" pitchFamily="49" charset="-18"/>
              </a:rPr>
              <a:t>[</a:t>
            </a:r>
            <a:r>
              <a:rPr lang="pl-PL" sz="2000" dirty="0" err="1" smtClean="0">
                <a:solidFill>
                  <a:srgbClr val="FFFF00"/>
                </a:solidFill>
                <a:latin typeface="JetBrains Mono" panose="020B0509020102050004" pitchFamily="49" charset="-18"/>
              </a:rPr>
              <a:t>float</a:t>
            </a:r>
            <a:r>
              <a:rPr lang="pl-PL" sz="2000" dirty="0" smtClean="0">
                <a:solidFill>
                  <a:schemeClr val="bg1"/>
                </a:solidFill>
                <a:latin typeface="JetBrains Mono" panose="020B0509020102050004" pitchFamily="49" charset="-18"/>
              </a:rPr>
              <a:t>] ) -&gt; </a:t>
            </a:r>
            <a:r>
              <a:rPr lang="pl-PL" sz="2000" dirty="0" err="1" smtClean="0">
                <a:solidFill>
                  <a:srgbClr val="FFFF00"/>
                </a:solidFill>
                <a:latin typeface="JetBrains Mono" panose="020B0509020102050004" pitchFamily="49" charset="-18"/>
              </a:rPr>
              <a:t>float</a:t>
            </a:r>
            <a:endParaRPr lang="en-US" sz="2000" dirty="0">
              <a:solidFill>
                <a:srgbClr val="FFFF00"/>
              </a:solidFill>
              <a:latin typeface="JetBrains Mono" panose="020B0509020102050004" pitchFamily="49" charset="-18"/>
            </a:endParaRPr>
          </a:p>
        </p:txBody>
      </p:sp>
      <p:sp>
        <p:nvSpPr>
          <p:cNvPr id="7" name="Podtytuł 2"/>
          <p:cNvSpPr txBox="1">
            <a:spLocks/>
          </p:cNvSpPr>
          <p:nvPr/>
        </p:nvSpPr>
        <p:spPr>
          <a:xfrm>
            <a:off x="551545" y="3321010"/>
            <a:ext cx="5305434" cy="1783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600" dirty="0" smtClean="0">
                <a:solidFill>
                  <a:srgbClr val="00B050"/>
                </a:solidFill>
                <a:latin typeface="JetBrains Mono" panose="020B0509020102050004" pitchFamily="49" charset="-18"/>
              </a:rPr>
              <a:t>[0.3, 0.5, 0.2] = 1.49</a:t>
            </a:r>
          </a:p>
          <a:p>
            <a:pPr algn="l"/>
            <a:endParaRPr lang="pl-PL" sz="1600" dirty="0" smtClean="0">
              <a:solidFill>
                <a:srgbClr val="00B050"/>
              </a:solidFill>
              <a:latin typeface="JetBrains Mono" panose="020B0509020102050004" pitchFamily="49" charset="-18"/>
            </a:endParaRPr>
          </a:p>
          <a:p>
            <a:pPr algn="l"/>
            <a:r>
              <a:rPr lang="pl-PL" sz="1600" dirty="0" smtClean="0">
                <a:solidFill>
                  <a:srgbClr val="00B050"/>
                </a:solidFill>
                <a:latin typeface="JetBrains Mono" panose="020B0509020102050004" pitchFamily="49" charset="-18"/>
              </a:rPr>
              <a:t>[0.9, 0.1, 0.0] = 0.47</a:t>
            </a:r>
          </a:p>
          <a:p>
            <a:pPr algn="l"/>
            <a:endParaRPr lang="pl-PL" sz="1600" dirty="0" smtClean="0">
              <a:solidFill>
                <a:srgbClr val="00B050"/>
              </a:solidFill>
              <a:latin typeface="JetBrains Mono" panose="020B0509020102050004" pitchFamily="49" charset="-18"/>
            </a:endParaRPr>
          </a:p>
          <a:p>
            <a:pPr algn="l"/>
            <a:r>
              <a:rPr lang="pl-PL" sz="1600" dirty="0" smtClean="0">
                <a:solidFill>
                  <a:srgbClr val="00B050"/>
                </a:solidFill>
                <a:latin typeface="JetBrains Mono" panose="020B0509020102050004" pitchFamily="49" charset="-18"/>
              </a:rPr>
              <a:t>[1/7, 1/7, 1/7, 3/7, 1/7] = 2.13</a:t>
            </a:r>
            <a:endParaRPr lang="en-US" sz="1600" dirty="0">
              <a:solidFill>
                <a:srgbClr val="00B050"/>
              </a:solidFill>
              <a:latin typeface="JetBrains Mono" panose="020B0509020102050004" pitchFamily="49" charset="-18"/>
            </a:endParaRPr>
          </a:p>
        </p:txBody>
      </p:sp>
      <p:sp>
        <p:nvSpPr>
          <p:cNvPr id="9" name="Symbol zastępczy tekstu 2"/>
          <p:cNvSpPr txBox="1">
            <a:spLocks/>
          </p:cNvSpPr>
          <p:nvPr/>
        </p:nvSpPr>
        <p:spPr>
          <a:xfrm>
            <a:off x="7084061" y="2573879"/>
            <a:ext cx="4146791" cy="399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1"/>
                </a:solidFill>
              </a:rPr>
              <a:t>H(x) =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pl-PL" dirty="0" smtClean="0">
                <a:solidFill>
                  <a:schemeClr val="bg1"/>
                </a:solidFill>
              </a:rPr>
              <a:t>(i = 1, n) P(x</a:t>
            </a:r>
            <a:r>
              <a:rPr lang="pl-PL" baseline="-25000" dirty="0" smtClean="0">
                <a:solidFill>
                  <a:schemeClr val="bg1"/>
                </a:solidFill>
              </a:rPr>
              <a:t>i</a:t>
            </a:r>
            <a:r>
              <a:rPr lang="pl-PL" dirty="0" smtClean="0">
                <a:solidFill>
                  <a:schemeClr val="bg1"/>
                </a:solidFill>
              </a:rPr>
              <a:t>) * I(x</a:t>
            </a:r>
            <a:r>
              <a:rPr lang="pl-PL" baseline="-25000" dirty="0" smtClean="0">
                <a:solidFill>
                  <a:schemeClr val="bg1"/>
                </a:solidFill>
              </a:rPr>
              <a:t>i</a:t>
            </a:r>
            <a:r>
              <a:rPr lang="pl-PL" dirty="0" smtClean="0">
                <a:solidFill>
                  <a:schemeClr val="bg1"/>
                </a:solidFill>
              </a:rPr>
              <a:t>) 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9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51545" y="1156947"/>
            <a:ext cx="638626" cy="461962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850573" y="32906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>
                <a:solidFill>
                  <a:schemeClr val="bg1"/>
                </a:solidFill>
              </a:rPr>
              <a:t>Zadania na laboratorium IO1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562433" y="1750214"/>
            <a:ext cx="10488904" cy="82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 smtClean="0">
                <a:solidFill>
                  <a:schemeClr val="bg1"/>
                </a:solidFill>
              </a:rPr>
              <a:t>Utwórz funkcję, bądź zmodyfikuj zad 1, która po podaniu string o różnej wartości obliczy entropię podanych znaków, włącznie z </a:t>
            </a:r>
            <a:r>
              <a:rPr lang="pl-PL" dirty="0" err="1" smtClean="0">
                <a:solidFill>
                  <a:schemeClr val="bg1"/>
                </a:solidFill>
              </a:rPr>
              <a:t>escape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sequence</a:t>
            </a:r>
            <a:r>
              <a:rPr lang="pl-PL" dirty="0" smtClean="0">
                <a:solidFill>
                  <a:schemeClr val="bg1"/>
                </a:solidFill>
              </a:rPr>
              <a:t> (\n, \t </a:t>
            </a:r>
            <a:r>
              <a:rPr lang="pl-PL" dirty="0" err="1" smtClean="0">
                <a:solidFill>
                  <a:schemeClr val="bg1"/>
                </a:solidFill>
              </a:rPr>
              <a:t>itd</a:t>
            </a:r>
            <a:r>
              <a:rPr lang="pl-PL" dirty="0" smtClean="0">
                <a:solidFill>
                  <a:schemeClr val="bg1"/>
                </a:solidFill>
              </a:rPr>
              <a:t>…)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562433" y="2579911"/>
            <a:ext cx="5305434" cy="3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dirty="0" smtClean="0">
                <a:solidFill>
                  <a:srgbClr val="00B0F0"/>
                </a:solidFill>
                <a:latin typeface="JetBrains Mono" panose="020B0509020102050004" pitchFamily="49" charset="-18"/>
              </a:rPr>
              <a:t>entropy2</a:t>
            </a:r>
            <a:r>
              <a:rPr lang="pl-PL" sz="2000" dirty="0" smtClean="0">
                <a:solidFill>
                  <a:schemeClr val="bg1"/>
                </a:solidFill>
                <a:latin typeface="JetBrains Mono" panose="020B0509020102050004" pitchFamily="49" charset="-18"/>
              </a:rPr>
              <a:t>( </a:t>
            </a:r>
            <a:r>
              <a:rPr lang="pl-PL" sz="2000" dirty="0" smtClean="0">
                <a:solidFill>
                  <a:srgbClr val="FFFF00"/>
                </a:solidFill>
                <a:latin typeface="JetBrains Mono" panose="020B0509020102050004" pitchFamily="49" charset="-18"/>
              </a:rPr>
              <a:t>string</a:t>
            </a:r>
            <a:r>
              <a:rPr lang="pl-PL" sz="2000" dirty="0" smtClean="0">
                <a:solidFill>
                  <a:schemeClr val="bg1"/>
                </a:solidFill>
                <a:latin typeface="JetBrains Mono" panose="020B0509020102050004" pitchFamily="49" charset="-18"/>
              </a:rPr>
              <a:t> ) -&gt; </a:t>
            </a:r>
            <a:r>
              <a:rPr lang="pl-PL" sz="2000" dirty="0" err="1" smtClean="0">
                <a:solidFill>
                  <a:srgbClr val="FFFF00"/>
                </a:solidFill>
                <a:latin typeface="JetBrains Mono" panose="020B0509020102050004" pitchFamily="49" charset="-18"/>
              </a:rPr>
              <a:t>float</a:t>
            </a:r>
            <a:endParaRPr lang="en-US" sz="2000" dirty="0">
              <a:solidFill>
                <a:srgbClr val="FFFF00"/>
              </a:solidFill>
              <a:latin typeface="JetBrains Mono" panose="020B0509020102050004" pitchFamily="49" charset="-18"/>
            </a:endParaRPr>
          </a:p>
        </p:txBody>
      </p:sp>
      <p:sp>
        <p:nvSpPr>
          <p:cNvPr id="7" name="Podtytuł 2"/>
          <p:cNvSpPr txBox="1">
            <a:spLocks/>
          </p:cNvSpPr>
          <p:nvPr/>
        </p:nvSpPr>
        <p:spPr>
          <a:xfrm>
            <a:off x="562433" y="3220034"/>
            <a:ext cx="9518406" cy="1783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600" dirty="0" smtClean="0">
                <a:solidFill>
                  <a:srgbClr val="00B050"/>
                </a:solidFill>
                <a:latin typeface="JetBrains Mono" panose="020B0509020102050004" pitchFamily="49" charset="-18"/>
              </a:rPr>
              <a:t>„Shannon” = 2.13</a:t>
            </a:r>
          </a:p>
          <a:p>
            <a:pPr algn="l"/>
            <a:endParaRPr lang="pl-PL" sz="1600" dirty="0" smtClean="0">
              <a:solidFill>
                <a:srgbClr val="00B050"/>
              </a:solidFill>
              <a:latin typeface="JetBrains Mono" panose="020B0509020102050004" pitchFamily="49" charset="-18"/>
            </a:endParaRPr>
          </a:p>
          <a:p>
            <a:pPr algn="l"/>
            <a:r>
              <a:rPr lang="pl-PL" sz="1600" dirty="0" smtClean="0">
                <a:solidFill>
                  <a:srgbClr val="00B050"/>
                </a:solidFill>
                <a:latin typeface="JetBrains Mono" panose="020B0509020102050004" pitchFamily="49" charset="-18"/>
              </a:rPr>
              <a:t>„mam na swoim kanale </a:t>
            </a:r>
            <a:r>
              <a:rPr lang="pl-PL" sz="1600" dirty="0" err="1" smtClean="0">
                <a:solidFill>
                  <a:srgbClr val="00B050"/>
                </a:solidFill>
                <a:latin typeface="JetBrains Mono" panose="020B0509020102050004" pitchFamily="49" charset="-18"/>
              </a:rPr>
              <a:t>stream</a:t>
            </a:r>
            <a:r>
              <a:rPr lang="pl-PL" sz="1600" dirty="0" smtClean="0">
                <a:solidFill>
                  <a:srgbClr val="00B050"/>
                </a:solidFill>
                <a:latin typeface="JetBrains Mono" panose="020B0509020102050004" pitchFamily="49" charset="-18"/>
              </a:rPr>
              <a:t> z </a:t>
            </a:r>
            <a:r>
              <a:rPr lang="pl-PL" sz="1600" dirty="0" err="1" smtClean="0">
                <a:solidFill>
                  <a:srgbClr val="00B050"/>
                </a:solidFill>
                <a:latin typeface="JetBrains Mono" panose="020B0509020102050004" pitchFamily="49" charset="-18"/>
              </a:rPr>
              <a:t>morrowinda</a:t>
            </a:r>
            <a:r>
              <a:rPr lang="pl-PL" sz="1600" dirty="0" smtClean="0">
                <a:solidFill>
                  <a:srgbClr val="00B050"/>
                </a:solidFill>
                <a:latin typeface="JetBrains Mono" panose="020B0509020102050004" pitchFamily="49" charset="-18"/>
              </a:rPr>
              <a:t> niepubliczny” = 4.06</a:t>
            </a:r>
          </a:p>
          <a:p>
            <a:pPr algn="l"/>
            <a:endParaRPr lang="pl-PL" sz="1600" dirty="0">
              <a:solidFill>
                <a:srgbClr val="00B050"/>
              </a:solidFill>
              <a:latin typeface="JetBrains Mono" panose="020B0509020102050004" pitchFamily="49" charset="-18"/>
            </a:endParaRPr>
          </a:p>
          <a:p>
            <a:pPr algn="l"/>
            <a:r>
              <a:rPr lang="pl-PL" sz="1600" dirty="0" err="1" smtClean="0">
                <a:solidFill>
                  <a:srgbClr val="00B050"/>
                </a:solidFill>
                <a:latin typeface="JetBrains Mono" panose="020B0509020102050004" pitchFamily="49" charset="-18"/>
              </a:rPr>
              <a:t>lorem</a:t>
            </a:r>
            <a:r>
              <a:rPr lang="pl-PL" sz="1600" dirty="0" smtClean="0">
                <a:solidFill>
                  <a:srgbClr val="00B050"/>
                </a:solidFill>
                <a:latin typeface="JetBrains Mono" panose="020B0509020102050004" pitchFamily="49" charset="-18"/>
              </a:rPr>
              <a:t> </a:t>
            </a:r>
            <a:r>
              <a:rPr lang="pl-PL" sz="1600" dirty="0" err="1" smtClean="0">
                <a:solidFill>
                  <a:srgbClr val="00B050"/>
                </a:solidFill>
                <a:latin typeface="JetBrains Mono" panose="020B0509020102050004" pitchFamily="49" charset="-18"/>
              </a:rPr>
              <a:t>ipsum</a:t>
            </a:r>
            <a:r>
              <a:rPr lang="pl-PL" sz="1600" dirty="0" smtClean="0">
                <a:solidFill>
                  <a:srgbClr val="00B050"/>
                </a:solidFill>
                <a:latin typeface="JetBrains Mono" panose="020B0509020102050004" pitchFamily="49" charset="-18"/>
              </a:rPr>
              <a:t> = 3.99</a:t>
            </a:r>
          </a:p>
        </p:txBody>
      </p:sp>
    </p:spTree>
    <p:extLst>
      <p:ext uri="{BB962C8B-B14F-4D97-AF65-F5344CB8AC3E}">
        <p14:creationId xmlns:p14="http://schemas.microsoft.com/office/powerpoint/2010/main" val="4131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51545" y="1156947"/>
            <a:ext cx="638626" cy="461962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850573" y="32906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Zadania na laboratorium IO1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562433" y="1750215"/>
            <a:ext cx="10488904" cy="1015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Utwórz implementację algorytmu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Huffmana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dla ciągu znaków alfanumerycznych.</a:t>
            </a:r>
          </a:p>
          <a:p>
            <a:pPr algn="l"/>
            <a:r>
              <a:rPr lang="pl-PL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Wynik tabeli tłumaczeń oraz ciąg bitów podaj na swój sposób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:) </a:t>
            </a:r>
          </a:p>
          <a:p>
            <a:pPr algn="l"/>
            <a:r>
              <a:rPr lang="pl-PL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Sprawdź czy średnia długość znaków jest równa bądź bliska entropii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Shannona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562433" y="2896945"/>
            <a:ext cx="5305434" cy="3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dirty="0" err="1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JetBrains Mono" panose="020B0509020102050004" pitchFamily="49" charset="-18"/>
              </a:rPr>
              <a:t>huffman</a:t>
            </a:r>
            <a:r>
              <a:rPr lang="pl-PL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JetBrains Mono" panose="020B0509020102050004" pitchFamily="49" charset="-18"/>
              </a:rPr>
              <a:t>( </a:t>
            </a:r>
            <a:r>
              <a:rPr lang="pl-PL" sz="20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JetBrains Mono" panose="020B0509020102050004" pitchFamily="49" charset="-18"/>
              </a:rPr>
              <a:t>string</a:t>
            </a:r>
            <a:r>
              <a:rPr lang="pl-PL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JetBrains Mono" panose="020B0509020102050004" pitchFamily="49" charset="-18"/>
              </a:rPr>
              <a:t> )</a:t>
            </a:r>
            <a:endParaRPr lang="en-US" sz="20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JetBrains Mono" panose="020B0509020102050004" pitchFamily="49" charset="-18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51545" y="3640770"/>
            <a:ext cx="2349061" cy="86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dirty="0" smtClean="0">
                <a:solidFill>
                  <a:srgbClr val="2FFF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JetBrains Mono" panose="020B0509020102050004" pitchFamily="49" charset="-18"/>
              </a:rPr>
              <a:t>„</a:t>
            </a:r>
            <a:r>
              <a:rPr lang="pl-PL" sz="2000" dirty="0" err="1" smtClean="0">
                <a:solidFill>
                  <a:srgbClr val="2FFF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JetBrains Mono" panose="020B0509020102050004" pitchFamily="49" charset="-18"/>
              </a:rPr>
              <a:t>lorem</a:t>
            </a:r>
            <a:r>
              <a:rPr lang="pl-PL" sz="2000" dirty="0" smtClean="0">
                <a:solidFill>
                  <a:srgbClr val="2FFF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JetBrains Mono" panose="020B0509020102050004" pitchFamily="49" charset="-18"/>
              </a:rPr>
              <a:t> </a:t>
            </a:r>
            <a:r>
              <a:rPr lang="pl-PL" sz="2000" dirty="0" err="1" smtClean="0">
                <a:solidFill>
                  <a:srgbClr val="2FFF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JetBrains Mono" panose="020B0509020102050004" pitchFamily="49" charset="-18"/>
              </a:rPr>
              <a:t>ipsum</a:t>
            </a:r>
            <a:r>
              <a:rPr lang="pl-PL" sz="2000" dirty="0" smtClean="0">
                <a:solidFill>
                  <a:srgbClr val="2FFF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JetBrains Mono" panose="020B0509020102050004" pitchFamily="49" charset="-18"/>
              </a:rPr>
              <a:t>”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50" y="2556790"/>
            <a:ext cx="9525000" cy="4762500"/>
          </a:xfrm>
          <a:prstGeom prst="rect">
            <a:avLst/>
          </a:prstGeom>
        </p:spPr>
      </p:pic>
      <p:sp>
        <p:nvSpPr>
          <p:cNvPr id="9" name="Podtytuł 2"/>
          <p:cNvSpPr txBox="1">
            <a:spLocks/>
          </p:cNvSpPr>
          <p:nvPr/>
        </p:nvSpPr>
        <p:spPr>
          <a:xfrm>
            <a:off x="623415" y="4091200"/>
            <a:ext cx="10488904" cy="20739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8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Rozmiar</a:t>
            </a:r>
            <a:r>
              <a:rPr lang="pl-PL" sz="1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algn="l"/>
            <a:r>
              <a:rPr lang="pl-PL" sz="1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org: 11 * 8 = </a:t>
            </a:r>
            <a:r>
              <a:rPr lang="pl-PL" sz="1800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88 bit</a:t>
            </a:r>
          </a:p>
          <a:p>
            <a:pPr algn="l"/>
            <a:r>
              <a:rPr lang="pl-PL" sz="1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hoff</a:t>
            </a:r>
            <a:r>
              <a:rPr lang="pl-PL" sz="1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pl-PL" sz="1800" dirty="0" smtClean="0">
                <a:solidFill>
                  <a:srgbClr val="2FFF2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35 bit </a:t>
            </a:r>
            <a:r>
              <a:rPr lang="pl-PL" sz="1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(bez tablicy)</a:t>
            </a:r>
          </a:p>
          <a:p>
            <a:pPr algn="l"/>
            <a:endParaRPr lang="pl-PL" sz="1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pl-PL" sz="18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Entropia</a:t>
            </a:r>
            <a:r>
              <a:rPr lang="pl-PL" sz="1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algn="l"/>
            <a:r>
              <a:rPr lang="pl-PL" sz="1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H(x) = 3.28</a:t>
            </a:r>
            <a:endParaRPr lang="en-US" sz="1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852" y="5936555"/>
            <a:ext cx="2591162" cy="45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95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51545" y="1156947"/>
            <a:ext cx="638626" cy="461962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4.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850573" y="32906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>
                <a:solidFill>
                  <a:schemeClr val="bg1"/>
                </a:solidFill>
              </a:rPr>
              <a:t>Zadania na laboratorium IO1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562433" y="1750214"/>
            <a:ext cx="10488904" cy="829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 smtClean="0">
                <a:solidFill>
                  <a:schemeClr val="bg1"/>
                </a:solidFill>
              </a:rPr>
              <a:t>Utwórz implementacje algorytmu Shannon-</a:t>
            </a:r>
            <a:r>
              <a:rPr lang="pl-PL" dirty="0" err="1" smtClean="0">
                <a:solidFill>
                  <a:schemeClr val="bg1"/>
                </a:solidFill>
              </a:rPr>
              <a:t>Feno</a:t>
            </a:r>
            <a:r>
              <a:rPr lang="pl-PL" dirty="0" smtClean="0">
                <a:solidFill>
                  <a:schemeClr val="bg1"/>
                </a:solidFill>
              </a:rPr>
              <a:t> dla tych samych danych wejściowych co w zadaniu 3.</a:t>
            </a:r>
          </a:p>
          <a:p>
            <a:pPr algn="l"/>
            <a:r>
              <a:rPr lang="pl-PL" dirty="0" smtClean="0">
                <a:solidFill>
                  <a:schemeClr val="bg1"/>
                </a:solidFill>
              </a:rPr>
              <a:t>Spróbuj porównać oba algorytmy ze sobą na różnych (najlepiej dłuższych) ciągach tekstowych.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562433" y="2579911"/>
            <a:ext cx="5305434" cy="3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dirty="0" err="1" smtClean="0">
                <a:solidFill>
                  <a:srgbClr val="00B0F0"/>
                </a:solidFill>
                <a:latin typeface="JetBrains Mono" panose="020B0509020102050004" pitchFamily="49" charset="-18"/>
              </a:rPr>
              <a:t>shannon_fen</a:t>
            </a:r>
            <a:r>
              <a:rPr lang="pl-PL" sz="2000" dirty="0" smtClean="0">
                <a:solidFill>
                  <a:schemeClr val="bg1"/>
                </a:solidFill>
                <a:latin typeface="JetBrains Mono" panose="020B0509020102050004" pitchFamily="49" charset="-18"/>
              </a:rPr>
              <a:t>( </a:t>
            </a:r>
            <a:r>
              <a:rPr lang="pl-PL" sz="2000" dirty="0" smtClean="0">
                <a:solidFill>
                  <a:srgbClr val="FFFF00"/>
                </a:solidFill>
                <a:latin typeface="JetBrains Mono" panose="020B0509020102050004" pitchFamily="49" charset="-18"/>
              </a:rPr>
              <a:t>string</a:t>
            </a:r>
            <a:r>
              <a:rPr lang="pl-PL" sz="2000" dirty="0" smtClean="0">
                <a:solidFill>
                  <a:schemeClr val="bg1"/>
                </a:solidFill>
                <a:latin typeface="JetBrains Mono" panose="020B0509020102050004" pitchFamily="49" charset="-18"/>
              </a:rPr>
              <a:t> )</a:t>
            </a:r>
            <a:endParaRPr lang="en-US" sz="2000" dirty="0">
              <a:solidFill>
                <a:srgbClr val="FFFF00"/>
              </a:solidFill>
              <a:latin typeface="JetBrains Mono" panose="020B0509020102050004" pitchFamily="49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850236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245</Words>
  <Application>Microsoft Office PowerPoint</Application>
  <PresentationFormat>Panoramiczny</PresentationFormat>
  <Paragraphs>37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Użytkownik systemu Windows</cp:lastModifiedBy>
  <cp:revision>4</cp:revision>
  <dcterms:created xsi:type="dcterms:W3CDTF">2022-03-07T08:55:02Z</dcterms:created>
  <dcterms:modified xsi:type="dcterms:W3CDTF">2022-03-07T09:15:46Z</dcterms:modified>
</cp:coreProperties>
</file>