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61" r:id="rId6"/>
    <p:sldId id="286" r:id="rId7"/>
    <p:sldId id="285" r:id="rId8"/>
    <p:sldId id="291" r:id="rId9"/>
    <p:sldId id="260" r:id="rId10"/>
    <p:sldId id="290" r:id="rId11"/>
    <p:sldId id="288" r:id="rId12"/>
    <p:sldId id="289" r:id="rId13"/>
    <p:sldId id="269" r:id="rId14"/>
    <p:sldId id="267" r:id="rId15"/>
    <p:sldId id="278" r:id="rId16"/>
    <p:sldId id="279"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7" autoAdjust="0"/>
  </p:normalViewPr>
  <p:slideViewPr>
    <p:cSldViewPr snapToGrid="0">
      <p:cViewPr varScale="1">
        <p:scale>
          <a:sx n="70" d="100"/>
          <a:sy n="70" d="100"/>
        </p:scale>
        <p:origin x="78" y="108"/>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3341"/>
    </p:cViewPr>
  </p:sorter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10/28/2020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10/28/2020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12</a:t>
            </a:fld>
            <a:endParaRPr lang="en-US" noProof="0" dirty="0"/>
          </a:p>
        </p:txBody>
      </p:sp>
    </p:spTree>
    <p:extLst>
      <p:ext uri="{BB962C8B-B14F-4D97-AF65-F5344CB8AC3E}">
        <p14:creationId xmlns:p14="http://schemas.microsoft.com/office/powerpoint/2010/main" val="2592418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13</a:t>
            </a:fld>
            <a:endParaRPr lang="en-US" noProof="0" dirty="0"/>
          </a:p>
        </p:txBody>
      </p:sp>
    </p:spTree>
    <p:extLst>
      <p:ext uri="{BB962C8B-B14F-4D97-AF65-F5344CB8AC3E}">
        <p14:creationId xmlns:p14="http://schemas.microsoft.com/office/powerpoint/2010/main" val="154309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14</a:t>
            </a:fld>
            <a:endParaRPr lang="en-US" noProof="0" dirty="0"/>
          </a:p>
        </p:txBody>
      </p:sp>
    </p:spTree>
    <p:extLst>
      <p:ext uri="{BB962C8B-B14F-4D97-AF65-F5344CB8AC3E}">
        <p14:creationId xmlns:p14="http://schemas.microsoft.com/office/powerpoint/2010/main" val="114566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a:t>
            </a:fld>
            <a:endParaRPr lang="en-US" noProof="0" dirty="0"/>
          </a:p>
        </p:txBody>
      </p:sp>
    </p:spTree>
    <p:extLst>
      <p:ext uri="{BB962C8B-B14F-4D97-AF65-F5344CB8AC3E}">
        <p14:creationId xmlns:p14="http://schemas.microsoft.com/office/powerpoint/2010/main" val="368926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3</a:t>
            </a:fld>
            <a:endParaRPr lang="en-US" noProof="0" dirty="0"/>
          </a:p>
        </p:txBody>
      </p:sp>
    </p:spTree>
    <p:extLst>
      <p:ext uri="{BB962C8B-B14F-4D97-AF65-F5344CB8AC3E}">
        <p14:creationId xmlns:p14="http://schemas.microsoft.com/office/powerpoint/2010/main" val="3339417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4</a:t>
            </a:fld>
            <a:endParaRPr lang="en-US" noProof="0" dirty="0"/>
          </a:p>
        </p:txBody>
      </p:sp>
    </p:spTree>
    <p:extLst>
      <p:ext uri="{BB962C8B-B14F-4D97-AF65-F5344CB8AC3E}">
        <p14:creationId xmlns:p14="http://schemas.microsoft.com/office/powerpoint/2010/main" val="1929275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649DAF-093F-4482-AA38-346E9A2DEE94}" type="slidenum">
              <a:rPr lang="en-US" smtClean="0"/>
              <a:t>6</a:t>
            </a:fld>
            <a:endParaRPr lang="en-US"/>
          </a:p>
        </p:txBody>
      </p:sp>
    </p:spTree>
    <p:extLst>
      <p:ext uri="{BB962C8B-B14F-4D97-AF65-F5344CB8AC3E}">
        <p14:creationId xmlns:p14="http://schemas.microsoft.com/office/powerpoint/2010/main" val="194780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8</a:t>
            </a:fld>
            <a:endParaRPr lang="en-US" noProof="0" dirty="0"/>
          </a:p>
        </p:txBody>
      </p:sp>
    </p:spTree>
    <p:extLst>
      <p:ext uri="{BB962C8B-B14F-4D97-AF65-F5344CB8AC3E}">
        <p14:creationId xmlns:p14="http://schemas.microsoft.com/office/powerpoint/2010/main" val="258679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9</a:t>
            </a:fld>
            <a:endParaRPr lang="en-US" noProof="0" dirty="0"/>
          </a:p>
        </p:txBody>
      </p:sp>
    </p:spTree>
    <p:extLst>
      <p:ext uri="{BB962C8B-B14F-4D97-AF65-F5344CB8AC3E}">
        <p14:creationId xmlns:p14="http://schemas.microsoft.com/office/powerpoint/2010/main" val="345592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10</a:t>
            </a:fld>
            <a:endParaRPr lang="en-US" noProof="0" dirty="0"/>
          </a:p>
        </p:txBody>
      </p:sp>
    </p:spTree>
    <p:extLst>
      <p:ext uri="{BB962C8B-B14F-4D97-AF65-F5344CB8AC3E}">
        <p14:creationId xmlns:p14="http://schemas.microsoft.com/office/powerpoint/2010/main" val="3264931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11</a:t>
            </a:fld>
            <a:endParaRPr lang="en-US" noProof="0" dirty="0"/>
          </a:p>
        </p:txBody>
      </p:sp>
    </p:spTree>
    <p:extLst>
      <p:ext uri="{BB962C8B-B14F-4D97-AF65-F5344CB8AC3E}">
        <p14:creationId xmlns:p14="http://schemas.microsoft.com/office/powerpoint/2010/main" val="135592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449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9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362411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503510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475950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15716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0025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2331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9947631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48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descr="First divider line on slide">
            <a:extLst>
              <a:ext uri="{FF2B5EF4-FFF2-40B4-BE49-F238E27FC236}">
                <a16:creationId xmlns:a16="http://schemas.microsoft.com/office/drawing/2014/main" id="{402BCAE3-72EC-4098-A211-3555BFDE932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Second divider line on slide">
            <a:extLst>
              <a:ext uri="{FF2B5EF4-FFF2-40B4-BE49-F238E27FC236}">
                <a16:creationId xmlns:a16="http://schemas.microsoft.com/office/drawing/2014/main" id="{94A08494-9C0E-4AAF-BE9A-166FE994DABC}"/>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descr="Third divider line on slide">
            <a:extLst>
              <a:ext uri="{FF2B5EF4-FFF2-40B4-BE49-F238E27FC236}">
                <a16:creationId xmlns:a16="http://schemas.microsoft.com/office/drawing/2014/main" id="{698FE6A1-AEF7-4FD7-A689-908A6B9CC06E}"/>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descr="Fourth divider line on slide">
            <a:extLst>
              <a:ext uri="{FF2B5EF4-FFF2-40B4-BE49-F238E27FC236}">
                <a16:creationId xmlns:a16="http://schemas.microsoft.com/office/drawing/2014/main" id="{636DD6E3-6313-40D8-B03E-60E2E5A6979D}"/>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0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fdsa</a:t>
            </a:r>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FE1F4E8-B411-4807-9D24-A045EE06CFD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8C3F648E-45E5-403C-973E-2BEED634B269}"/>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31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a:t>fdsa</a:t>
            </a: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0" r:id="rId4"/>
    <p:sldLayoutId id="2147483652" r:id="rId5"/>
    <p:sldLayoutId id="2147483656" r:id="rId6"/>
    <p:sldLayoutId id="2147483657" r:id="rId7"/>
    <p:sldLayoutId id="2147483685" r:id="rId8"/>
    <p:sldLayoutId id="2147483684" r:id="rId9"/>
    <p:sldLayoutId id="2147483668" r:id="rId10"/>
    <p:sldLayoutId id="2147483670" r:id="rId11"/>
    <p:sldLayoutId id="2147483653" r:id="rId12"/>
    <p:sldLayoutId id="2147483673" r:id="rId13"/>
    <p:sldLayoutId id="2147483674" r:id="rId14"/>
    <p:sldLayoutId id="2147483676" r:id="rId15"/>
    <p:sldLayoutId id="2147483677" r:id="rId16"/>
    <p:sldLayoutId id="2147483654" r:id="rId17"/>
    <p:sldLayoutId id="2147483660" r:id="rId18"/>
    <p:sldLayoutId id="2147483661" r:id="rId19"/>
    <p:sldLayoutId id="2147483678" r:id="rId20"/>
    <p:sldLayoutId id="2147483686" r:id="rId21"/>
    <p:sldLayoutId id="2147483687" r:id="rId22"/>
    <p:sldLayoutId id="2147483689" r:id="rId23"/>
    <p:sldLayoutId id="2147483690" r:id="rId24"/>
    <p:sldLayoutId id="2147483688" r:id="rId25"/>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jp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jpeg"/><Relationship Id="rId9"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hyperlink" Target="https://blog.minitab.com/blog/understanding-statistics/handling-multicollinearity-in-regression-analysis" TargetMode="External"/><Relationship Id="rId3" Type="http://schemas.openxmlformats.org/officeDocument/2006/relationships/hyperlink" Target="https://acleddata.com/curated-data-files/" TargetMode="External"/><Relationship Id="rId7" Type="http://schemas.openxmlformats.org/officeDocument/2006/relationships/hyperlink" Target="http://conference.scipy.org/proceedings/scipy2010/mckinney.html" TargetMode="External"/><Relationship Id="rId12"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hyperlink" Target="https://towardsdatascience.com/hyperparameter-tuning-the-random-forest-in-python-using-scikit-learn-28d2aa77dd74" TargetMode="External"/><Relationship Id="rId11" Type="http://schemas.openxmlformats.org/officeDocument/2006/relationships/hyperlink" Target="https://etav.github.io/python/vif_factor_python.html" TargetMode="External"/><Relationship Id="rId5" Type="http://schemas.openxmlformats.org/officeDocument/2006/relationships/hyperlink" Target="https://doi.org/10.1109/MCSE.2007.55" TargetMode="External"/><Relationship Id="rId10" Type="http://schemas.openxmlformats.org/officeDocument/2006/relationships/hyperlink" Target="http://www.fao.org/statistics/en/" TargetMode="External"/><Relationship Id="rId4" Type="http://schemas.openxmlformats.org/officeDocument/2006/relationships/hyperlink" Target="https://doi.org/10.1038/s41586-020-2649-2" TargetMode="External"/><Relationship Id="rId9" Type="http://schemas.openxmlformats.org/officeDocument/2006/relationships/hyperlink" Target="http://jmlr.org/papers/v12/pedregosa11a.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jp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Placeholder 19" descr="Arial view of open farm land">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86713" y="1863113"/>
            <a:ext cx="6840000" cy="2387600"/>
          </a:xfrm>
        </p:spPr>
        <p:txBody>
          <a:bodyPr/>
          <a:lstStyle/>
          <a:p>
            <a:r>
              <a:rPr lang="en-US" dirty="0"/>
              <a:t>Analysis of War and Agricultural Production</a:t>
            </a:r>
          </a:p>
        </p:txBody>
      </p:sp>
      <p:pic>
        <p:nvPicPr>
          <p:cNvPr id="15" name="Picture 14" title="Placeholder Logo">
            <a:extLst>
              <a:ext uri="{FF2B5EF4-FFF2-40B4-BE49-F238E27FC236}">
                <a16:creationId xmlns:a16="http://schemas.microsoft.com/office/drawing/2014/main" id="{E59089BD-A05A-4E28-AFD9-50A72EA8116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960" t="11382" r="12962" b="31756"/>
          <a:stretch/>
        </p:blipFill>
        <p:spPr>
          <a:xfrm>
            <a:off x="-4257315" y="834866"/>
            <a:ext cx="588324" cy="307134"/>
          </a:xfrm>
          <a:prstGeom prst="rect">
            <a:avLst/>
          </a:prstGeom>
        </p:spPr>
      </p:pic>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86715" y="4156022"/>
            <a:ext cx="6840000" cy="936000"/>
          </a:xfrm>
        </p:spPr>
        <p:txBody>
          <a:bodyPr/>
          <a:lstStyle/>
          <a:p>
            <a:r>
              <a:rPr lang="en-US" sz="1800" dirty="0">
                <a:effectLst/>
                <a:latin typeface="Times New Roman" panose="02020603050405020304" pitchFamily="18" charset="0"/>
                <a:ea typeface="Verdana" panose="020B0604030504040204" pitchFamily="34" charset="0"/>
              </a:rPr>
              <a:t>A report on the impact of disorder events on agricultural markets</a:t>
            </a:r>
            <a:endParaRPr lang="en-US" dirty="0"/>
          </a:p>
        </p:txBody>
      </p:sp>
      <p:sp>
        <p:nvSpPr>
          <p:cNvPr id="47" name="Freeform: Shape 46">
            <a:extLst>
              <a:ext uri="{FF2B5EF4-FFF2-40B4-BE49-F238E27FC236}">
                <a16:creationId xmlns:a16="http://schemas.microsoft.com/office/drawing/2014/main" id="{B6D0B8EE-8E06-4051-87BF-62C153F3FBBB}"/>
              </a:ext>
              <a:ext uri="{C183D7F6-B498-43B3-948B-1728B52AA6E4}">
                <adec:decorative xmlns:adec="http://schemas.microsoft.com/office/drawing/2017/decorative" val="1"/>
              </a:ext>
            </a:extLst>
          </p:cNvPr>
          <p:cNvSpPr/>
          <p:nvPr/>
        </p:nvSpPr>
        <p:spPr>
          <a:xfrm rot="4308689">
            <a:off x="5269765" y="1275138"/>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GU Offers $750,000 in scholarships | | elkodaily.com">
            <a:extLst>
              <a:ext uri="{FF2B5EF4-FFF2-40B4-BE49-F238E27FC236}">
                <a16:creationId xmlns:a16="http://schemas.microsoft.com/office/drawing/2014/main" id="{4F101620-A023-4D97-BC0E-F79A79D3D7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939" y="2008758"/>
            <a:ext cx="936000" cy="9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16F-B457-4100-9975-0F3BAA3F5A2A}"/>
              </a:ext>
            </a:extLst>
          </p:cNvPr>
          <p:cNvSpPr>
            <a:spLocks noGrp="1"/>
          </p:cNvSpPr>
          <p:nvPr>
            <p:ph type="title"/>
          </p:nvPr>
        </p:nvSpPr>
        <p:spPr/>
        <p:txBody>
          <a:bodyPr/>
          <a:lstStyle/>
          <a:p>
            <a:r>
              <a:rPr lang="en-US" dirty="0"/>
              <a:t>Notes on Methods (&amp; Limitations)</a:t>
            </a:r>
          </a:p>
        </p:txBody>
      </p:sp>
      <p:sp>
        <p:nvSpPr>
          <p:cNvPr id="3" name="Text Placeholder 2">
            <a:extLst>
              <a:ext uri="{FF2B5EF4-FFF2-40B4-BE49-F238E27FC236}">
                <a16:creationId xmlns:a16="http://schemas.microsoft.com/office/drawing/2014/main" id="{3BE73219-73B6-4A50-8412-77850D5624F2}"/>
              </a:ext>
            </a:extLst>
          </p:cNvPr>
          <p:cNvSpPr>
            <a:spLocks noGrp="1"/>
          </p:cNvSpPr>
          <p:nvPr>
            <p:ph type="body" idx="1"/>
          </p:nvPr>
        </p:nvSpPr>
        <p:spPr>
          <a:xfrm>
            <a:off x="432000" y="1291622"/>
            <a:ext cx="5472000" cy="360000"/>
          </a:xfrm>
        </p:spPr>
        <p:txBody>
          <a:bodyPr/>
          <a:lstStyle/>
          <a:p>
            <a:r>
              <a:rPr lang="en-US" dirty="0"/>
              <a:t>Data and Testing</a:t>
            </a:r>
          </a:p>
        </p:txBody>
      </p:sp>
      <p:sp>
        <p:nvSpPr>
          <p:cNvPr id="4" name="Content Placeholder 3">
            <a:extLst>
              <a:ext uri="{FF2B5EF4-FFF2-40B4-BE49-F238E27FC236}">
                <a16:creationId xmlns:a16="http://schemas.microsoft.com/office/drawing/2014/main" id="{BF40752B-B871-4B72-8FE1-D34B8BB36D6A}"/>
              </a:ext>
            </a:extLst>
          </p:cNvPr>
          <p:cNvSpPr>
            <a:spLocks noGrp="1"/>
          </p:cNvSpPr>
          <p:nvPr>
            <p:ph sz="half" idx="2"/>
          </p:nvPr>
        </p:nvSpPr>
        <p:spPr>
          <a:xfrm>
            <a:off x="420000" y="1864266"/>
            <a:ext cx="5472000" cy="4561733"/>
          </a:xfrm>
        </p:spPr>
        <p:txBody>
          <a:bodyPr/>
          <a:lstStyle/>
          <a:p>
            <a:r>
              <a:rPr lang="en-US" sz="1500" u="sng" dirty="0"/>
              <a:t>Variance Inflation Factor:</a:t>
            </a:r>
            <a:r>
              <a:rPr lang="en-US" sz="1500" dirty="0"/>
              <a:t>   Measure of multicollinearity. </a:t>
            </a:r>
            <a:r>
              <a:rPr lang="en-US" sz="1500" dirty="0">
                <a:solidFill>
                  <a:srgbClr val="222222"/>
                </a:solidFill>
              </a:rPr>
              <a:t>VIF </a:t>
            </a:r>
            <a:r>
              <a:rPr lang="en-US" sz="1500" i="0" dirty="0">
                <a:solidFill>
                  <a:srgbClr val="222222"/>
                </a:solidFill>
                <a:effectLst/>
              </a:rPr>
              <a:t>for a variable = ratio of total model variance to variance of a model </a:t>
            </a:r>
            <a:r>
              <a:rPr lang="en-US" sz="1500" dirty="0">
                <a:solidFill>
                  <a:srgbClr val="222222"/>
                </a:solidFill>
              </a:rPr>
              <a:t>with one independent variable. (Tavares, 2017)</a:t>
            </a:r>
          </a:p>
          <a:p>
            <a:r>
              <a:rPr lang="en-US" sz="1500" u="sng" dirty="0"/>
              <a:t>Partial Correlation (Spearman): </a:t>
            </a:r>
            <a:r>
              <a:rPr lang="en-US" sz="1500" dirty="0"/>
              <a:t>Partial correlation measures the association between 2 variables while controlling for the influences of other independent variables. A limitation of partial correlation is that it is based on the simple correlation coefficient, which is not ideal for use where the relationship is not linear. The skewness of the dependent variable led to the choice of Spearman correlation over Pearson. </a:t>
            </a:r>
            <a:r>
              <a:rPr lang="en-US" sz="1500" b="0" i="0" dirty="0">
                <a:solidFill>
                  <a:srgbClr val="000000"/>
                </a:solidFill>
                <a:effectLst/>
              </a:rPr>
              <a:t>("Partial Correlation Analysis - Multiple Correlation", 2010)</a:t>
            </a:r>
            <a:endParaRPr lang="en-US" sz="1500" dirty="0"/>
          </a:p>
          <a:p>
            <a:r>
              <a:rPr lang="en-US" sz="1500" u="sng" dirty="0"/>
              <a:t>Data availability: </a:t>
            </a:r>
            <a:r>
              <a:rPr lang="en-US" sz="1500" dirty="0"/>
              <a:t>A major limitation of this analysis is lack of data for countries outside of Africa, for years not between 1997-2017, and for possible confounding factors such as natural disaster events and weather patterns.</a:t>
            </a:r>
            <a:endParaRPr lang="en-US" sz="1500" u="sng" dirty="0"/>
          </a:p>
          <a:p>
            <a:r>
              <a:rPr lang="en-US" sz="1500" u="sng" dirty="0"/>
              <a:t>Data cleaning: </a:t>
            </a:r>
            <a:r>
              <a:rPr lang="en-US" sz="1500" dirty="0"/>
              <a:t>The Python packages used to clean this dataset were </a:t>
            </a:r>
            <a:r>
              <a:rPr lang="en-US" sz="1500" dirty="0" err="1"/>
              <a:t>pycountry_convert</a:t>
            </a:r>
            <a:r>
              <a:rPr lang="en-US" sz="1500" dirty="0"/>
              <a:t> and </a:t>
            </a:r>
            <a:r>
              <a:rPr lang="en-US" sz="1500" dirty="0" err="1"/>
              <a:t>country_converter</a:t>
            </a:r>
            <a:r>
              <a:rPr lang="en-US" sz="1500" dirty="0"/>
              <a:t>.  Though they were ultimately functional, the Regex they used to standardize country names and assign continent names was incomplete at best, and the code ran long.  Timely data cleaning was an impediment to the completion of this project.</a:t>
            </a:r>
            <a:endParaRPr lang="en-US" sz="1500" u="sng" dirty="0"/>
          </a:p>
        </p:txBody>
      </p:sp>
      <p:sp>
        <p:nvSpPr>
          <p:cNvPr id="7" name="Text Placeholder 6">
            <a:extLst>
              <a:ext uri="{FF2B5EF4-FFF2-40B4-BE49-F238E27FC236}">
                <a16:creationId xmlns:a16="http://schemas.microsoft.com/office/drawing/2014/main" id="{D902C058-20DE-46C9-BB43-8B24E6B9E82B}"/>
              </a:ext>
            </a:extLst>
          </p:cNvPr>
          <p:cNvSpPr>
            <a:spLocks noGrp="1"/>
          </p:cNvSpPr>
          <p:nvPr>
            <p:ph type="body" sz="quarter" idx="4294967295"/>
          </p:nvPr>
        </p:nvSpPr>
        <p:spPr>
          <a:xfrm>
            <a:off x="6240369" y="1291622"/>
            <a:ext cx="5472000" cy="358775"/>
          </a:xfrm>
        </p:spPr>
        <p:txBody>
          <a:bodyPr vert="horz" lIns="0" tIns="0" rIns="0" bIns="0" rtlCol="0" anchor="t">
            <a:noAutofit/>
          </a:bodyPr>
          <a:lstStyle/>
          <a:p>
            <a:pPr marL="0" indent="0">
              <a:buNone/>
            </a:pPr>
            <a:r>
              <a:rPr lang="en-US" sz="2400" b="1" dirty="0"/>
              <a:t>Modeling</a:t>
            </a:r>
          </a:p>
        </p:txBody>
      </p:sp>
      <p:sp>
        <p:nvSpPr>
          <p:cNvPr id="6" name="Text Placeholder 5">
            <a:extLst>
              <a:ext uri="{FF2B5EF4-FFF2-40B4-BE49-F238E27FC236}">
                <a16:creationId xmlns:a16="http://schemas.microsoft.com/office/drawing/2014/main" id="{00033CE4-940B-422B-A258-BEC239BA978C}"/>
              </a:ext>
            </a:extLst>
          </p:cNvPr>
          <p:cNvSpPr>
            <a:spLocks noGrp="1"/>
          </p:cNvSpPr>
          <p:nvPr>
            <p:ph type="body" sz="quarter" idx="4294967295"/>
          </p:nvPr>
        </p:nvSpPr>
        <p:spPr>
          <a:xfrm>
            <a:off x="6300002" y="1758782"/>
            <a:ext cx="5472113" cy="4561367"/>
          </a:xfrm>
        </p:spPr>
        <p:txBody>
          <a:bodyPr/>
          <a:lstStyle/>
          <a:p>
            <a:r>
              <a:rPr lang="en-US" sz="1500" u="sng" dirty="0" err="1"/>
              <a:t>KFold</a:t>
            </a:r>
            <a:r>
              <a:rPr lang="en-US" sz="1500" u="sng" dirty="0"/>
              <a:t>:</a:t>
            </a:r>
            <a:r>
              <a:rPr lang="en-US" sz="1500" dirty="0"/>
              <a:t> </a:t>
            </a:r>
            <a:r>
              <a:rPr lang="en-US" sz="1500" dirty="0" err="1"/>
              <a:t>KFold</a:t>
            </a:r>
            <a:r>
              <a:rPr lang="en-US" sz="1500" dirty="0"/>
              <a:t> was used to evaluate the suitability of models and later, of parameter sets for the chosen modeling technique. It was selected as a cross validation method because validating against multiple folds of data can help to counteract issues with unbalanced data.</a:t>
            </a:r>
            <a:endParaRPr lang="en-US" sz="1500" u="sng" dirty="0"/>
          </a:p>
          <a:p>
            <a:r>
              <a:rPr lang="en-US" sz="1500" u="sng" dirty="0"/>
              <a:t>Random Forest Regression:  </a:t>
            </a:r>
            <a:r>
              <a:rPr lang="en-US" sz="1500" dirty="0"/>
              <a:t>Supervised learning algorithm, uses ensemble modeling to counteract the weaknesses of decision trees. </a:t>
            </a:r>
            <a:r>
              <a:rPr lang="en-US" sz="1500" dirty="0">
                <a:cs typeface="Times New Roman" panose="02020603050405020304" pitchFamily="18" charset="0"/>
              </a:rPr>
              <a:t>It was difficult to find a way to visualize the </a:t>
            </a:r>
            <a:r>
              <a:rPr lang="en-US" sz="1500" dirty="0">
                <a:effectLst/>
                <a:ea typeface="Times New Roman" panose="02020603050405020304" pitchFamily="18" charset="0"/>
                <a:cs typeface="Times New Roman" panose="02020603050405020304" pitchFamily="18" charset="0"/>
              </a:rPr>
              <a:t>Random Forest model. Other limitations of Random Forest are; lack of easy interpretation and inability to predict values outside the range of the data it was trained on. (Kho, 2018)</a:t>
            </a:r>
            <a:endParaRPr lang="en-US" sz="1500" dirty="0"/>
          </a:p>
          <a:p>
            <a:r>
              <a:rPr lang="en-US" sz="1500" u="sng" dirty="0"/>
              <a:t>Log transform regularization: </a:t>
            </a:r>
            <a:r>
              <a:rPr lang="en-US" sz="1500" dirty="0"/>
              <a:t>Data regularization was necessary due to the skewness of the target variable, natural log transformation was chosen for this purpose. Regularization is a technique of shrinking coefficients toward 0 to reduce variance without losing important data features.</a:t>
            </a:r>
          </a:p>
          <a:p>
            <a:r>
              <a:rPr lang="en-US" sz="1500" u="sng" dirty="0"/>
              <a:t>Polynomial features: </a:t>
            </a:r>
            <a:r>
              <a:rPr lang="en-US" sz="1500" dirty="0"/>
              <a:t>These were used in conjunction with Random Forest modeling to improve the model’s ability to fit what might be an unusual curve.  Polynomial regression is vulnerable to the presence of outliers, thus outliers were removed from the dataset before analysis commenced.</a:t>
            </a:r>
            <a:endParaRPr lang="en-US" sz="1500" u="sng" dirty="0"/>
          </a:p>
        </p:txBody>
      </p:sp>
      <p:sp>
        <p:nvSpPr>
          <p:cNvPr id="5" name="Slide Number Placeholder 4">
            <a:extLst>
              <a:ext uri="{FF2B5EF4-FFF2-40B4-BE49-F238E27FC236}">
                <a16:creationId xmlns:a16="http://schemas.microsoft.com/office/drawing/2014/main" id="{8C59AED6-5408-4E4A-93B2-3909F2C87739}"/>
              </a:ext>
            </a:extLst>
          </p:cNvPr>
          <p:cNvSpPr>
            <a:spLocks noGrp="1"/>
          </p:cNvSpPr>
          <p:nvPr>
            <p:ph type="sldNum" sz="quarter" idx="11"/>
          </p:nvPr>
        </p:nvSpPr>
        <p:spPr/>
        <p:txBody>
          <a:bodyPr/>
          <a:lstStyle/>
          <a:p>
            <a:fld id="{19B51A1E-902D-48AF-9020-955120F399B6}" type="slidenum">
              <a:rPr lang="en-US" smtClean="0"/>
              <a:pPr/>
              <a:t>10</a:t>
            </a:fld>
            <a:endParaRPr lang="en-US" dirty="0"/>
          </a:p>
        </p:txBody>
      </p:sp>
      <p:pic>
        <p:nvPicPr>
          <p:cNvPr id="9" name="Picture 8">
            <a:extLst>
              <a:ext uri="{FF2B5EF4-FFF2-40B4-BE49-F238E27FC236}">
                <a16:creationId xmlns:a16="http://schemas.microsoft.com/office/drawing/2014/main" id="{69BED579-185C-4ADD-B4A9-45754CB682E4}"/>
              </a:ext>
            </a:extLst>
          </p:cNvPr>
          <p:cNvPicPr>
            <a:picLocks noChangeAspect="1"/>
          </p:cNvPicPr>
          <p:nvPr/>
        </p:nvPicPr>
        <p:blipFill>
          <a:blip r:embed="rId3"/>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288864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0B8C-152D-4041-AC3C-8B85647A46D4}"/>
              </a:ext>
            </a:extLst>
          </p:cNvPr>
          <p:cNvSpPr>
            <a:spLocks noGrp="1"/>
          </p:cNvSpPr>
          <p:nvPr>
            <p:ph type="title"/>
          </p:nvPr>
        </p:nvSpPr>
        <p:spPr/>
        <p:txBody>
          <a:bodyPr/>
          <a:lstStyle/>
          <a:p>
            <a:r>
              <a:rPr lang="en-US" dirty="0"/>
              <a:t>Results/Findings</a:t>
            </a:r>
          </a:p>
        </p:txBody>
      </p:sp>
      <p:pic>
        <p:nvPicPr>
          <p:cNvPr id="9" name="Graphic 8" descr="Bullseye" title="Placeholder Icon">
            <a:extLst>
              <a:ext uri="{FF2B5EF4-FFF2-40B4-BE49-F238E27FC236}">
                <a16:creationId xmlns:a16="http://schemas.microsoft.com/office/drawing/2014/main" id="{FE3C0AD7-AC2C-4BF6-9B04-D74540297ED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6463" y="1014904"/>
            <a:ext cx="753719" cy="753719"/>
          </a:xfrm>
          <a:prstGeom prst="rect">
            <a:avLst/>
          </a:prstGeom>
        </p:spPr>
      </p:pic>
      <p:sp>
        <p:nvSpPr>
          <p:cNvPr id="6" name="Text Placeholder 5">
            <a:extLst>
              <a:ext uri="{FF2B5EF4-FFF2-40B4-BE49-F238E27FC236}">
                <a16:creationId xmlns:a16="http://schemas.microsoft.com/office/drawing/2014/main" id="{216DD47F-D181-45CD-A525-14A14AF48401}"/>
              </a:ext>
            </a:extLst>
          </p:cNvPr>
          <p:cNvSpPr>
            <a:spLocks noGrp="1"/>
          </p:cNvSpPr>
          <p:nvPr>
            <p:ph type="body" sz="quarter" idx="13"/>
          </p:nvPr>
        </p:nvSpPr>
        <p:spPr>
          <a:xfrm>
            <a:off x="894853" y="1835150"/>
            <a:ext cx="4522787" cy="885825"/>
          </a:xfrm>
        </p:spPr>
        <p:txBody>
          <a:bodyPr/>
          <a:lstStyle/>
          <a:p>
            <a:r>
              <a:rPr lang="en-US" sz="3000" dirty="0"/>
              <a:t>The Hypothesis</a:t>
            </a:r>
          </a:p>
        </p:txBody>
      </p:sp>
      <p:sp>
        <p:nvSpPr>
          <p:cNvPr id="3" name="Content Placeholder 2">
            <a:extLst>
              <a:ext uri="{FF2B5EF4-FFF2-40B4-BE49-F238E27FC236}">
                <a16:creationId xmlns:a16="http://schemas.microsoft.com/office/drawing/2014/main" id="{684FC6F7-3678-4EB1-9653-A3E4DAC471AC}"/>
              </a:ext>
            </a:extLst>
          </p:cNvPr>
          <p:cNvSpPr>
            <a:spLocks noGrp="1"/>
          </p:cNvSpPr>
          <p:nvPr>
            <p:ph sz="half" idx="1"/>
          </p:nvPr>
        </p:nvSpPr>
        <p:spPr>
          <a:xfrm>
            <a:off x="906463" y="3013551"/>
            <a:ext cx="4522314" cy="2762949"/>
          </a:xfrm>
        </p:spPr>
        <p:txBody>
          <a:bodyPr/>
          <a:lstStyle/>
          <a:p>
            <a:r>
              <a:rPr lang="en-US" sz="1800" dirty="0">
                <a:effectLst/>
                <a:ea typeface="Calibri" panose="020F0502020204030204" pitchFamily="34" charset="0"/>
                <a:cs typeface="Times New Roman" panose="02020603050405020304" pitchFamily="18" charset="0"/>
              </a:rPr>
              <a:t>The null hypothesis was rejected; </a:t>
            </a:r>
            <a:r>
              <a:rPr lang="en-US" sz="1800" b="1" dirty="0">
                <a:effectLst/>
                <a:ea typeface="Calibri" panose="020F0502020204030204" pitchFamily="34" charset="0"/>
                <a:cs typeface="Times New Roman" panose="02020603050405020304" pitchFamily="18" charset="0"/>
              </a:rPr>
              <a:t>analysis establishes that there is a slim yet statistically significant correlation between % change in number of disorder events and % change in  gross production value in ag markets, for African countries between the years of 1997 and 2017.  </a:t>
            </a:r>
            <a:endParaRPr lang="en-US" dirty="0"/>
          </a:p>
        </p:txBody>
      </p:sp>
      <p:sp>
        <p:nvSpPr>
          <p:cNvPr id="7" name="Text Placeholder 6">
            <a:extLst>
              <a:ext uri="{FF2B5EF4-FFF2-40B4-BE49-F238E27FC236}">
                <a16:creationId xmlns:a16="http://schemas.microsoft.com/office/drawing/2014/main" id="{60976196-87DB-406C-9904-8B1F6B13B4EE}"/>
              </a:ext>
            </a:extLst>
          </p:cNvPr>
          <p:cNvSpPr>
            <a:spLocks noGrp="1"/>
          </p:cNvSpPr>
          <p:nvPr>
            <p:ph type="body" sz="quarter" idx="14"/>
          </p:nvPr>
        </p:nvSpPr>
        <p:spPr>
          <a:xfrm>
            <a:off x="6774549" y="1835150"/>
            <a:ext cx="4522787" cy="885825"/>
          </a:xfrm>
        </p:spPr>
        <p:txBody>
          <a:bodyPr/>
          <a:lstStyle/>
          <a:p>
            <a:r>
              <a:rPr lang="en-US" sz="3000" dirty="0"/>
              <a:t>The Predictive Model</a:t>
            </a:r>
          </a:p>
        </p:txBody>
      </p:sp>
      <p:sp>
        <p:nvSpPr>
          <p:cNvPr id="5" name="Text Placeholder 4">
            <a:extLst>
              <a:ext uri="{FF2B5EF4-FFF2-40B4-BE49-F238E27FC236}">
                <a16:creationId xmlns:a16="http://schemas.microsoft.com/office/drawing/2014/main" id="{4F6CA641-190C-4E8A-B694-3EA9C4DCD9C5}"/>
              </a:ext>
            </a:extLst>
          </p:cNvPr>
          <p:cNvSpPr>
            <a:spLocks noGrp="1"/>
          </p:cNvSpPr>
          <p:nvPr>
            <p:ph type="body" sz="quarter" idx="12"/>
          </p:nvPr>
        </p:nvSpPr>
        <p:spPr>
          <a:xfrm>
            <a:off x="6796085" y="3023421"/>
            <a:ext cx="4522407" cy="2762250"/>
          </a:xfrm>
        </p:spPr>
        <p:txBody>
          <a:bodyPr/>
          <a:lstStyle/>
          <a:p>
            <a:r>
              <a:rPr lang="en-US" sz="1800" dirty="0">
                <a:effectLst/>
                <a:ea typeface="Times New Roman" panose="02020603050405020304" pitchFamily="18" charset="0"/>
              </a:rPr>
              <a:t>A model for predicting % change in a country’s agricultural production value for a given year based on changes in the number of violent events occurring within the country that year was developed using Random Forest with Polynomial Features.  The model was carefully optimized, yet still only produced an R2 score of .65 or around 65% accuracy</a:t>
            </a:r>
            <a:endParaRPr lang="en-US" dirty="0"/>
          </a:p>
          <a:p>
            <a:endParaRPr lang="en-US" dirty="0"/>
          </a:p>
        </p:txBody>
      </p:sp>
      <p:sp>
        <p:nvSpPr>
          <p:cNvPr id="4" name="Slide Number Placeholder 3">
            <a:extLst>
              <a:ext uri="{FF2B5EF4-FFF2-40B4-BE49-F238E27FC236}">
                <a16:creationId xmlns:a16="http://schemas.microsoft.com/office/drawing/2014/main" id="{E6BFC72F-9055-4E36-A7BE-25745403342F}"/>
              </a:ext>
            </a:extLst>
          </p:cNvPr>
          <p:cNvSpPr>
            <a:spLocks noGrp="1"/>
          </p:cNvSpPr>
          <p:nvPr>
            <p:ph type="sldNum" sz="quarter" idx="11"/>
          </p:nvPr>
        </p:nvSpPr>
        <p:spPr/>
        <p:txBody>
          <a:bodyPr/>
          <a:lstStyle/>
          <a:p>
            <a:fld id="{19B51A1E-902D-48AF-9020-955120F399B6}" type="slidenum">
              <a:rPr lang="en-US" smtClean="0"/>
              <a:pPr/>
              <a:t>11</a:t>
            </a:fld>
            <a:endParaRPr lang="en-US" dirty="0"/>
          </a:p>
        </p:txBody>
      </p:sp>
      <p:pic>
        <p:nvPicPr>
          <p:cNvPr id="11" name="Picture 10">
            <a:extLst>
              <a:ext uri="{FF2B5EF4-FFF2-40B4-BE49-F238E27FC236}">
                <a16:creationId xmlns:a16="http://schemas.microsoft.com/office/drawing/2014/main" id="{CF696106-728F-4C4A-8F2A-B7939628541E}"/>
              </a:ext>
            </a:extLst>
          </p:cNvPr>
          <p:cNvPicPr>
            <a:picLocks noChangeAspect="1"/>
          </p:cNvPicPr>
          <p:nvPr/>
        </p:nvPicPr>
        <p:blipFill>
          <a:blip r:embed="rId5"/>
          <a:stretch>
            <a:fillRect/>
          </a:stretch>
        </p:blipFill>
        <p:spPr>
          <a:xfrm>
            <a:off x="9482134" y="6291862"/>
            <a:ext cx="1768482" cy="268276"/>
          </a:xfrm>
          <a:prstGeom prst="rect">
            <a:avLst/>
          </a:prstGeom>
        </p:spPr>
      </p:pic>
      <p:pic>
        <p:nvPicPr>
          <p:cNvPr id="13" name="Picture 12">
            <a:extLst>
              <a:ext uri="{FF2B5EF4-FFF2-40B4-BE49-F238E27FC236}">
                <a16:creationId xmlns:a16="http://schemas.microsoft.com/office/drawing/2014/main" id="{3065F477-B257-4DAE-9570-079A74FD3695}"/>
              </a:ext>
            </a:extLst>
          </p:cNvPr>
          <p:cNvPicPr/>
          <p:nvPr/>
        </p:nvPicPr>
        <p:blipFill rotWithShape="1">
          <a:blip r:embed="rId6">
            <a:extLst>
              <a:ext uri="{28A0092B-C50C-407E-A947-70E740481C1C}">
                <a14:useLocalDpi xmlns:a14="http://schemas.microsoft.com/office/drawing/2010/main" val="0"/>
              </a:ext>
            </a:extLst>
          </a:blip>
          <a:srcRect l="21245" t="4425" r="19529"/>
          <a:stretch/>
        </p:blipFill>
        <p:spPr bwMode="auto">
          <a:xfrm>
            <a:off x="894853" y="5106627"/>
            <a:ext cx="4501064" cy="1048563"/>
          </a:xfrm>
          <a:prstGeom prst="rect">
            <a:avLst/>
          </a:prstGeom>
          <a:noFill/>
          <a:ln>
            <a:noFill/>
          </a:ln>
        </p:spPr>
      </p:pic>
      <p:pic>
        <p:nvPicPr>
          <p:cNvPr id="15" name="Picture 14">
            <a:extLst>
              <a:ext uri="{FF2B5EF4-FFF2-40B4-BE49-F238E27FC236}">
                <a16:creationId xmlns:a16="http://schemas.microsoft.com/office/drawing/2014/main" id="{DABB940E-12D3-463F-9791-AB1085831E0A}"/>
              </a:ext>
            </a:extLst>
          </p:cNvPr>
          <p:cNvPicPr/>
          <p:nvPr/>
        </p:nvPicPr>
        <p:blipFill rotWithShape="1">
          <a:blip r:embed="rId7">
            <a:extLst>
              <a:ext uri="{28A0092B-C50C-407E-A947-70E740481C1C}">
                <a14:useLocalDpi xmlns:a14="http://schemas.microsoft.com/office/drawing/2010/main" val="0"/>
              </a:ext>
            </a:extLst>
          </a:blip>
          <a:srcRect r="53899" b="12014"/>
          <a:stretch/>
        </p:blipFill>
        <p:spPr bwMode="auto">
          <a:xfrm>
            <a:off x="7641121" y="5335639"/>
            <a:ext cx="2803235" cy="606904"/>
          </a:xfrm>
          <a:prstGeom prst="rect">
            <a:avLst/>
          </a:prstGeom>
          <a:noFill/>
          <a:ln>
            <a:noFill/>
          </a:ln>
        </p:spPr>
      </p:pic>
    </p:spTree>
    <p:extLst>
      <p:ext uri="{BB962C8B-B14F-4D97-AF65-F5344CB8AC3E}">
        <p14:creationId xmlns:p14="http://schemas.microsoft.com/office/powerpoint/2010/main" val="309378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3CBA-6B58-475A-BAF2-04998BA4A545}"/>
              </a:ext>
            </a:extLst>
          </p:cNvPr>
          <p:cNvSpPr>
            <a:spLocks noGrp="1"/>
          </p:cNvSpPr>
          <p:nvPr>
            <p:ph type="ctrTitle"/>
          </p:nvPr>
        </p:nvSpPr>
        <p:spPr/>
        <p:txBody>
          <a:bodyPr/>
          <a:lstStyle/>
          <a:p>
            <a:r>
              <a:rPr lang="en-US" dirty="0"/>
              <a:t>Summary</a:t>
            </a:r>
          </a:p>
        </p:txBody>
      </p:sp>
      <p:sp>
        <p:nvSpPr>
          <p:cNvPr id="3" name="Subtitle 2">
            <a:extLst>
              <a:ext uri="{FF2B5EF4-FFF2-40B4-BE49-F238E27FC236}">
                <a16:creationId xmlns:a16="http://schemas.microsoft.com/office/drawing/2014/main" id="{46542706-50AC-4B17-A704-143D94A799CD}"/>
              </a:ext>
            </a:extLst>
          </p:cNvPr>
          <p:cNvSpPr>
            <a:spLocks noGrp="1"/>
          </p:cNvSpPr>
          <p:nvPr>
            <p:ph type="subTitle" idx="1"/>
          </p:nvPr>
        </p:nvSpPr>
        <p:spPr/>
        <p:txBody>
          <a:bodyPr/>
          <a:lstStyle/>
          <a:p>
            <a:r>
              <a:rPr lang="en-US" dirty="0"/>
              <a:t>Implications, recommendations, benefits</a:t>
            </a:r>
          </a:p>
        </p:txBody>
      </p:sp>
      <p:sp>
        <p:nvSpPr>
          <p:cNvPr id="6" name="Content Placeholder 5">
            <a:extLst>
              <a:ext uri="{FF2B5EF4-FFF2-40B4-BE49-F238E27FC236}">
                <a16:creationId xmlns:a16="http://schemas.microsoft.com/office/drawing/2014/main" id="{BC163A50-2819-40D9-A42F-D84F47928C94}"/>
              </a:ext>
            </a:extLst>
          </p:cNvPr>
          <p:cNvSpPr>
            <a:spLocks noGrp="1"/>
          </p:cNvSpPr>
          <p:nvPr>
            <p:ph idx="15"/>
          </p:nvPr>
        </p:nvSpPr>
        <p:spPr>
          <a:xfrm>
            <a:off x="6505243" y="-29441"/>
            <a:ext cx="5307700" cy="6757786"/>
          </a:xfrm>
        </p:spPr>
        <p:txBody>
          <a:bodyPr/>
          <a:lstStyle/>
          <a:p>
            <a:pPr marL="0" marR="0" indent="228600" fontAlgn="base">
              <a:lnSpc>
                <a:spcPct val="100000"/>
              </a:lnSpc>
              <a:spcBef>
                <a:spcPts val="0"/>
              </a:spcBef>
              <a:spcAft>
                <a:spcPts val="0"/>
              </a:spcAft>
            </a:pPr>
            <a:r>
              <a:rPr lang="en-US" sz="1800" dirty="0">
                <a:effectLst/>
                <a:ea typeface="Times New Roman" panose="02020603050405020304" pitchFamily="18" charset="0"/>
                <a:cs typeface="Times New Roman" panose="02020603050405020304" pitchFamily="18" charset="0"/>
              </a:rPr>
              <a:t>Future work: </a:t>
            </a:r>
          </a:p>
          <a:p>
            <a:pPr marL="276225" lvl="1" indent="228600" fontAlgn="base">
              <a:lnSpc>
                <a:spcPct val="100000"/>
              </a:lnSpc>
              <a:spcBef>
                <a:spcPts val="0"/>
              </a:spcBef>
            </a:pPr>
            <a:r>
              <a:rPr lang="en-US" dirty="0">
                <a:ea typeface="Times New Roman" panose="02020603050405020304" pitchFamily="18" charset="0"/>
                <a:cs typeface="Times New Roman" panose="02020603050405020304" pitchFamily="18" charset="0"/>
              </a:rPr>
              <a:t>E</a:t>
            </a:r>
            <a:r>
              <a:rPr lang="en-US" dirty="0">
                <a:effectLst/>
                <a:ea typeface="Times New Roman" panose="02020603050405020304" pitchFamily="18" charset="0"/>
                <a:cs typeface="Times New Roman" panose="02020603050405020304" pitchFamily="18" charset="0"/>
              </a:rPr>
              <a:t>xpansion of the dataset / identification of important controls; such as natural disaster events, religion, poverty rates, demographic homogeneity, and international aid received. </a:t>
            </a:r>
            <a:endParaRPr lang="en-US" dirty="0">
              <a:ea typeface="Times New Roman" panose="02020603050405020304" pitchFamily="18" charset="0"/>
              <a:cs typeface="Times New Roman" panose="02020603050405020304" pitchFamily="18" charset="0"/>
            </a:endParaRPr>
          </a:p>
          <a:p>
            <a:pPr marL="276225" lvl="1" indent="228600" fontAlgn="base">
              <a:lnSpc>
                <a:spcPct val="100000"/>
              </a:lnSpc>
              <a:spcBef>
                <a:spcPts val="0"/>
              </a:spcBef>
            </a:pPr>
            <a:r>
              <a:rPr lang="en-US" dirty="0">
                <a:effectLst/>
                <a:ea typeface="Times New Roman" panose="02020603050405020304" pitchFamily="18" charset="0"/>
                <a:cs typeface="Times New Roman" panose="02020603050405020304" pitchFamily="18" charset="0"/>
              </a:rPr>
              <a:t>Obtain data for a wider range of countries and for a larger span of time. </a:t>
            </a:r>
          </a:p>
          <a:p>
            <a:pPr marL="276225" lvl="1" indent="0" fontAlgn="base">
              <a:lnSpc>
                <a:spcPct val="100000"/>
              </a:lnSpc>
              <a:spcBef>
                <a:spcPts val="0"/>
              </a:spcBef>
              <a:buNone/>
            </a:pPr>
            <a:endParaRPr lang="en-US" sz="1800" dirty="0">
              <a:effectLst/>
              <a:ea typeface="Times New Roman" panose="02020603050405020304" pitchFamily="18" charset="0"/>
              <a:cs typeface="Times New Roman" panose="02020603050405020304" pitchFamily="18" charset="0"/>
            </a:endParaRPr>
          </a:p>
          <a:p>
            <a:pPr marL="0" marR="0" indent="228600" fontAlgn="base">
              <a:lnSpc>
                <a:spcPct val="100000"/>
              </a:lnSpc>
              <a:spcBef>
                <a:spcPts val="0"/>
              </a:spcBef>
              <a:spcAft>
                <a:spcPts val="0"/>
              </a:spcAft>
            </a:pPr>
            <a:r>
              <a:rPr lang="en-US" dirty="0">
                <a:ea typeface="Times New Roman" panose="02020603050405020304" pitchFamily="18" charset="0"/>
                <a:cs typeface="Times New Roman" panose="02020603050405020304" pitchFamily="18" charset="0"/>
              </a:rPr>
              <a:t>Recommendation:</a:t>
            </a:r>
          </a:p>
          <a:p>
            <a:pPr marL="276225" lvl="1" indent="228600" fontAlgn="base">
              <a:lnSpc>
                <a:spcPct val="100000"/>
              </a:lnSpc>
              <a:spcBef>
                <a:spcPts val="0"/>
              </a:spcBef>
            </a:pPr>
            <a:r>
              <a:rPr lang="en-US" dirty="0">
                <a:ea typeface="Times New Roman" panose="02020603050405020304" pitchFamily="18" charset="0"/>
                <a:cs typeface="Times New Roman" panose="02020603050405020304" pitchFamily="18" charset="0"/>
              </a:rPr>
              <a:t>S</a:t>
            </a:r>
            <a:r>
              <a:rPr lang="en-US" dirty="0">
                <a:effectLst/>
                <a:ea typeface="Times New Roman" panose="02020603050405020304" pitchFamily="18" charset="0"/>
                <a:cs typeface="Times New Roman" panose="02020603050405020304" pitchFamily="18" charset="0"/>
              </a:rPr>
              <a:t>takeholders in international agricultural markets </a:t>
            </a:r>
            <a:r>
              <a:rPr lang="en-US" dirty="0">
                <a:ea typeface="Times New Roman" panose="02020603050405020304" pitchFamily="18" charset="0"/>
                <a:cs typeface="Times New Roman" panose="02020603050405020304" pitchFamily="18" charset="0"/>
              </a:rPr>
              <a:t>should conduct </a:t>
            </a:r>
            <a:r>
              <a:rPr lang="en-US" dirty="0">
                <a:effectLst/>
                <a:ea typeface="Times New Roman" panose="02020603050405020304" pitchFamily="18" charset="0"/>
                <a:cs typeface="Times New Roman" panose="02020603050405020304" pitchFamily="18" charset="0"/>
              </a:rPr>
              <a:t>further research.</a:t>
            </a:r>
          </a:p>
          <a:p>
            <a:pPr marL="276225" lvl="1" indent="0" fontAlgn="base">
              <a:lnSpc>
                <a:spcPct val="100000"/>
              </a:lnSpc>
              <a:spcBef>
                <a:spcPts val="0"/>
              </a:spcBef>
              <a:buNone/>
            </a:pPr>
            <a:endParaRPr lang="en-US" dirty="0">
              <a:ea typeface="Times New Roman" panose="02020603050405020304" pitchFamily="18" charset="0"/>
              <a:cs typeface="Times New Roman" panose="02020603050405020304" pitchFamily="18" charset="0"/>
            </a:endParaRPr>
          </a:p>
          <a:p>
            <a:pPr marL="0" marR="0" indent="228600" fontAlgn="base">
              <a:lnSpc>
                <a:spcPct val="100000"/>
              </a:lnSpc>
              <a:spcBef>
                <a:spcPts val="0"/>
              </a:spcBef>
              <a:spcAft>
                <a:spcPts val="0"/>
              </a:spcAft>
            </a:pPr>
            <a:r>
              <a:rPr lang="en-US" sz="1800" dirty="0">
                <a:effectLst/>
                <a:ea typeface="Times New Roman" panose="02020603050405020304" pitchFamily="18" charset="0"/>
                <a:cs typeface="Times New Roman" panose="02020603050405020304" pitchFamily="18" charset="0"/>
              </a:rPr>
              <a:t>Benefits:</a:t>
            </a:r>
          </a:p>
          <a:p>
            <a:pPr marL="276225" lvl="1" indent="228600" fontAlgn="base">
              <a:lnSpc>
                <a:spcPct val="100000"/>
              </a:lnSpc>
              <a:spcBef>
                <a:spcPts val="0"/>
              </a:spcBef>
            </a:pPr>
            <a:r>
              <a:rPr lang="en-US" dirty="0">
                <a:ea typeface="Times New Roman" panose="02020603050405020304" pitchFamily="18" charset="0"/>
                <a:cs typeface="Times New Roman" panose="02020603050405020304" pitchFamily="18" charset="0"/>
              </a:rPr>
              <a:t>Improved model </a:t>
            </a:r>
            <a:r>
              <a:rPr lang="en-US" dirty="0">
                <a:effectLst/>
                <a:ea typeface="Times New Roman" panose="02020603050405020304" pitchFamily="18" charset="0"/>
                <a:cs typeface="Times New Roman" panose="02020603050405020304" pitchFamily="18" charset="0"/>
              </a:rPr>
              <a:t>could be used to help ag companies, governments and nonprofits test simulated interventions / develop strategies for protecting the agricultural industry in times of social upheaval.  </a:t>
            </a:r>
          </a:p>
          <a:p>
            <a:pPr marL="276225" lvl="1" indent="228600" fontAlgn="base">
              <a:lnSpc>
                <a:spcPct val="100000"/>
              </a:lnSpc>
              <a:spcBef>
                <a:spcPts val="0"/>
              </a:spcBef>
            </a:pPr>
            <a:r>
              <a:rPr lang="en-US" dirty="0">
                <a:ea typeface="Times New Roman" panose="02020603050405020304" pitchFamily="18" charset="0"/>
                <a:cs typeface="Times New Roman" panose="02020603050405020304" pitchFamily="18" charset="0"/>
              </a:rPr>
              <a:t>P</a:t>
            </a:r>
            <a:r>
              <a:rPr lang="en-US" dirty="0">
                <a:effectLst/>
                <a:ea typeface="Times New Roman" panose="02020603050405020304" pitchFamily="18" charset="0"/>
                <a:cs typeface="Times New Roman" panose="02020603050405020304" pitchFamily="18" charset="0"/>
              </a:rPr>
              <a:t>rotect the investments of large agricultural companies and small farmers </a:t>
            </a:r>
            <a:r>
              <a:rPr lang="en-US" dirty="0">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improve local food security in times of socio-political tension.</a:t>
            </a:r>
            <a:br>
              <a:rPr lang="en-US" dirty="0">
                <a:effectLst/>
                <a:latin typeface="Times" panose="02020603050405020304" pitchFamily="18" charset="0"/>
                <a:ea typeface="Times New Roman" panose="02020603050405020304" pitchFamily="18" charset="0"/>
                <a:cs typeface="Times New Roman" panose="02020603050405020304" pitchFamily="18" charset="0"/>
              </a:rPr>
            </a:br>
            <a:endParaRPr lang="en-US"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spcAft>
                <a:spcPts val="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D249B8-A654-41FD-9724-45A3A5EE13F9}"/>
              </a:ext>
            </a:extLst>
          </p:cNvPr>
          <p:cNvSpPr>
            <a:spLocks noGrp="1"/>
          </p:cNvSpPr>
          <p:nvPr>
            <p:ph type="sldNum" sz="quarter" idx="14"/>
          </p:nvPr>
        </p:nvSpPr>
        <p:spPr/>
        <p:txBody>
          <a:bodyPr/>
          <a:lstStyle/>
          <a:p>
            <a:fld id="{19B51A1E-902D-48AF-9020-955120F399B6}" type="slidenum">
              <a:rPr lang="en-US" smtClean="0"/>
              <a:pPr/>
              <a:t>12</a:t>
            </a:fld>
            <a:endParaRPr lang="en-US" dirty="0"/>
          </a:p>
        </p:txBody>
      </p:sp>
      <p:pic>
        <p:nvPicPr>
          <p:cNvPr id="7" name="Picture 6" descr="A large green field with trees in the background&#10;&#10;Description automatically generated">
            <a:extLst>
              <a:ext uri="{FF2B5EF4-FFF2-40B4-BE49-F238E27FC236}">
                <a16:creationId xmlns:a16="http://schemas.microsoft.com/office/drawing/2014/main" id="{8053E37D-E178-480D-9467-7C5F86AEC9A4}"/>
              </a:ext>
            </a:extLst>
          </p:cNvPr>
          <p:cNvPicPr>
            <a:picLocks noChangeAspect="1"/>
          </p:cNvPicPr>
          <p:nvPr/>
        </p:nvPicPr>
        <p:blipFill>
          <a:blip r:embed="rId3"/>
          <a:stretch>
            <a:fillRect/>
          </a:stretch>
        </p:blipFill>
        <p:spPr>
          <a:xfrm>
            <a:off x="84000" y="214751"/>
            <a:ext cx="6012000" cy="4008000"/>
          </a:xfrm>
          <a:prstGeom prst="rect">
            <a:avLst/>
          </a:prstGeom>
        </p:spPr>
      </p:pic>
      <p:pic>
        <p:nvPicPr>
          <p:cNvPr id="8" name="Picture 7">
            <a:extLst>
              <a:ext uri="{FF2B5EF4-FFF2-40B4-BE49-F238E27FC236}">
                <a16:creationId xmlns:a16="http://schemas.microsoft.com/office/drawing/2014/main" id="{6E6EE5D0-BC3D-4658-99C0-B2FB91A53C21}"/>
              </a:ext>
            </a:extLst>
          </p:cNvPr>
          <p:cNvPicPr>
            <a:picLocks noChangeAspect="1"/>
          </p:cNvPicPr>
          <p:nvPr/>
        </p:nvPicPr>
        <p:blipFill>
          <a:blip r:embed="rId4"/>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8671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tree with a mountain in the background&#10;&#10;Description automatically generated">
            <a:extLst>
              <a:ext uri="{FF2B5EF4-FFF2-40B4-BE49-F238E27FC236}">
                <a16:creationId xmlns:a16="http://schemas.microsoft.com/office/drawing/2014/main" id="{940D38B7-BD03-4B72-AFD4-E01B93EDCEE3}"/>
              </a:ext>
            </a:extLst>
          </p:cNvPr>
          <p:cNvPicPr>
            <a:picLocks noChangeAspect="1"/>
          </p:cNvPicPr>
          <p:nvPr/>
        </p:nvPicPr>
        <p:blipFill>
          <a:blip r:embed="rId3"/>
          <a:stretch>
            <a:fillRect/>
          </a:stretch>
        </p:blipFill>
        <p:spPr>
          <a:xfrm>
            <a:off x="-777922" y="-1425008"/>
            <a:ext cx="13156441" cy="8770960"/>
          </a:xfrm>
          <a:prstGeom prst="rect">
            <a:avLst/>
          </a:prstGeom>
        </p:spPr>
      </p:pic>
      <p:pic>
        <p:nvPicPr>
          <p:cNvPr id="19" name="Picture Placeholder 18" descr="arial view of ocean and land near the ocean">
            <a:extLst>
              <a:ext uri="{FF2B5EF4-FFF2-40B4-BE49-F238E27FC236}">
                <a16:creationId xmlns:a16="http://schemas.microsoft.com/office/drawing/2014/main" id="{7DD607C7-7CF7-4A0F-BFF7-6F3C46205E68}"/>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l="11" r="11"/>
          <a:stretch>
            <a:fillRect/>
          </a:stretch>
        </p:blipFill>
        <p:spPr>
          <a:xfrm>
            <a:off x="-7097322" y="7530351"/>
            <a:ext cx="8298325" cy="4615419"/>
          </a:xfrm>
        </p:spPr>
      </p:pic>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p:txBody>
          <a:bodyPr/>
          <a:lstStyle/>
          <a:p>
            <a:r>
              <a:rPr lang="en-US" dirty="0"/>
              <a:t>Thank You</a:t>
            </a:r>
          </a:p>
        </p:txBody>
      </p:sp>
      <p:pic>
        <p:nvPicPr>
          <p:cNvPr id="13" name="Graphic 12" descr="Person icon">
            <a:extLst>
              <a:ext uri="{FF2B5EF4-FFF2-40B4-BE49-F238E27FC236}">
                <a16:creationId xmlns:a16="http://schemas.microsoft.com/office/drawing/2014/main" id="{708AF784-88DE-4E89-A28B-BECD54FC11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886690"/>
            <a:ext cx="164463" cy="164463"/>
          </a:xfrm>
          <a:prstGeom prst="rect">
            <a:avLst/>
          </a:prstGeom>
        </p:spPr>
      </p:pic>
      <p:sp>
        <p:nvSpPr>
          <p:cNvPr id="7" name="Subtitle 6">
            <a:extLst>
              <a:ext uri="{FF2B5EF4-FFF2-40B4-BE49-F238E27FC236}">
                <a16:creationId xmlns:a16="http://schemas.microsoft.com/office/drawing/2014/main" id="{ACCCCDAD-0E0B-437F-8CAA-0536470B2E2F}"/>
              </a:ext>
            </a:extLst>
          </p:cNvPr>
          <p:cNvSpPr>
            <a:spLocks noGrp="1"/>
          </p:cNvSpPr>
          <p:nvPr>
            <p:ph type="subTitle" idx="1"/>
          </p:nvPr>
        </p:nvSpPr>
        <p:spPr/>
        <p:txBody>
          <a:bodyPr/>
          <a:lstStyle/>
          <a:p>
            <a:r>
              <a:rPr lang="en-US" dirty="0"/>
              <a:t>Desiree Teter</a:t>
            </a:r>
          </a:p>
        </p:txBody>
      </p:sp>
      <p:sp>
        <p:nvSpPr>
          <p:cNvPr id="10" name="Text Placeholder 9">
            <a:extLst>
              <a:ext uri="{FF2B5EF4-FFF2-40B4-BE49-F238E27FC236}">
                <a16:creationId xmlns:a16="http://schemas.microsoft.com/office/drawing/2014/main" id="{2EF9E03C-A81E-4083-9F20-EF8FFAF5914D}"/>
              </a:ext>
            </a:extLst>
          </p:cNvPr>
          <p:cNvSpPr>
            <a:spLocks noGrp="1"/>
          </p:cNvSpPr>
          <p:nvPr>
            <p:ph type="body" sz="quarter" idx="14"/>
          </p:nvPr>
        </p:nvSpPr>
        <p:spPr/>
        <p:txBody>
          <a:bodyPr/>
          <a:lstStyle/>
          <a:p>
            <a:r>
              <a:rPr lang="en-US" dirty="0"/>
              <a:t>dteter@wgu.edu</a:t>
            </a:r>
          </a:p>
        </p:txBody>
      </p:sp>
      <p:pic>
        <p:nvPicPr>
          <p:cNvPr id="14" name="Graphic 13" descr="Email icon">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530964"/>
            <a:ext cx="164463" cy="164463"/>
          </a:xfrm>
          <a:prstGeom prst="rect">
            <a:avLst/>
          </a:prstGeom>
        </p:spPr>
      </p:pic>
      <p:pic>
        <p:nvPicPr>
          <p:cNvPr id="16" name="Picture 2" descr="WGU Offers $750,000 in scholarships | | elkodaily.com">
            <a:extLst>
              <a:ext uri="{FF2B5EF4-FFF2-40B4-BE49-F238E27FC236}">
                <a16:creationId xmlns:a16="http://schemas.microsoft.com/office/drawing/2014/main" id="{798C470C-3822-49CC-B5B0-DF5329A5C2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7212" y="2372234"/>
            <a:ext cx="1140083" cy="114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42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Sources</a:t>
            </a:r>
          </a:p>
        </p:txBody>
      </p:sp>
      <p:sp>
        <p:nvSpPr>
          <p:cNvPr id="2" name="Slide Number Placeholder 1">
            <a:extLst>
              <a:ext uri="{FF2B5EF4-FFF2-40B4-BE49-F238E27FC236}">
                <a16:creationId xmlns:a16="http://schemas.microsoft.com/office/drawing/2014/main" id="{16ECB4D9-C14E-4743-83A8-1670E858F15F}"/>
              </a:ext>
            </a:extLst>
          </p:cNvPr>
          <p:cNvSpPr>
            <a:spLocks noGrp="1"/>
          </p:cNvSpPr>
          <p:nvPr>
            <p:ph type="sldNum" sz="quarter" idx="11"/>
          </p:nvPr>
        </p:nvSpPr>
        <p:spPr/>
        <p:txBody>
          <a:bodyPr/>
          <a:lstStyle/>
          <a:p>
            <a:fld id="{19B51A1E-902D-48AF-9020-955120F399B6}" type="slidenum">
              <a:rPr lang="en-US" smtClean="0"/>
              <a:pPr/>
              <a:t>14</a:t>
            </a:fld>
            <a:endParaRPr lang="en-US" dirty="0"/>
          </a:p>
        </p:txBody>
      </p:sp>
      <p:sp>
        <p:nvSpPr>
          <p:cNvPr id="6" name="TextBox 5">
            <a:extLst>
              <a:ext uri="{FF2B5EF4-FFF2-40B4-BE49-F238E27FC236}">
                <a16:creationId xmlns:a16="http://schemas.microsoft.com/office/drawing/2014/main" id="{55AC6C23-321C-4143-BB2F-CCAB6C378DCA}"/>
              </a:ext>
            </a:extLst>
          </p:cNvPr>
          <p:cNvSpPr txBox="1"/>
          <p:nvPr/>
        </p:nvSpPr>
        <p:spPr>
          <a:xfrm>
            <a:off x="1381835" y="1037230"/>
            <a:ext cx="7857699" cy="5816977"/>
          </a:xfrm>
          <a:prstGeom prst="rect">
            <a:avLst/>
          </a:prstGeom>
          <a:noFill/>
        </p:spPr>
        <p:txBody>
          <a:bodyPr wrap="square">
            <a:spAutoFit/>
          </a:bodyPr>
          <a:lstStyle/>
          <a:p>
            <a:pPr marL="685800" marR="0" indent="-457200" fontAlgn="base">
              <a:spcBef>
                <a:spcPts val="0"/>
              </a:spcBef>
              <a:spcAft>
                <a:spcPts val="0"/>
              </a:spcAft>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Battacharyya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(2018).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Ridge and Lasso Regression: L1 and L2 Regularization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Medium. Retrieved 22 October 2020, from https://towardsdatascience.com/ridge-and-lasso-regression-a-complete-guide-with-python-scikit-learn-e20e34bcbf0b.</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Curated Data | ACLED</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ACLED. (2020). Retrieved 22 October 2020, from </a:t>
            </a:r>
            <a:r>
              <a:rPr lang="en-US"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https://acleddata.com/curated-data-files/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Global Food &amp; Agriculture Statistics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Kaggle.com. (2017). Retrieved 22 October 2020, from https://www.kaggle.com/unitednations/global-food-agriculture-statistics.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Harris, Charles R. (2020) </a:t>
            </a:r>
            <a:r>
              <a:rPr lang="en-US" sz="1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Array programming with NumPy</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Nature</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585</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357–362 (2020), </a:t>
            </a:r>
            <a:r>
              <a:rPr lang="en-US" sz="1200" u="sng" dirty="0">
                <a:solidFill>
                  <a:srgbClr val="0088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DOI:10.1038/s41586-020-2649-2</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Hunter, John D. (2007) </a:t>
            </a:r>
            <a:r>
              <a:rPr lang="en-US" sz="1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Matplotlib: A 2D Graphics Environment</a:t>
            </a:r>
            <a:r>
              <a:rPr lang="en-US" sz="12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Computing in Science &amp; Engineering</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90-95, </a:t>
            </a:r>
            <a:r>
              <a:rPr lang="en-US" sz="1200" u="sng" dirty="0">
                <a:solidFill>
                  <a:srgbClr val="0088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DOI:10.1109/MCSE.2007.55</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 J. (2018).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Why Random Forest is My Favorite Machine Learning Model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Medium. Retrieved 28 October 2020, from https://towardsdatascience.com/why-random-forest-is-my-favorite-machine-learning-model-b97651fa3706</a:t>
            </a:r>
          </a:p>
          <a:p>
            <a:pPr marL="685800" marR="0" indent="-457200" fontAlgn="base">
              <a:spcBef>
                <a:spcPts val="0"/>
              </a:spcBef>
              <a:spcAft>
                <a:spcPts val="0"/>
              </a:spcAft>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Koehrson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Hyperparameter Tuning the Random Forest in Python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Medium.  Retrieved 22 October 2020, from </a:t>
            </a:r>
            <a:r>
              <a:rPr lang="en-US"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https://towardsdatascience.com/hyperparameter-tuning-the-random-forest-in-python-using-scikit-learn-28d2aa77dd74</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McKinney, W. (2010) </a:t>
            </a:r>
            <a:r>
              <a:rPr lang="en-US" sz="1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Data Structures for Statistical Computing in Python</a:t>
            </a:r>
            <a:r>
              <a:rPr lang="en-US" sz="1200" b="1"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Proceedings of the 9th Python in Science Conference,</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51-56 (</a:t>
            </a:r>
            <a:r>
              <a:rPr lang="en-US" sz="1200" u="sng" dirty="0">
                <a:solidFill>
                  <a:srgbClr val="0088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publisher link</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Minitab Editor. (2020).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Enough Is Enough! Handling Multicollinearity in Regression Analysis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Blog.minitab.com. Retrieved 22 October 2020, from </a:t>
            </a:r>
            <a:r>
              <a:rPr lang="en-US"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https://blog.minitab.com/blog/understanding-statistics/handling-multicollinearity-in-regression-analysis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685800" marR="0" indent="-457200" fontAlgn="base">
              <a:spcBef>
                <a:spcPts val="0"/>
              </a:spcBef>
              <a:spcAft>
                <a:spcPts val="0"/>
              </a:spcAft>
            </a:pPr>
            <a:r>
              <a:rPr lang="en-US" sz="1200" b="0" i="1" dirty="0">
                <a:solidFill>
                  <a:srgbClr val="000000"/>
                </a:solidFill>
                <a:effectLst/>
                <a:latin typeface="Times New Roman" panose="02020603050405020304" pitchFamily="18" charset="0"/>
                <a:cs typeface="Times New Roman" panose="02020603050405020304" pitchFamily="18" charset="0"/>
              </a:rPr>
              <a:t>Partial Correlation Analysis - Multiple Correlation</a:t>
            </a:r>
            <a:r>
              <a:rPr lang="en-US" sz="1200" b="0" i="0" dirty="0">
                <a:solidFill>
                  <a:srgbClr val="000000"/>
                </a:solidFill>
                <a:effectLst/>
                <a:latin typeface="Times New Roman" panose="02020603050405020304" pitchFamily="18" charset="0"/>
                <a:cs typeface="Times New Roman" panose="02020603050405020304" pitchFamily="18" charset="0"/>
              </a:rPr>
              <a:t>. Explorable.com. (2010). Retrieved 28 October 2020, from https://explorable.com/partial-correlation-analysis.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Pedregosa</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F. (2011) </a:t>
            </a:r>
            <a:r>
              <a:rPr lang="en-US" sz="1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Scikit-learn: Machine Learning in Python</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Journal of Machine Learning Research</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2825-2830  (</a:t>
            </a:r>
            <a:r>
              <a:rPr lang="en-US" sz="1200" u="sng" dirty="0">
                <a:solidFill>
                  <a:srgbClr val="0088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publisher link</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Food and Agriculture Organization of the United Nations. (2020). Retrieved 22 October 2020, from </a:t>
            </a:r>
            <a:r>
              <a:rPr lang="en-US"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http://www.fao.org/statistics/en/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Tavares, E. (2017).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Variance Inflation Factor (VIF) Explained - Python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Etav.github.io. Retrieved 22 October 2020, from </a:t>
            </a:r>
            <a:r>
              <a:rPr lang="en-US"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rPr>
              <a:t>https://etav.github.io/python/vif_factor_python.html</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fontAlgn="base">
              <a:spcBef>
                <a:spcPts val="0"/>
              </a:spcBef>
              <a:spcAft>
                <a:spcPts val="0"/>
              </a:spcAft>
            </a:pPr>
            <a:r>
              <a:rPr lang="en-US" sz="12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UNdata</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conditions of use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Data.un.org. (2020). Retrieved 22 October 2020, from https://data.un.org/Host.aspx?Content=UNdataUse.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6149B50D-217D-44A1-845D-52BB64174E73}"/>
              </a:ext>
            </a:extLst>
          </p:cNvPr>
          <p:cNvPicPr>
            <a:picLocks noChangeAspect="1"/>
          </p:cNvPicPr>
          <p:nvPr/>
        </p:nvPicPr>
        <p:blipFill>
          <a:blip r:embed="rId12"/>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D87D-E475-451A-B36C-E4A4F63609C1}"/>
              </a:ext>
            </a:extLst>
          </p:cNvPr>
          <p:cNvSpPr>
            <a:spLocks noGrp="1"/>
          </p:cNvSpPr>
          <p:nvPr>
            <p:ph type="ctrTitle"/>
          </p:nvPr>
        </p:nvSpPr>
        <p:spPr>
          <a:xfrm>
            <a:off x="84000" y="2234359"/>
            <a:ext cx="6012000" cy="965200"/>
          </a:xfrm>
        </p:spPr>
        <p:txBody>
          <a:bodyPr/>
          <a:lstStyle/>
          <a:p>
            <a:r>
              <a:rPr lang="en-US" dirty="0"/>
              <a:t>About Me</a:t>
            </a:r>
          </a:p>
        </p:txBody>
      </p:sp>
      <p:sp>
        <p:nvSpPr>
          <p:cNvPr id="3" name="Subtitle 2">
            <a:extLst>
              <a:ext uri="{FF2B5EF4-FFF2-40B4-BE49-F238E27FC236}">
                <a16:creationId xmlns:a16="http://schemas.microsoft.com/office/drawing/2014/main" id="{D56BE522-961D-4737-9715-127DB8A86EB2}"/>
              </a:ext>
            </a:extLst>
          </p:cNvPr>
          <p:cNvSpPr>
            <a:spLocks noGrp="1"/>
          </p:cNvSpPr>
          <p:nvPr>
            <p:ph type="subTitle" idx="1"/>
          </p:nvPr>
        </p:nvSpPr>
        <p:spPr>
          <a:xfrm>
            <a:off x="84000" y="3199560"/>
            <a:ext cx="6012000" cy="3573784"/>
          </a:xfrm>
        </p:spPr>
        <p:txBody>
          <a:bodyPr/>
          <a:lstStyle/>
          <a:p>
            <a:r>
              <a:rPr lang="en-US" dirty="0"/>
              <a:t>I am a current MSc. student at WGU, who has worked as a data professional for over 6 years.  I have experience working with and analyzing data in many areas, including industry and agriculture.  Most recently I have been involved in developing reporting strategies and recommendation engines for a product start up that connects creatives with nonprofits and political organizations and gives them tools for the complete hiring and project management lifecycle.</a:t>
            </a:r>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p:txBody>
          <a:bodyPr/>
          <a:lstStyle/>
          <a:p>
            <a:pPr marL="0" indent="0">
              <a:buNone/>
            </a:pPr>
            <a:r>
              <a:rPr lang="en-US" sz="4400" dirty="0"/>
              <a:t>Why this topic?</a:t>
            </a:r>
          </a:p>
          <a:p>
            <a:pPr marL="0" indent="0">
              <a:buNone/>
            </a:pPr>
            <a:r>
              <a:rPr lang="en-US" dirty="0"/>
              <a:t>Time spent working with multinational agricultural corporations such as Bayer Crop Science got me thinking….</a:t>
            </a:r>
          </a:p>
        </p:txBody>
      </p:sp>
      <p:grpSp>
        <p:nvGrpSpPr>
          <p:cNvPr id="46" name="Group 45">
            <a:extLst>
              <a:ext uri="{FF2B5EF4-FFF2-40B4-BE49-F238E27FC236}">
                <a16:creationId xmlns:a16="http://schemas.microsoft.com/office/drawing/2014/main" id="{62DF6AE8-6133-4C1E-91DD-755705ACF0F1}"/>
              </a:ext>
              <a:ext uri="{C183D7F6-B498-43B3-948B-1728B52AA6E4}">
                <adec:decorative xmlns:adec="http://schemas.microsoft.com/office/drawing/2017/decorative" val="1"/>
              </a:ext>
            </a:extLst>
          </p:cNvPr>
          <p:cNvGrpSpPr/>
          <p:nvPr/>
        </p:nvGrpSpPr>
        <p:grpSpPr>
          <a:xfrm>
            <a:off x="9862160" y="831132"/>
            <a:ext cx="1850209" cy="1915995"/>
            <a:chOff x="9862160" y="831132"/>
            <a:chExt cx="1850209" cy="1915995"/>
          </a:xfrm>
        </p:grpSpPr>
        <p:sp>
          <p:nvSpPr>
            <p:cNvPr id="16" name="Freeform: Shape 15" title="triangles">
              <a:extLst>
                <a:ext uri="{FF2B5EF4-FFF2-40B4-BE49-F238E27FC236}">
                  <a16:creationId xmlns:a16="http://schemas.microsoft.com/office/drawing/2014/main"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DAF16E1-87DB-4920-A90B-23E1C72DDC7F}"/>
              </a:ext>
            </a:extLst>
          </p:cNvPr>
          <p:cNvSpPr>
            <a:spLocks noGrp="1"/>
          </p:cNvSpPr>
          <p:nvPr>
            <p:ph type="sldNum" sz="quarter" idx="14"/>
          </p:nvPr>
        </p:nvSpPr>
        <p:spPr/>
        <p:txBody>
          <a:bodyPr/>
          <a:lstStyle/>
          <a:p>
            <a:fld id="{19B51A1E-902D-48AF-9020-955120F399B6}" type="slidenum">
              <a:rPr lang="en-US" smtClean="0"/>
              <a:pPr/>
              <a:t>2</a:t>
            </a:fld>
            <a:endParaRPr lang="en-US" dirty="0"/>
          </a:p>
        </p:txBody>
      </p:sp>
      <p:pic>
        <p:nvPicPr>
          <p:cNvPr id="5" name="Picture 4">
            <a:extLst>
              <a:ext uri="{FF2B5EF4-FFF2-40B4-BE49-F238E27FC236}">
                <a16:creationId xmlns:a16="http://schemas.microsoft.com/office/drawing/2014/main" id="{D02EA6BD-3AF9-40C3-8499-9802CB6D6DC4}"/>
              </a:ext>
            </a:extLst>
          </p:cNvPr>
          <p:cNvPicPr>
            <a:picLocks noChangeAspect="1"/>
          </p:cNvPicPr>
          <p:nvPr/>
        </p:nvPicPr>
        <p:blipFill>
          <a:blip r:embed="rId3"/>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79575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p:txBody>
          <a:bodyPr/>
          <a:lstStyle/>
          <a:p>
            <a:r>
              <a:rPr lang="en-US" dirty="0"/>
              <a:t>The Problem – where is the research?</a:t>
            </a:r>
          </a:p>
        </p:txBody>
      </p:sp>
      <p:sp>
        <p:nvSpPr>
          <p:cNvPr id="8" name="Text Placeholder 7">
            <a:extLst>
              <a:ext uri="{FF2B5EF4-FFF2-40B4-BE49-F238E27FC236}">
                <a16:creationId xmlns:a16="http://schemas.microsoft.com/office/drawing/2014/main" id="{E6971D8C-ECC5-4EDD-AC10-DDF4CA7E9DC3}"/>
              </a:ext>
            </a:extLst>
          </p:cNvPr>
          <p:cNvSpPr>
            <a:spLocks noGrp="1"/>
          </p:cNvSpPr>
          <p:nvPr>
            <p:ph type="body" sz="quarter" idx="16"/>
          </p:nvPr>
        </p:nvSpPr>
        <p:spPr>
          <a:xfrm>
            <a:off x="5015999" y="3721856"/>
            <a:ext cx="2160000" cy="504000"/>
          </a:xfrm>
        </p:spPr>
        <p:txBody>
          <a:bodyPr/>
          <a:lstStyle/>
          <a:p>
            <a:r>
              <a:rPr lang="en-US" dirty="0"/>
              <a:t>Social Disruption</a:t>
            </a:r>
          </a:p>
        </p:txBody>
      </p:sp>
      <p:sp>
        <p:nvSpPr>
          <p:cNvPr id="13" name="Text Placeholder 12">
            <a:extLst>
              <a:ext uri="{FF2B5EF4-FFF2-40B4-BE49-F238E27FC236}">
                <a16:creationId xmlns:a16="http://schemas.microsoft.com/office/drawing/2014/main" id="{A6B0E616-411B-4401-BC87-821D72B9D614}"/>
              </a:ext>
            </a:extLst>
          </p:cNvPr>
          <p:cNvSpPr>
            <a:spLocks noGrp="1"/>
          </p:cNvSpPr>
          <p:nvPr>
            <p:ph type="body" sz="quarter" idx="21"/>
          </p:nvPr>
        </p:nvSpPr>
        <p:spPr>
          <a:xfrm>
            <a:off x="5152639" y="4344994"/>
            <a:ext cx="2160000" cy="1316150"/>
          </a:xfrm>
        </p:spPr>
        <p:txBody>
          <a:bodyPr/>
          <a:lstStyle/>
          <a:p>
            <a:r>
              <a:rPr lang="en-US" dirty="0"/>
              <a:t>Societal and political instability such as armed conflict and violent protest can impact markets of all types in areas where it occurs.</a:t>
            </a:r>
          </a:p>
        </p:txBody>
      </p:sp>
      <p:sp>
        <p:nvSpPr>
          <p:cNvPr id="9" name="Text Placeholder 8">
            <a:extLst>
              <a:ext uri="{FF2B5EF4-FFF2-40B4-BE49-F238E27FC236}">
                <a16:creationId xmlns:a16="http://schemas.microsoft.com/office/drawing/2014/main" id="{A6E9F776-E542-4D93-851A-A3A10F6D2A7D}"/>
              </a:ext>
            </a:extLst>
          </p:cNvPr>
          <p:cNvSpPr>
            <a:spLocks noGrp="1"/>
          </p:cNvSpPr>
          <p:nvPr>
            <p:ph type="body" sz="quarter" idx="17"/>
          </p:nvPr>
        </p:nvSpPr>
        <p:spPr>
          <a:xfrm>
            <a:off x="407187" y="3763200"/>
            <a:ext cx="2160587" cy="504000"/>
          </a:xfrm>
        </p:spPr>
        <p:txBody>
          <a:bodyPr/>
          <a:lstStyle/>
          <a:p>
            <a:r>
              <a:rPr lang="en-US" dirty="0"/>
              <a:t>Agriculture</a:t>
            </a:r>
          </a:p>
        </p:txBody>
      </p:sp>
      <p:sp>
        <p:nvSpPr>
          <p:cNvPr id="6" name="Text Placeholder 5">
            <a:extLst>
              <a:ext uri="{FF2B5EF4-FFF2-40B4-BE49-F238E27FC236}">
                <a16:creationId xmlns:a16="http://schemas.microsoft.com/office/drawing/2014/main" id="{A163F1F1-E70E-4823-905B-45B18FCD35FA}"/>
              </a:ext>
            </a:extLst>
          </p:cNvPr>
          <p:cNvSpPr>
            <a:spLocks noGrp="1"/>
          </p:cNvSpPr>
          <p:nvPr>
            <p:ph type="body" sz="quarter" idx="14"/>
          </p:nvPr>
        </p:nvSpPr>
        <p:spPr>
          <a:xfrm>
            <a:off x="407186" y="4267200"/>
            <a:ext cx="2160588" cy="1471738"/>
          </a:xfrm>
        </p:spPr>
        <p:txBody>
          <a:bodyPr/>
          <a:lstStyle/>
          <a:p>
            <a:r>
              <a:rPr lang="en-US" dirty="0"/>
              <a:t>Agriculture is an industry with immense human importance, impacts to it are keenly felt by both local people and international stakeholders.</a:t>
            </a:r>
          </a:p>
        </p:txBody>
      </p:sp>
      <p:pic>
        <p:nvPicPr>
          <p:cNvPr id="165" name="Picture Placeholder 164" descr="Factory">
            <a:extLst>
              <a:ext uri="{FF2B5EF4-FFF2-40B4-BE49-F238E27FC236}">
                <a16:creationId xmlns:a16="http://schemas.microsoft.com/office/drawing/2014/main" id="{6D714D76-10CE-413E-BCF3-42860232AB97}"/>
              </a:ext>
            </a:extLst>
          </p:cNvPr>
          <p:cNvPicPr>
            <a:picLocks noGrp="1" noChangeAspect="1"/>
          </p:cNvPicPr>
          <p:nvPr>
            <p:ph type="pic" sz="quarter" idx="31"/>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p:pic>
      <p:sp>
        <p:nvSpPr>
          <p:cNvPr id="12" name="Text Placeholder 11">
            <a:extLst>
              <a:ext uri="{FF2B5EF4-FFF2-40B4-BE49-F238E27FC236}">
                <a16:creationId xmlns:a16="http://schemas.microsoft.com/office/drawing/2014/main" id="{6248F5E2-762B-44E2-83B5-C078E3551BEA}"/>
              </a:ext>
            </a:extLst>
          </p:cNvPr>
          <p:cNvSpPr>
            <a:spLocks noGrp="1"/>
          </p:cNvSpPr>
          <p:nvPr>
            <p:ph type="body" sz="quarter" idx="20"/>
          </p:nvPr>
        </p:nvSpPr>
        <p:spPr>
          <a:xfrm>
            <a:off x="9609481" y="3627966"/>
            <a:ext cx="2160588" cy="504000"/>
          </a:xfrm>
        </p:spPr>
        <p:txBody>
          <a:bodyPr/>
          <a:lstStyle/>
          <a:p>
            <a:r>
              <a:rPr lang="en-US" dirty="0"/>
              <a:t>Industry </a:t>
            </a:r>
            <a:br>
              <a:rPr lang="en-US" dirty="0"/>
            </a:br>
            <a:r>
              <a:rPr lang="en-US" dirty="0"/>
              <a:t>Impact</a:t>
            </a:r>
          </a:p>
        </p:txBody>
      </p:sp>
      <p:sp>
        <p:nvSpPr>
          <p:cNvPr id="7" name="Text Placeholder 6">
            <a:extLst>
              <a:ext uri="{FF2B5EF4-FFF2-40B4-BE49-F238E27FC236}">
                <a16:creationId xmlns:a16="http://schemas.microsoft.com/office/drawing/2014/main" id="{A938F1A8-AEA6-473B-9AF3-DA6DF3A50827}"/>
              </a:ext>
            </a:extLst>
          </p:cNvPr>
          <p:cNvSpPr>
            <a:spLocks noGrp="1"/>
          </p:cNvSpPr>
          <p:nvPr>
            <p:ph type="body" sz="quarter" idx="15"/>
          </p:nvPr>
        </p:nvSpPr>
        <p:spPr>
          <a:xfrm>
            <a:off x="9609481" y="4367266"/>
            <a:ext cx="2160588" cy="1844166"/>
          </a:xfrm>
        </p:spPr>
        <p:txBody>
          <a:bodyPr/>
          <a:lstStyle/>
          <a:p>
            <a:r>
              <a:rPr lang="en-US" dirty="0"/>
              <a:t>War and disorder events may have an impact on the agriculture industry in affected areas – but little focused research has been done </a:t>
            </a:r>
          </a:p>
        </p:txBody>
      </p:sp>
      <p:sp>
        <p:nvSpPr>
          <p:cNvPr id="3" name="Slide Number Placeholder 2">
            <a:extLst>
              <a:ext uri="{FF2B5EF4-FFF2-40B4-BE49-F238E27FC236}">
                <a16:creationId xmlns:a16="http://schemas.microsoft.com/office/drawing/2014/main" id="{B2A7A116-BC28-4E39-B586-25212F9948F2}"/>
              </a:ext>
            </a:extLst>
          </p:cNvPr>
          <p:cNvSpPr>
            <a:spLocks noGrp="1"/>
          </p:cNvSpPr>
          <p:nvPr>
            <p:ph type="sldNum" sz="quarter" idx="11"/>
          </p:nvPr>
        </p:nvSpPr>
        <p:spPr/>
        <p:txBody>
          <a:bodyPr/>
          <a:lstStyle/>
          <a:p>
            <a:fld id="{19B51A1E-902D-48AF-9020-955120F399B6}" type="slidenum">
              <a:rPr lang="en-US" smtClean="0"/>
              <a:pPr/>
              <a:t>3</a:t>
            </a:fld>
            <a:endParaRPr lang="en-US" dirty="0"/>
          </a:p>
        </p:txBody>
      </p:sp>
      <p:sp>
        <p:nvSpPr>
          <p:cNvPr id="17" name="Text Placeholder 16">
            <a:extLst>
              <a:ext uri="{FF2B5EF4-FFF2-40B4-BE49-F238E27FC236}">
                <a16:creationId xmlns:a16="http://schemas.microsoft.com/office/drawing/2014/main" id="{7F413A10-B23F-4422-94C1-AC7D9B5F8ABF}"/>
              </a:ext>
            </a:extLst>
          </p:cNvPr>
          <p:cNvSpPr>
            <a:spLocks noGrp="1"/>
          </p:cNvSpPr>
          <p:nvPr>
            <p:ph type="body" sz="quarter" idx="13"/>
          </p:nvPr>
        </p:nvSpPr>
        <p:spPr>
          <a:xfrm>
            <a:off x="4580277" y="8091712"/>
            <a:ext cx="2160588" cy="900000"/>
          </a:xfrm>
        </p:spPr>
        <p:txBody>
          <a:bodyPr/>
          <a:lstStyle/>
          <a:p>
            <a:endParaRPr lang="en-US" dirty="0"/>
          </a:p>
        </p:txBody>
      </p:sp>
      <p:sp>
        <p:nvSpPr>
          <p:cNvPr id="19" name="Text Placeholder 18">
            <a:extLst>
              <a:ext uri="{FF2B5EF4-FFF2-40B4-BE49-F238E27FC236}">
                <a16:creationId xmlns:a16="http://schemas.microsoft.com/office/drawing/2014/main" id="{FCAA478B-9867-4059-AF7E-B41396577166}"/>
              </a:ext>
            </a:extLst>
          </p:cNvPr>
          <p:cNvSpPr>
            <a:spLocks noGrp="1"/>
          </p:cNvSpPr>
          <p:nvPr>
            <p:ph type="body" sz="quarter" idx="18"/>
          </p:nvPr>
        </p:nvSpPr>
        <p:spPr>
          <a:xfrm flipH="1">
            <a:off x="4534558" y="7771282"/>
            <a:ext cx="45719" cy="45719"/>
          </a:xfrm>
        </p:spPr>
        <p:txBody>
          <a:bodyPr/>
          <a:lstStyle/>
          <a:p>
            <a:endParaRPr lang="en-US" dirty="0"/>
          </a:p>
        </p:txBody>
      </p:sp>
      <p:pic>
        <p:nvPicPr>
          <p:cNvPr id="25" name="Picture Placeholder 94" descr="foliage">
            <a:extLst>
              <a:ext uri="{FF2B5EF4-FFF2-40B4-BE49-F238E27FC236}">
                <a16:creationId xmlns:a16="http://schemas.microsoft.com/office/drawing/2014/main" id="{A76CE756-DB83-43AB-B7B3-9DF6BF8F037C}"/>
              </a:ext>
            </a:extLst>
          </p:cNvPr>
          <p:cNvPicPr>
            <a:picLocks noChangeAspect="1"/>
          </p:cNvPicPr>
          <p:nvPr/>
        </p:nvPicPr>
        <p:blipFill>
          <a:blip r:embed="rId5">
            <a:extLst>
              <a:ext uri="{96DAC541-7B7A-43D3-8B79-37D633B846F1}">
                <asvg:svgBlip xmlns:asvg="http://schemas.microsoft.com/office/drawing/2016/SVG/main" r:embed="rId6"/>
              </a:ext>
            </a:extLst>
          </a:blip>
          <a:srcRect/>
          <a:stretch>
            <a:fillRect/>
          </a:stretch>
        </p:blipFill>
        <p:spPr>
          <a:xfrm>
            <a:off x="1076584" y="2413667"/>
            <a:ext cx="854075" cy="854075"/>
          </a:xfrm>
          <a:prstGeom prst="rect">
            <a:avLst/>
          </a:prstGeom>
        </p:spPr>
      </p:pic>
      <p:pic>
        <p:nvPicPr>
          <p:cNvPr id="32" name="Picture Placeholder 34" descr="Group">
            <a:extLst>
              <a:ext uri="{FF2B5EF4-FFF2-40B4-BE49-F238E27FC236}">
                <a16:creationId xmlns:a16="http://schemas.microsoft.com/office/drawing/2014/main" id="{71443244-C512-4F56-9B2D-AE6C883657DD}"/>
              </a:ext>
            </a:extLst>
          </p:cNvPr>
          <p:cNvPicPr>
            <a:picLocks noChangeAspect="1"/>
          </p:cNvPicPr>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5668962" y="2413667"/>
            <a:ext cx="854075" cy="854075"/>
          </a:xfrm>
          <a:prstGeom prst="rect">
            <a:avLst/>
          </a:prstGeom>
        </p:spPr>
      </p:pic>
      <p:pic>
        <p:nvPicPr>
          <p:cNvPr id="34" name="Picture 33">
            <a:extLst>
              <a:ext uri="{FF2B5EF4-FFF2-40B4-BE49-F238E27FC236}">
                <a16:creationId xmlns:a16="http://schemas.microsoft.com/office/drawing/2014/main" id="{289A4E22-67EB-4D64-B2AC-E2DCDE9B31D7}"/>
              </a:ext>
            </a:extLst>
          </p:cNvPr>
          <p:cNvPicPr>
            <a:picLocks noChangeAspect="1"/>
          </p:cNvPicPr>
          <p:nvPr/>
        </p:nvPicPr>
        <p:blipFill>
          <a:blip r:embed="rId9"/>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373768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C250559-CE7F-4D71-9D09-E583BE040DE6}"/>
              </a:ext>
            </a:extLst>
          </p:cNvPr>
          <p:cNvPicPr>
            <a:picLocks noChangeAspect="1"/>
          </p:cNvPicPr>
          <p:nvPr/>
        </p:nvPicPr>
        <p:blipFill>
          <a:blip r:embed="rId3"/>
          <a:stretch>
            <a:fillRect/>
          </a:stretch>
        </p:blipFill>
        <p:spPr>
          <a:xfrm>
            <a:off x="9482134" y="6291862"/>
            <a:ext cx="1768482" cy="268276"/>
          </a:xfrm>
          <a:prstGeom prst="rect">
            <a:avLst/>
          </a:prstGeom>
        </p:spPr>
      </p:pic>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p:txBody>
          <a:bodyPr/>
          <a:lstStyle/>
          <a:p>
            <a:r>
              <a:rPr lang="en-US" dirty="0"/>
              <a:t>The Proposal</a:t>
            </a:r>
          </a:p>
        </p:txBody>
      </p:sp>
      <p:pic>
        <p:nvPicPr>
          <p:cNvPr id="93" name="Picture Placeholder 92" descr="magnifying glass">
            <a:extLst>
              <a:ext uri="{FF2B5EF4-FFF2-40B4-BE49-F238E27FC236}">
                <a16:creationId xmlns:a16="http://schemas.microsoft.com/office/drawing/2014/main" id="{EAF3579C-5F54-BD44-AD76-C07BBA5EFEA7}"/>
              </a:ext>
            </a:extLst>
          </p:cNvPr>
          <p:cNvPicPr>
            <a:picLocks noGrp="1" noChangeAspect="1"/>
          </p:cNvPicPr>
          <p:nvPr>
            <p:ph type="pic" sz="quarter" idx="27"/>
          </p:nvPr>
        </p:nvPicPr>
        <p:blipFill>
          <a:blip r:embed="rId4">
            <a:extLst>
              <a:ext uri="{96DAC541-7B7A-43D3-8B79-37D633B846F1}">
                <asvg:svgBlip xmlns:asvg="http://schemas.microsoft.com/office/drawing/2016/SVG/main" r:embed="rId5"/>
              </a:ext>
            </a:extLst>
          </a:blip>
          <a:srcRect/>
          <a:stretch>
            <a:fillRect/>
          </a:stretch>
        </p:blipFill>
        <p:spPr>
          <a:xfrm>
            <a:off x="3376862" y="2413607"/>
            <a:ext cx="854075" cy="854075"/>
          </a:xfrm>
        </p:spPr>
      </p:pic>
      <p:sp>
        <p:nvSpPr>
          <p:cNvPr id="8" name="Text Placeholder 7">
            <a:extLst>
              <a:ext uri="{FF2B5EF4-FFF2-40B4-BE49-F238E27FC236}">
                <a16:creationId xmlns:a16="http://schemas.microsoft.com/office/drawing/2014/main" id="{E6971D8C-ECC5-4EDD-AC10-DDF4CA7E9DC3}"/>
              </a:ext>
            </a:extLst>
          </p:cNvPr>
          <p:cNvSpPr>
            <a:spLocks noGrp="1"/>
          </p:cNvSpPr>
          <p:nvPr>
            <p:ph type="body" sz="quarter" idx="16"/>
          </p:nvPr>
        </p:nvSpPr>
        <p:spPr/>
        <p:txBody>
          <a:bodyPr/>
          <a:lstStyle/>
          <a:p>
            <a:r>
              <a:rPr lang="en-US" dirty="0"/>
              <a:t>Collect Data</a:t>
            </a:r>
          </a:p>
        </p:txBody>
      </p:sp>
      <p:sp>
        <p:nvSpPr>
          <p:cNvPr id="13" name="Text Placeholder 12">
            <a:extLst>
              <a:ext uri="{FF2B5EF4-FFF2-40B4-BE49-F238E27FC236}">
                <a16:creationId xmlns:a16="http://schemas.microsoft.com/office/drawing/2014/main" id="{A6B0E616-411B-4401-BC87-821D72B9D614}"/>
              </a:ext>
            </a:extLst>
          </p:cNvPr>
          <p:cNvSpPr>
            <a:spLocks noGrp="1"/>
          </p:cNvSpPr>
          <p:nvPr>
            <p:ph type="body" sz="quarter" idx="21"/>
          </p:nvPr>
        </p:nvSpPr>
        <p:spPr>
          <a:xfrm>
            <a:off x="432094" y="4267200"/>
            <a:ext cx="2160000" cy="1316150"/>
          </a:xfrm>
        </p:spPr>
        <p:txBody>
          <a:bodyPr/>
          <a:lstStyle/>
          <a:p>
            <a:r>
              <a:rPr lang="en-US" dirty="0"/>
              <a:t>Identify datasets containing information on ag production value by country and year, and on number of disorder events by number and year.  Join the datasets to create one dataset.</a:t>
            </a:r>
          </a:p>
        </p:txBody>
      </p:sp>
      <p:sp>
        <p:nvSpPr>
          <p:cNvPr id="9" name="Text Placeholder 8">
            <a:extLst>
              <a:ext uri="{FF2B5EF4-FFF2-40B4-BE49-F238E27FC236}">
                <a16:creationId xmlns:a16="http://schemas.microsoft.com/office/drawing/2014/main" id="{A6E9F776-E542-4D93-851A-A3A10F6D2A7D}"/>
              </a:ext>
            </a:extLst>
          </p:cNvPr>
          <p:cNvSpPr>
            <a:spLocks noGrp="1"/>
          </p:cNvSpPr>
          <p:nvPr>
            <p:ph type="body" sz="quarter" idx="17"/>
          </p:nvPr>
        </p:nvSpPr>
        <p:spPr/>
        <p:txBody>
          <a:bodyPr/>
          <a:lstStyle/>
          <a:p>
            <a:r>
              <a:rPr lang="en-US" dirty="0"/>
              <a:t>Analyze</a:t>
            </a:r>
          </a:p>
        </p:txBody>
      </p:sp>
      <p:sp>
        <p:nvSpPr>
          <p:cNvPr id="4" name="Text Placeholder 3">
            <a:extLst>
              <a:ext uri="{FF2B5EF4-FFF2-40B4-BE49-F238E27FC236}">
                <a16:creationId xmlns:a16="http://schemas.microsoft.com/office/drawing/2014/main" id="{79CEA89E-0B03-4727-AB47-73EA4E2DF948}"/>
              </a:ext>
            </a:extLst>
          </p:cNvPr>
          <p:cNvSpPr>
            <a:spLocks noGrp="1"/>
          </p:cNvSpPr>
          <p:nvPr>
            <p:ph type="body" sz="quarter" idx="12"/>
          </p:nvPr>
        </p:nvSpPr>
        <p:spPr>
          <a:xfrm>
            <a:off x="2726075" y="4267200"/>
            <a:ext cx="2160588" cy="2158800"/>
          </a:xfrm>
        </p:spPr>
        <p:txBody>
          <a:bodyPr/>
          <a:lstStyle/>
          <a:p>
            <a:r>
              <a:rPr lang="en-US" dirty="0"/>
              <a:t>Using the combined data, establish whether there is or is not a relationship between disorder events and agricultural production, esp. in terms of monetary value. </a:t>
            </a:r>
          </a:p>
        </p:txBody>
      </p:sp>
      <p:sp>
        <p:nvSpPr>
          <p:cNvPr id="10" name="Text Placeholder 9">
            <a:extLst>
              <a:ext uri="{FF2B5EF4-FFF2-40B4-BE49-F238E27FC236}">
                <a16:creationId xmlns:a16="http://schemas.microsoft.com/office/drawing/2014/main" id="{CE222CAE-9234-4B0E-90FC-584C469313C6}"/>
              </a:ext>
            </a:extLst>
          </p:cNvPr>
          <p:cNvSpPr>
            <a:spLocks noGrp="1"/>
          </p:cNvSpPr>
          <p:nvPr>
            <p:ph type="body" sz="quarter" idx="18"/>
          </p:nvPr>
        </p:nvSpPr>
        <p:spPr/>
        <p:txBody>
          <a:bodyPr/>
          <a:lstStyle/>
          <a:p>
            <a:r>
              <a:rPr lang="en-US" dirty="0"/>
              <a:t>Predict</a:t>
            </a:r>
          </a:p>
        </p:txBody>
      </p:sp>
      <p:sp>
        <p:nvSpPr>
          <p:cNvPr id="5" name="Text Placeholder 4">
            <a:extLst>
              <a:ext uri="{FF2B5EF4-FFF2-40B4-BE49-F238E27FC236}">
                <a16:creationId xmlns:a16="http://schemas.microsoft.com/office/drawing/2014/main" id="{C4F969E5-6F82-4658-A735-72D16DDDD1D8}"/>
              </a:ext>
            </a:extLst>
          </p:cNvPr>
          <p:cNvSpPr>
            <a:spLocks noGrp="1"/>
          </p:cNvSpPr>
          <p:nvPr>
            <p:ph type="body" sz="quarter" idx="13"/>
          </p:nvPr>
        </p:nvSpPr>
        <p:spPr>
          <a:xfrm>
            <a:off x="5020543" y="4267200"/>
            <a:ext cx="2160588" cy="1523999"/>
          </a:xfrm>
        </p:spPr>
        <p:txBody>
          <a:bodyPr/>
          <a:lstStyle/>
          <a:p>
            <a:r>
              <a:rPr lang="en-US" dirty="0"/>
              <a:t> Build a regression model to predict the impact an increase in violent events will have on local agricultural markets.</a:t>
            </a:r>
          </a:p>
        </p:txBody>
      </p:sp>
      <p:sp>
        <p:nvSpPr>
          <p:cNvPr id="3" name="Slide Number Placeholder 2">
            <a:extLst>
              <a:ext uri="{FF2B5EF4-FFF2-40B4-BE49-F238E27FC236}">
                <a16:creationId xmlns:a16="http://schemas.microsoft.com/office/drawing/2014/main" id="{B2A7A116-BC28-4E39-B586-25212F9948F2}"/>
              </a:ext>
            </a:extLst>
          </p:cNvPr>
          <p:cNvSpPr>
            <a:spLocks noGrp="1"/>
          </p:cNvSpPr>
          <p:nvPr>
            <p:ph type="sldNum" sz="quarter" idx="26"/>
          </p:nvPr>
        </p:nvSpPr>
        <p:spPr/>
        <p:txBody>
          <a:bodyPr/>
          <a:lstStyle/>
          <a:p>
            <a:fld id="{19B51A1E-902D-48AF-9020-955120F399B6}" type="slidenum">
              <a:rPr lang="en-US" smtClean="0"/>
              <a:pPr/>
              <a:t>4</a:t>
            </a:fld>
            <a:endParaRPr lang="en-US" dirty="0"/>
          </a:p>
        </p:txBody>
      </p:sp>
      <p:pic>
        <p:nvPicPr>
          <p:cNvPr id="14" name="Picture Placeholder 36" descr="Books">
            <a:extLst>
              <a:ext uri="{FF2B5EF4-FFF2-40B4-BE49-F238E27FC236}">
                <a16:creationId xmlns:a16="http://schemas.microsoft.com/office/drawing/2014/main" id="{B0930766-9A6A-4C00-AA17-1861FAB97F80}"/>
              </a:ext>
            </a:extLst>
          </p:cNvPr>
          <p:cNvPicPr>
            <a:picLocks noChangeAspect="1"/>
          </p:cNvPicPr>
          <p:nvPr/>
        </p:nvPicPr>
        <p:blipFill rotWithShape="1">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1084762" y="2413607"/>
            <a:ext cx="854075" cy="854075"/>
          </a:xfrm>
          <a:prstGeom prst="rect">
            <a:avLst/>
          </a:prstGeom>
        </p:spPr>
      </p:pic>
      <p:pic>
        <p:nvPicPr>
          <p:cNvPr id="19" name="Picture Placeholder 32" descr="Teacher">
            <a:extLst>
              <a:ext uri="{FF2B5EF4-FFF2-40B4-BE49-F238E27FC236}">
                <a16:creationId xmlns:a16="http://schemas.microsoft.com/office/drawing/2014/main" id="{4DE43463-7BA3-4104-BABA-2CFA93DD5D72}"/>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5668962" y="2413607"/>
            <a:ext cx="854075" cy="854075"/>
          </a:xfrm>
          <a:prstGeom prst="rect">
            <a:avLst/>
          </a:prstGeom>
        </p:spPr>
      </p:pic>
      <p:pic>
        <p:nvPicPr>
          <p:cNvPr id="20" name="Picture Placeholder 19" descr="A herd of cattle standing on top of a lush green field&#10;&#10;Description automatically generated">
            <a:extLst>
              <a:ext uri="{FF2B5EF4-FFF2-40B4-BE49-F238E27FC236}">
                <a16:creationId xmlns:a16="http://schemas.microsoft.com/office/drawing/2014/main" id="{563B3D39-9494-44F0-B4AC-4777CDEBFCCD}"/>
              </a:ext>
            </a:extLst>
          </p:cNvPr>
          <p:cNvPicPr>
            <a:picLocks noGrp="1" noChangeAspect="1"/>
          </p:cNvPicPr>
          <p:nvPr>
            <p:ph type="pic" sz="quarter" idx="25"/>
          </p:nvPr>
        </p:nvPicPr>
        <p:blipFill>
          <a:blip r:embed="rId10"/>
          <a:srcRect l="26919" r="26919"/>
          <a:stretch>
            <a:fillRect/>
          </a:stretch>
        </p:blipFill>
        <p:spPr>
          <a:xfrm>
            <a:off x="7619002" y="108652"/>
            <a:ext cx="4472635" cy="6478538"/>
          </a:xfrm>
        </p:spPr>
      </p:pic>
    </p:spTree>
    <p:extLst>
      <p:ext uri="{BB962C8B-B14F-4D97-AF65-F5344CB8AC3E}">
        <p14:creationId xmlns:p14="http://schemas.microsoft.com/office/powerpoint/2010/main" val="166836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00C2-64C5-4F82-AEC1-99BB636F8678}"/>
              </a:ext>
            </a:extLst>
          </p:cNvPr>
          <p:cNvSpPr>
            <a:spLocks noGrp="1"/>
          </p:cNvSpPr>
          <p:nvPr>
            <p:ph type="title"/>
          </p:nvPr>
        </p:nvSpPr>
        <p:spPr/>
        <p:txBody>
          <a:bodyPr/>
          <a:lstStyle/>
          <a:p>
            <a:r>
              <a:rPr lang="en-US" dirty="0"/>
              <a:t>The Hypotheses</a:t>
            </a:r>
          </a:p>
        </p:txBody>
      </p:sp>
      <p:sp>
        <p:nvSpPr>
          <p:cNvPr id="3" name="Content Placeholder 2">
            <a:extLst>
              <a:ext uri="{FF2B5EF4-FFF2-40B4-BE49-F238E27FC236}">
                <a16:creationId xmlns:a16="http://schemas.microsoft.com/office/drawing/2014/main" id="{62A9E3BE-6892-4816-80FA-6400ABE87271}"/>
              </a:ext>
            </a:extLst>
          </p:cNvPr>
          <p:cNvSpPr>
            <a:spLocks noGrp="1"/>
          </p:cNvSpPr>
          <p:nvPr>
            <p:ph sz="half" idx="1"/>
          </p:nvPr>
        </p:nvSpPr>
        <p:spPr>
          <a:xfrm>
            <a:off x="556094" y="3005355"/>
            <a:ext cx="4357100" cy="5040000"/>
          </a:xfrm>
        </p:spPr>
        <p:txBody>
          <a:bodyPr/>
          <a:lstStyle/>
          <a:p>
            <a:pPr marL="0" marR="0" indent="0">
              <a:lnSpc>
                <a:spcPct val="100000"/>
              </a:lnSpc>
              <a:spcBef>
                <a:spcPts val="0"/>
              </a:spcBef>
              <a:spcAft>
                <a:spcPts val="0"/>
              </a:spcAft>
              <a:buNone/>
            </a:pPr>
            <a:endParaRPr lang="en-US" sz="2500" dirty="0">
              <a:effectLst/>
              <a:ea typeface="Verdana" panose="020B0604030504040204" pitchFamily="34" charset="0"/>
              <a:cs typeface="Times New Roman" panose="02020603050405020304" pitchFamily="18" charset="0"/>
            </a:endParaRPr>
          </a:p>
          <a:p>
            <a:pPr marL="0" marR="0" indent="0">
              <a:lnSpc>
                <a:spcPct val="100000"/>
              </a:lnSpc>
              <a:spcBef>
                <a:spcPts val="0"/>
              </a:spcBef>
              <a:spcAft>
                <a:spcPts val="0"/>
              </a:spcAft>
              <a:buNone/>
            </a:pPr>
            <a:endParaRPr lang="en-US" sz="2500" dirty="0">
              <a:ea typeface="Verdana" panose="020B0604030504040204" pitchFamily="34" charset="0"/>
              <a:cs typeface="Times New Roman" panose="02020603050405020304" pitchFamily="18" charset="0"/>
            </a:endParaRPr>
          </a:p>
          <a:p>
            <a:pPr marL="0" marR="0" indent="0">
              <a:lnSpc>
                <a:spcPct val="100000"/>
              </a:lnSpc>
              <a:spcBef>
                <a:spcPts val="0"/>
              </a:spcBef>
              <a:spcAft>
                <a:spcPts val="0"/>
              </a:spcAft>
              <a:buNone/>
            </a:pPr>
            <a:endParaRPr lang="en-US" sz="2500" dirty="0">
              <a:effectLst/>
              <a:ea typeface="Verdana" panose="020B0604030504040204" pitchFamily="34" charset="0"/>
              <a:cs typeface="Times New Roman" panose="02020603050405020304" pitchFamily="18" charset="0"/>
            </a:endParaRPr>
          </a:p>
          <a:p>
            <a:pPr marL="0" marR="0" indent="0">
              <a:lnSpc>
                <a:spcPct val="100000"/>
              </a:lnSpc>
              <a:spcBef>
                <a:spcPts val="0"/>
              </a:spcBef>
              <a:spcAft>
                <a:spcPts val="0"/>
              </a:spcAft>
              <a:buNone/>
            </a:pPr>
            <a:r>
              <a:rPr lang="en-US" sz="2500" dirty="0">
                <a:ea typeface="Verdana" panose="020B0604030504040204" pitchFamily="34" charset="0"/>
                <a:cs typeface="Times New Roman" panose="02020603050405020304" pitchFamily="18" charset="0"/>
              </a:rPr>
              <a:t>	</a:t>
            </a:r>
            <a:r>
              <a:rPr lang="en-US" sz="2800" b="1" dirty="0">
                <a:solidFill>
                  <a:schemeClr val="tx2">
                    <a:lumMod val="60000"/>
                    <a:lumOff val="40000"/>
                  </a:schemeClr>
                </a:solidFill>
                <a:effectLst/>
                <a:ea typeface="Verdana" panose="020B0604030504040204" pitchFamily="34" charset="0"/>
                <a:cs typeface="Times New Roman" panose="02020603050405020304" pitchFamily="18" charset="0"/>
              </a:rPr>
              <a:t>H0: # of disorder events in a country has no impact on the growth % of its agricultural production value in most subindustries.</a:t>
            </a:r>
            <a:endParaRPr lang="en-US" sz="2800" b="1" dirty="0">
              <a:solidFill>
                <a:schemeClr val="tx2">
                  <a:lumMod val="60000"/>
                  <a:lumOff val="40000"/>
                </a:schemeClr>
              </a:solidFill>
              <a:effectLst/>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E792941E-2AF7-42CD-A3FF-6F46327530FD}"/>
              </a:ext>
            </a:extLst>
          </p:cNvPr>
          <p:cNvSpPr>
            <a:spLocks noGrp="1"/>
          </p:cNvSpPr>
          <p:nvPr>
            <p:ph type="sldNum" sz="quarter" idx="11"/>
          </p:nvPr>
        </p:nvSpPr>
        <p:spPr/>
        <p:txBody>
          <a:bodyPr/>
          <a:lstStyle/>
          <a:p>
            <a:fld id="{19B51A1E-902D-48AF-9020-955120F399B6}" type="slidenum">
              <a:rPr lang="en-US" noProof="0" smtClean="0"/>
              <a:pPr/>
              <a:t>5</a:t>
            </a:fld>
            <a:endParaRPr lang="en-US" noProof="0" dirty="0"/>
          </a:p>
        </p:txBody>
      </p:sp>
      <p:sp>
        <p:nvSpPr>
          <p:cNvPr id="5" name="Content Placeholder 4">
            <a:extLst>
              <a:ext uri="{FF2B5EF4-FFF2-40B4-BE49-F238E27FC236}">
                <a16:creationId xmlns:a16="http://schemas.microsoft.com/office/drawing/2014/main" id="{0918F98F-1A2A-48CE-99A5-A15D86B96D81}"/>
              </a:ext>
            </a:extLst>
          </p:cNvPr>
          <p:cNvSpPr>
            <a:spLocks noGrp="1"/>
          </p:cNvSpPr>
          <p:nvPr>
            <p:ph sz="half" idx="2"/>
          </p:nvPr>
        </p:nvSpPr>
        <p:spPr>
          <a:xfrm>
            <a:off x="6301049" y="1187355"/>
            <a:ext cx="4508641" cy="2483941"/>
          </a:xfrm>
        </p:spPr>
        <p:txBody>
          <a:bodyPr/>
          <a:lstStyle/>
          <a:p>
            <a:pPr marL="0" indent="0">
              <a:buNone/>
            </a:pPr>
            <a:endParaRPr lang="en-US" sz="2500" dirty="0">
              <a:effectLst/>
              <a:ea typeface="Verdana" panose="020B0604030504040204" pitchFamily="34" charset="0"/>
              <a:cs typeface="Times New Roman" panose="02020603050405020304" pitchFamily="18" charset="0"/>
            </a:endParaRPr>
          </a:p>
          <a:p>
            <a:pPr marL="0" indent="0">
              <a:buNone/>
            </a:pPr>
            <a:endParaRPr lang="en-US" sz="2500" dirty="0">
              <a:ea typeface="Verdana" panose="020B0604030504040204" pitchFamily="34" charset="0"/>
              <a:cs typeface="Times New Roman" panose="02020603050405020304" pitchFamily="18" charset="0"/>
            </a:endParaRPr>
          </a:p>
          <a:p>
            <a:pPr marL="0" indent="0">
              <a:buNone/>
            </a:pPr>
            <a:r>
              <a:rPr lang="en-US" sz="2500" dirty="0">
                <a:ea typeface="Verdana" panose="020B0604030504040204" pitchFamily="34" charset="0"/>
                <a:cs typeface="Times New Roman" panose="02020603050405020304" pitchFamily="18" charset="0"/>
              </a:rPr>
              <a:t>	</a:t>
            </a:r>
            <a:r>
              <a:rPr lang="en-US" sz="2800" b="1" dirty="0">
                <a:solidFill>
                  <a:schemeClr val="accent3">
                    <a:lumMod val="75000"/>
                  </a:schemeClr>
                </a:solidFill>
                <a:effectLst/>
                <a:ea typeface="Verdana" panose="020B0604030504040204" pitchFamily="34" charset="0"/>
                <a:cs typeface="Times New Roman" panose="02020603050405020304" pitchFamily="18" charset="0"/>
              </a:rPr>
              <a:t>H1:  # of disorder events in a country has a negative impact on the growth % of its agricultural production value in most subindustries.</a:t>
            </a:r>
            <a:endParaRPr lang="en-US" sz="2800" b="1" dirty="0">
              <a:solidFill>
                <a:schemeClr val="accent3">
                  <a:lumMod val="75000"/>
                </a:schemeClr>
              </a:solidFill>
              <a:effectLst/>
              <a:ea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0B2C6286-ECB2-4C1D-8BE2-AC56762FAAB0}"/>
              </a:ext>
            </a:extLst>
          </p:cNvPr>
          <p:cNvPicPr>
            <a:picLocks noChangeAspect="1"/>
          </p:cNvPicPr>
          <p:nvPr/>
        </p:nvPicPr>
        <p:blipFill>
          <a:blip r:embed="rId2"/>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220234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6095999" y="86714"/>
            <a:ext cx="6009287" cy="2950608"/>
          </a:xfrm>
        </p:spPr>
        <p:txBody>
          <a:bodyPr/>
          <a:lstStyle/>
          <a:p>
            <a:r>
              <a:rPr lang="en-US" sz="3800" dirty="0"/>
              <a:t>The Data</a:t>
            </a: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6021127" y="3037322"/>
            <a:ext cx="6009287" cy="3733964"/>
          </a:xfrm>
        </p:spPr>
        <p:txBody>
          <a:bodyPr/>
          <a:lstStyle/>
          <a:p>
            <a:pPr marL="0" marR="0" indent="228600">
              <a:lnSpc>
                <a:spcPct val="100000"/>
              </a:lnSpc>
              <a:spcBef>
                <a:spcPts val="0"/>
              </a:spcBef>
              <a:spcAft>
                <a:spcPts val="0"/>
              </a:spcAft>
            </a:pPr>
            <a:r>
              <a:rPr lang="en-US" sz="1200" dirty="0">
                <a:effectLst/>
                <a:ea typeface="Times New Roman" panose="02020603050405020304" pitchFamily="18" charset="0"/>
                <a:cs typeface="Times New Roman" panose="02020603050405020304" pitchFamily="18" charset="0"/>
              </a:rPr>
              <a:t>Data for this project was located online and downloaded in csv and excel formats from the Food and Agricultural Organization of the United Nations and the </a:t>
            </a:r>
            <a:r>
              <a:rPr lang="en-US" sz="1200" dirty="0">
                <a:effectLst/>
                <a:ea typeface="Verdana" panose="020B0604030504040204" pitchFamily="34" charset="0"/>
                <a:cs typeface="Times New Roman" panose="02020603050405020304" pitchFamily="18" charset="0"/>
              </a:rPr>
              <a:t>Armed Conflict Location &amp; Event Data Project websites, respectively.   </a:t>
            </a:r>
            <a:r>
              <a:rPr lang="en-US" sz="1200" dirty="0">
                <a:solidFill>
                  <a:srgbClr val="000000"/>
                </a:solidFill>
                <a:effectLst/>
                <a:ea typeface="Calibri" panose="020F0502020204030204" pitchFamily="34" charset="0"/>
                <a:cs typeface="Times New Roman" panose="02020603050405020304" pitchFamily="18" charset="0"/>
              </a:rPr>
              <a:t>(Statistics, 2020) </a:t>
            </a:r>
            <a:r>
              <a:rPr lang="en-US" sz="1200" b="1" dirty="0">
                <a:solidFill>
                  <a:srgbClr val="666666"/>
                </a:solidFill>
                <a:effectLst/>
                <a:ea typeface="Calibri" panose="020F0502020204030204" pitchFamily="34" charset="0"/>
                <a:cs typeface="Times New Roman" panose="02020603050405020304" pitchFamily="18" charset="0"/>
              </a:rPr>
              <a:t> </a:t>
            </a:r>
            <a:r>
              <a:rPr lang="en-US" sz="1200" dirty="0">
                <a:solidFill>
                  <a:srgbClr val="000000"/>
                </a:solidFill>
                <a:effectLst/>
                <a:ea typeface="Calibri" panose="020F0502020204030204" pitchFamily="34" charset="0"/>
                <a:cs typeface="Times New Roman" panose="02020603050405020304" pitchFamily="18" charset="0"/>
              </a:rPr>
              <a:t>(Global Food &amp; Agriculture Statistics, 2020) (Curated Data | ACLED, 2020) </a:t>
            </a:r>
            <a:endParaRPr lang="en-US" sz="1200" dirty="0">
              <a:solidFill>
                <a:srgbClr val="000000"/>
              </a:solidFill>
              <a:ea typeface="Calibri" panose="020F0502020204030204" pitchFamily="34" charset="0"/>
              <a:cs typeface="Times New Roman" panose="02020603050405020304" pitchFamily="18" charset="0"/>
            </a:endParaRPr>
          </a:p>
          <a:p>
            <a:pPr marL="0" marR="0" indent="228600">
              <a:lnSpc>
                <a:spcPct val="100000"/>
              </a:lnSpc>
              <a:spcBef>
                <a:spcPts val="0"/>
              </a:spcBef>
              <a:spcAft>
                <a:spcPts val="0"/>
              </a:spcAft>
            </a:pPr>
            <a:endParaRPr lang="en-US" sz="1200" dirty="0">
              <a:solidFill>
                <a:srgbClr val="000000"/>
              </a:solidFill>
              <a:effectLst/>
              <a:ea typeface="Times New Roman" panose="02020603050405020304" pitchFamily="18" charset="0"/>
              <a:cs typeface="Times New Roman" panose="02020603050405020304" pitchFamily="18" charset="0"/>
            </a:endParaRPr>
          </a:p>
          <a:p>
            <a:pPr marL="0" marR="0" indent="228600">
              <a:lnSpc>
                <a:spcPct val="100000"/>
              </a:lnSpc>
              <a:spcBef>
                <a:spcPts val="0"/>
              </a:spcBef>
              <a:spcAft>
                <a:spcPts val="0"/>
              </a:spcAft>
            </a:pPr>
            <a:r>
              <a:rPr lang="en-US" sz="1200" dirty="0">
                <a:solidFill>
                  <a:srgbClr val="000000"/>
                </a:solidFill>
                <a:ea typeface="Times New Roman" panose="02020603050405020304" pitchFamily="18" charset="0"/>
                <a:cs typeface="Times New Roman" panose="02020603050405020304" pitchFamily="18" charset="0"/>
              </a:rPr>
              <a:t>The </a:t>
            </a:r>
            <a:r>
              <a:rPr lang="en-US" sz="1200" dirty="0">
                <a:effectLst/>
                <a:ea typeface="Times New Roman" panose="02020603050405020304" pitchFamily="18" charset="0"/>
                <a:cs typeface="Times New Roman" panose="02020603050405020304" pitchFamily="18" charset="0"/>
              </a:rPr>
              <a:t> two source datasets were cleaned and combined by joining on country and year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rPr>
              <a:t>Two unique columns were produced for analysis - % change gross production value from previous year by market, country and year, and % change # of disorder events from previous year by country and year.  Data was </a:t>
            </a:r>
            <a:r>
              <a:rPr lang="en-US" sz="1200" dirty="0" err="1">
                <a:effectLst/>
                <a:ea typeface="Times New Roman" panose="02020603050405020304" pitchFamily="18" charset="0"/>
              </a:rPr>
              <a:t>subsetted</a:t>
            </a:r>
            <a:r>
              <a:rPr lang="en-US" sz="1200" dirty="0">
                <a:effectLst/>
                <a:ea typeface="Times New Roman" panose="02020603050405020304" pitchFamily="18" charset="0"/>
              </a:rPr>
              <a:t> to include only observations from African countries between the years of 1997 and 2017 to avoid issues with missing data.  The resultant dataset contained 7 columns and 41377 observations.</a:t>
            </a:r>
          </a:p>
          <a:p>
            <a:pPr marL="0" marR="0" indent="228600">
              <a:lnSpc>
                <a:spcPct val="100000"/>
              </a:lnSpc>
              <a:spcBef>
                <a:spcPts val="0"/>
              </a:spcBef>
              <a:spcAft>
                <a:spcPts val="0"/>
              </a:spcAft>
            </a:pPr>
            <a:endParaRPr lang="en-US" sz="1200" dirty="0">
              <a:ea typeface="Times New Roman" panose="02020603050405020304" pitchFamily="18" charset="0"/>
            </a:endParaRPr>
          </a:p>
          <a:p>
            <a:pPr marL="0" marR="0" indent="228600">
              <a:lnSpc>
                <a:spcPct val="100000"/>
              </a:lnSpc>
              <a:spcBef>
                <a:spcPts val="0"/>
              </a:spcBef>
              <a:spcAft>
                <a:spcPts val="0"/>
              </a:spcAft>
            </a:pPr>
            <a:r>
              <a:rPr lang="en-US" sz="1200" dirty="0">
                <a:effectLst/>
                <a:ea typeface="Times New Roman" panose="02020603050405020304" pitchFamily="18" charset="0"/>
              </a:rPr>
              <a:t>Licensing for both datasets is public provided credit is given as specified on the UN and ACLED websites. </a:t>
            </a:r>
            <a:r>
              <a:rPr lang="en-US" sz="1200" dirty="0">
                <a:solidFill>
                  <a:srgbClr val="000000"/>
                </a:solidFill>
                <a:effectLst/>
                <a:ea typeface="Calibri" panose="020F0502020204030204" pitchFamily="34" charset="0"/>
                <a:cs typeface="Times New Roman" panose="02020603050405020304" pitchFamily="18" charset="0"/>
              </a:rPr>
              <a:t>(Curated Data | ACLED, 2020) </a:t>
            </a:r>
            <a:r>
              <a:rPr lang="en-US" sz="1200" dirty="0">
                <a:solidFill>
                  <a:srgbClr val="000000"/>
                </a:solidFill>
                <a:effectLst/>
                <a:ea typeface="Times New Roman" panose="02020603050405020304" pitchFamily="18" charset="0"/>
              </a:rPr>
              <a:t>(</a:t>
            </a:r>
            <a:r>
              <a:rPr lang="en-US" sz="1200" dirty="0" err="1">
                <a:solidFill>
                  <a:srgbClr val="000000"/>
                </a:solidFill>
                <a:effectLst/>
                <a:ea typeface="Times New Roman" panose="02020603050405020304" pitchFamily="18" charset="0"/>
              </a:rPr>
              <a:t>UNdata</a:t>
            </a:r>
            <a:r>
              <a:rPr lang="en-US" sz="1200" dirty="0">
                <a:solidFill>
                  <a:srgbClr val="000000"/>
                </a:solidFill>
                <a:effectLst/>
                <a:ea typeface="Times New Roman" panose="02020603050405020304" pitchFamily="18" charset="0"/>
              </a:rPr>
              <a:t> | conditions of use, 2020)</a:t>
            </a:r>
            <a:endParaRPr lang="en-US" sz="1200" dirty="0">
              <a:effectLst/>
              <a:ea typeface="Times New Roman" panose="02020603050405020304" pitchFamily="18" charset="0"/>
            </a:endParaRPr>
          </a:p>
          <a:p>
            <a:pPr marL="0" marR="0" indent="228600">
              <a:lnSpc>
                <a:spcPct val="100000"/>
              </a:lnSpc>
              <a:spcBef>
                <a:spcPts val="0"/>
              </a:spcBef>
              <a:spcAft>
                <a:spcPts val="0"/>
              </a:spcAft>
            </a:pPr>
            <a:endParaRPr lang="en-US" sz="1200" dirty="0">
              <a:ea typeface="Times New Roman" panose="02020603050405020304" pitchFamily="18" charset="0"/>
            </a:endParaRPr>
          </a:p>
          <a:p>
            <a:pPr marL="0" marR="0" indent="228600">
              <a:lnSpc>
                <a:spcPct val="100000"/>
              </a:lnSpc>
              <a:spcBef>
                <a:spcPts val="0"/>
              </a:spcBef>
              <a:spcAft>
                <a:spcPts val="0"/>
              </a:spcAft>
            </a:pPr>
            <a:br>
              <a:rPr lang="en-US" sz="1200" dirty="0">
                <a:effectLst/>
                <a:ea typeface="Times New Roman" panose="02020603050405020304" pitchFamily="18" charset="0"/>
              </a:rPr>
            </a:br>
            <a:endParaRPr lang="en-US" sz="1200" dirty="0">
              <a:effectLst/>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DFB2076-ED27-384F-AA60-C162A455D1CB}"/>
              </a:ext>
            </a:extLst>
          </p:cNvPr>
          <p:cNvSpPr>
            <a:spLocks noGrp="1"/>
          </p:cNvSpPr>
          <p:nvPr>
            <p:ph type="sldNum" sz="quarter" idx="14"/>
          </p:nvPr>
        </p:nvSpPr>
        <p:spPr/>
        <p:txBody>
          <a:bodyPr/>
          <a:lstStyle/>
          <a:p>
            <a:fld id="{19B51A1E-902D-48AF-9020-955120F399B6}" type="slidenum">
              <a:rPr lang="en-US" smtClean="0"/>
              <a:pPr/>
              <a:t>6</a:t>
            </a:fld>
            <a:endParaRPr lang="en-US" dirty="0"/>
          </a:p>
        </p:txBody>
      </p:sp>
      <p:grpSp>
        <p:nvGrpSpPr>
          <p:cNvPr id="60" name="Group 59">
            <a:extLst>
              <a:ext uri="{FF2B5EF4-FFF2-40B4-BE49-F238E27FC236}">
                <a16:creationId xmlns:a16="http://schemas.microsoft.com/office/drawing/2014/main" id="{502D7333-D43E-4F9D-B14F-59FA693F743A}"/>
              </a:ext>
              <a:ext uri="{C183D7F6-B498-43B3-948B-1728B52AA6E4}">
                <adec:decorative xmlns:adec="http://schemas.microsoft.com/office/drawing/2017/decorative" val="1"/>
              </a:ext>
            </a:extLst>
          </p:cNvPr>
          <p:cNvGrpSpPr/>
          <p:nvPr/>
        </p:nvGrpSpPr>
        <p:grpSpPr>
          <a:xfrm>
            <a:off x="8203224" y="-109"/>
            <a:ext cx="3081180" cy="3011457"/>
            <a:chOff x="8203224" y="-109"/>
            <a:chExt cx="3081180" cy="3011457"/>
          </a:xfrm>
        </p:grpSpPr>
        <p:sp>
          <p:nvSpPr>
            <p:cNvPr id="50" name="Freeform: Shape 13">
              <a:extLst>
                <a:ext uri="{FF2B5EF4-FFF2-40B4-BE49-F238E27FC236}">
                  <a16:creationId xmlns:a16="http://schemas.microsoft.com/office/drawing/2014/main" id="{59FDA323-CBDE-41E6-924C-03E74A614CC9}"/>
                </a:ext>
              </a:extLst>
            </p:cNvPr>
            <p:cNvSpPr/>
            <p:nvPr/>
          </p:nvSpPr>
          <p:spPr>
            <a:xfrm rot="4308689">
              <a:off x="8775952" y="408682"/>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9CE92FB3-8AD8-47EB-97CA-0ECDC09120D0}"/>
                </a:ext>
              </a:extLst>
            </p:cNvPr>
            <p:cNvSpPr/>
            <p:nvPr/>
          </p:nvSpPr>
          <p:spPr>
            <a:xfrm rot="13830869">
              <a:off x="9042191" y="2734930"/>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17">
              <a:extLst>
                <a:ext uri="{FF2B5EF4-FFF2-40B4-BE49-F238E27FC236}">
                  <a16:creationId xmlns:a16="http://schemas.microsoft.com/office/drawing/2014/main" id="{4F13AF84-D580-486F-B6A7-DD766242180B}"/>
                </a:ext>
              </a:extLst>
            </p:cNvPr>
            <p:cNvSpPr/>
            <p:nvPr/>
          </p:nvSpPr>
          <p:spPr>
            <a:xfrm rot="12431080">
              <a:off x="9113375" y="2470891"/>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19">
              <a:extLst>
                <a:ext uri="{FF2B5EF4-FFF2-40B4-BE49-F238E27FC236}">
                  <a16:creationId xmlns:a16="http://schemas.microsoft.com/office/drawing/2014/main" id="{D9B80E43-DA23-4DAF-9988-45904EB5005D}"/>
                </a:ext>
              </a:extLst>
            </p:cNvPr>
            <p:cNvSpPr/>
            <p:nvPr/>
          </p:nvSpPr>
          <p:spPr>
            <a:xfrm rot="4308689">
              <a:off x="8370204" y="-16708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23">
              <a:extLst>
                <a:ext uri="{FF2B5EF4-FFF2-40B4-BE49-F238E27FC236}">
                  <a16:creationId xmlns:a16="http://schemas.microsoft.com/office/drawing/2014/main" id="{F9FBA27B-A072-4DE9-A04B-B238E9C6C89C}"/>
                </a:ext>
              </a:extLst>
            </p:cNvPr>
            <p:cNvSpPr/>
            <p:nvPr/>
          </p:nvSpPr>
          <p:spPr>
            <a:xfrm rot="17193105">
              <a:off x="10959548" y="1603457"/>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E67CB484-653D-4AC0-97B9-380A17B2A23B}"/>
                </a:ext>
              </a:extLst>
            </p:cNvPr>
            <p:cNvSpPr/>
            <p:nvPr/>
          </p:nvSpPr>
          <p:spPr>
            <a:xfrm rot="17193105">
              <a:off x="10463812" y="1384386"/>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Placeholder 8" descr="A picture containing grass, outdoor, field, standing&#10;&#10;Description automatically generated">
            <a:extLst>
              <a:ext uri="{FF2B5EF4-FFF2-40B4-BE49-F238E27FC236}">
                <a16:creationId xmlns:a16="http://schemas.microsoft.com/office/drawing/2014/main" id="{D65B3408-A528-48E6-BA53-D80025BBB142}"/>
              </a:ext>
            </a:extLst>
          </p:cNvPr>
          <p:cNvPicPr>
            <a:picLocks noGrp="1" noChangeAspect="1"/>
          </p:cNvPicPr>
          <p:nvPr>
            <p:ph type="pic" sz="quarter" idx="12"/>
          </p:nvPr>
        </p:nvPicPr>
        <p:blipFill>
          <a:blip r:embed="rId3"/>
          <a:srcRect t="9911" b="9911"/>
          <a:stretch>
            <a:fillRect/>
          </a:stretch>
        </p:blipFill>
        <p:spPr/>
      </p:pic>
      <p:pic>
        <p:nvPicPr>
          <p:cNvPr id="10" name="Picture 9">
            <a:extLst>
              <a:ext uri="{FF2B5EF4-FFF2-40B4-BE49-F238E27FC236}">
                <a16:creationId xmlns:a16="http://schemas.microsoft.com/office/drawing/2014/main" id="{F9DEDA9A-D64C-433B-BF83-A3150FAB91F3}"/>
              </a:ext>
            </a:extLst>
          </p:cNvPr>
          <p:cNvPicPr>
            <a:picLocks noChangeAspect="1"/>
          </p:cNvPicPr>
          <p:nvPr/>
        </p:nvPicPr>
        <p:blipFill>
          <a:blip r:embed="rId4"/>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203726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3072AC92-EEDC-4DA2-A8FE-5CE76CFC15B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76282" y="829101"/>
            <a:ext cx="9813879" cy="5199798"/>
          </a:xfrm>
          <a:prstGeom prst="rect">
            <a:avLst/>
          </a:prstGeom>
          <a:noFill/>
          <a:ln>
            <a:noFill/>
          </a:ln>
        </p:spPr>
      </p:pic>
      <p:sp>
        <p:nvSpPr>
          <p:cNvPr id="5" name="Slide Number Placeholder 4">
            <a:extLst>
              <a:ext uri="{FF2B5EF4-FFF2-40B4-BE49-F238E27FC236}">
                <a16:creationId xmlns:a16="http://schemas.microsoft.com/office/drawing/2014/main" id="{E6C5415C-3577-4819-B658-A76800A1ECB0}"/>
              </a:ext>
            </a:extLst>
          </p:cNvPr>
          <p:cNvSpPr>
            <a:spLocks noGrp="1"/>
          </p:cNvSpPr>
          <p:nvPr>
            <p:ph type="sldNum" sz="quarter" idx="11"/>
          </p:nvPr>
        </p:nvSpPr>
        <p:spPr>
          <a:xfrm>
            <a:off x="11496369" y="6155190"/>
            <a:ext cx="432000" cy="432000"/>
          </a:xfrm>
        </p:spPr>
        <p:txBody>
          <a:bodyPr anchor="ctr">
            <a:normAutofit/>
          </a:bodyPr>
          <a:lstStyle/>
          <a:p>
            <a:pPr>
              <a:spcAft>
                <a:spcPts val="600"/>
              </a:spcAft>
            </a:pPr>
            <a:fld id="{19B51A1E-902D-48AF-9020-955120F399B6}" type="slidenum">
              <a:rPr lang="en-US" noProof="0" smtClean="0"/>
              <a:pPr>
                <a:spcAft>
                  <a:spcPts val="600"/>
                </a:spcAft>
              </a:pPr>
              <a:t>7</a:t>
            </a:fld>
            <a:endParaRPr lang="en-US" noProof="0"/>
          </a:p>
        </p:txBody>
      </p:sp>
      <p:pic>
        <p:nvPicPr>
          <p:cNvPr id="7" name="Picture 6">
            <a:extLst>
              <a:ext uri="{FF2B5EF4-FFF2-40B4-BE49-F238E27FC236}">
                <a16:creationId xmlns:a16="http://schemas.microsoft.com/office/drawing/2014/main" id="{41F15CD8-0EAB-4293-A987-1BCE933F1DB5}"/>
              </a:ext>
            </a:extLst>
          </p:cNvPr>
          <p:cNvPicPr>
            <a:picLocks noChangeAspect="1"/>
          </p:cNvPicPr>
          <p:nvPr/>
        </p:nvPicPr>
        <p:blipFill>
          <a:blip r:embed="rId3"/>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368540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C42CAB9-3022-410C-8358-D5BDB70E240C}"/>
              </a:ext>
            </a:extLst>
          </p:cNvPr>
          <p:cNvPicPr>
            <a:picLocks noChangeAspect="1"/>
          </p:cNvPicPr>
          <p:nvPr/>
        </p:nvPicPr>
        <p:blipFill>
          <a:blip r:embed="rId3"/>
          <a:stretch>
            <a:fillRect/>
          </a:stretch>
        </p:blipFill>
        <p:spPr>
          <a:xfrm>
            <a:off x="9482134" y="6291862"/>
            <a:ext cx="1768482" cy="268276"/>
          </a:xfrm>
          <a:prstGeom prst="rect">
            <a:avLst/>
          </a:prstGeom>
        </p:spPr>
      </p:pic>
      <p:sp>
        <p:nvSpPr>
          <p:cNvPr id="2" name="Title 1">
            <a:extLst>
              <a:ext uri="{FF2B5EF4-FFF2-40B4-BE49-F238E27FC236}">
                <a16:creationId xmlns:a16="http://schemas.microsoft.com/office/drawing/2014/main" id="{C724E6C1-B1C5-40C3-9B90-EF2666FB1C28}"/>
              </a:ext>
            </a:extLst>
          </p:cNvPr>
          <p:cNvSpPr>
            <a:spLocks noGrp="1"/>
          </p:cNvSpPr>
          <p:nvPr>
            <p:ph type="title"/>
          </p:nvPr>
        </p:nvSpPr>
        <p:spPr/>
        <p:txBody>
          <a:bodyPr/>
          <a:lstStyle/>
          <a:p>
            <a:r>
              <a:rPr lang="en-US" dirty="0"/>
              <a:t>The Process</a:t>
            </a:r>
          </a:p>
        </p:txBody>
      </p:sp>
      <p:sp>
        <p:nvSpPr>
          <p:cNvPr id="7" name="Text Placeholder 6">
            <a:extLst>
              <a:ext uri="{FF2B5EF4-FFF2-40B4-BE49-F238E27FC236}">
                <a16:creationId xmlns:a16="http://schemas.microsoft.com/office/drawing/2014/main" id="{DDC64B4F-EF8E-442A-8D01-0AD7034A6823}"/>
              </a:ext>
            </a:extLst>
          </p:cNvPr>
          <p:cNvSpPr>
            <a:spLocks noGrp="1"/>
          </p:cNvSpPr>
          <p:nvPr>
            <p:ph type="body" sz="quarter" idx="26"/>
          </p:nvPr>
        </p:nvSpPr>
        <p:spPr/>
        <p:txBody>
          <a:bodyPr/>
          <a:lstStyle/>
          <a:p>
            <a:r>
              <a:rPr lang="en-US" dirty="0"/>
              <a:t>How was cleaning and analysis conducted?</a:t>
            </a:r>
          </a:p>
        </p:txBody>
      </p:sp>
      <p:sp>
        <p:nvSpPr>
          <p:cNvPr id="8" name="Text Placeholder 7">
            <a:extLst>
              <a:ext uri="{FF2B5EF4-FFF2-40B4-BE49-F238E27FC236}">
                <a16:creationId xmlns:a16="http://schemas.microsoft.com/office/drawing/2014/main" id="{E869ACF9-B7F9-4774-B207-2EF789711513}"/>
              </a:ext>
            </a:extLst>
          </p:cNvPr>
          <p:cNvSpPr>
            <a:spLocks noGrp="1"/>
          </p:cNvSpPr>
          <p:nvPr>
            <p:ph type="body" sz="quarter" idx="27"/>
          </p:nvPr>
        </p:nvSpPr>
        <p:spPr/>
        <p:txBody>
          <a:bodyPr/>
          <a:lstStyle/>
          <a:p>
            <a:r>
              <a:rPr lang="en-US" b="1" dirty="0">
                <a:latin typeface="+mn-lt"/>
              </a:rPr>
              <a:t>Cleaning</a:t>
            </a:r>
          </a:p>
        </p:txBody>
      </p:sp>
      <p:sp>
        <p:nvSpPr>
          <p:cNvPr id="3" name="Content Placeholder 2">
            <a:extLst>
              <a:ext uri="{FF2B5EF4-FFF2-40B4-BE49-F238E27FC236}">
                <a16:creationId xmlns:a16="http://schemas.microsoft.com/office/drawing/2014/main" id="{F350F641-F6F8-461C-9C2D-07E416875818}"/>
              </a:ext>
            </a:extLst>
          </p:cNvPr>
          <p:cNvSpPr>
            <a:spLocks noGrp="1"/>
          </p:cNvSpPr>
          <p:nvPr>
            <p:ph idx="1"/>
          </p:nvPr>
        </p:nvSpPr>
        <p:spPr>
          <a:xfrm>
            <a:off x="431800" y="2463936"/>
            <a:ext cx="5393288" cy="4123254"/>
          </a:xfrm>
        </p:spPr>
        <p:txBody>
          <a:bodyPr/>
          <a:lstStyle/>
          <a:p>
            <a:r>
              <a:rPr lang="en-US" dirty="0"/>
              <a:t>Data loaded using pandas </a:t>
            </a:r>
            <a:r>
              <a:rPr lang="en-US" dirty="0" err="1"/>
              <a:t>read_csv</a:t>
            </a:r>
            <a:r>
              <a:rPr lang="en-US" dirty="0"/>
              <a:t> and </a:t>
            </a:r>
            <a:r>
              <a:rPr lang="en-US" dirty="0" err="1"/>
              <a:t>read_excel</a:t>
            </a:r>
            <a:r>
              <a:rPr lang="en-US" dirty="0"/>
              <a:t>.</a:t>
            </a:r>
          </a:p>
          <a:p>
            <a:r>
              <a:rPr lang="en-US" dirty="0"/>
              <a:t>Country naming convention standardized between datasets using </a:t>
            </a:r>
            <a:r>
              <a:rPr lang="en-US" dirty="0" err="1"/>
              <a:t>country_converter</a:t>
            </a:r>
            <a:r>
              <a:rPr lang="en-US" dirty="0"/>
              <a:t>.</a:t>
            </a:r>
          </a:p>
          <a:p>
            <a:r>
              <a:rPr lang="en-US" dirty="0"/>
              <a:t>Continent added to dataset using </a:t>
            </a:r>
            <a:r>
              <a:rPr lang="en-US" dirty="0" err="1"/>
              <a:t>Pycountry_convert</a:t>
            </a:r>
            <a:endParaRPr lang="en-US" dirty="0"/>
          </a:p>
          <a:p>
            <a:r>
              <a:rPr lang="en-US" dirty="0" err="1"/>
              <a:t>Subsetted</a:t>
            </a:r>
            <a:r>
              <a:rPr lang="en-US" dirty="0"/>
              <a:t> to include African countries, years 1997-2017</a:t>
            </a:r>
          </a:p>
          <a:p>
            <a:r>
              <a:rPr lang="en-US" dirty="0"/>
              <a:t>Main x and y variables (% changes year over year) calculated.</a:t>
            </a:r>
          </a:p>
          <a:p>
            <a:r>
              <a:rPr lang="en-US" dirty="0"/>
              <a:t>Excess variables and outliers removed.</a:t>
            </a:r>
          </a:p>
          <a:p>
            <a:endParaRPr lang="en-US" dirty="0"/>
          </a:p>
        </p:txBody>
      </p:sp>
      <p:sp>
        <p:nvSpPr>
          <p:cNvPr id="9" name="Text Placeholder 8">
            <a:extLst>
              <a:ext uri="{FF2B5EF4-FFF2-40B4-BE49-F238E27FC236}">
                <a16:creationId xmlns:a16="http://schemas.microsoft.com/office/drawing/2014/main" id="{3A2613D7-9904-47E7-A848-78E09B4F4A05}"/>
              </a:ext>
            </a:extLst>
          </p:cNvPr>
          <p:cNvSpPr>
            <a:spLocks noGrp="1"/>
          </p:cNvSpPr>
          <p:nvPr>
            <p:ph type="body" sz="quarter" idx="28"/>
          </p:nvPr>
        </p:nvSpPr>
        <p:spPr>
          <a:xfrm>
            <a:off x="7161820" y="324000"/>
            <a:ext cx="2975578" cy="648000"/>
          </a:xfrm>
        </p:spPr>
        <p:txBody>
          <a:bodyPr/>
          <a:lstStyle/>
          <a:p>
            <a:r>
              <a:rPr lang="en-US" b="1" dirty="0">
                <a:latin typeface="+mn-lt"/>
              </a:rPr>
              <a:t>Exploration</a:t>
            </a:r>
          </a:p>
        </p:txBody>
      </p:sp>
      <p:sp>
        <p:nvSpPr>
          <p:cNvPr id="5" name="Text Placeholder 4">
            <a:extLst>
              <a:ext uri="{FF2B5EF4-FFF2-40B4-BE49-F238E27FC236}">
                <a16:creationId xmlns:a16="http://schemas.microsoft.com/office/drawing/2014/main" id="{1B9D7DA5-9DA5-4EDA-AAC1-B5A593D730C3}"/>
              </a:ext>
            </a:extLst>
          </p:cNvPr>
          <p:cNvSpPr>
            <a:spLocks noGrp="1"/>
          </p:cNvSpPr>
          <p:nvPr>
            <p:ph type="body" sz="quarter" idx="12"/>
          </p:nvPr>
        </p:nvSpPr>
        <p:spPr>
          <a:xfrm>
            <a:off x="5965889" y="1080000"/>
            <a:ext cx="6103281" cy="5504774"/>
          </a:xfrm>
        </p:spPr>
        <p:txBody>
          <a:bodyPr/>
          <a:lstStyle/>
          <a:p>
            <a:r>
              <a:rPr lang="en-US" dirty="0"/>
              <a:t>Profiled using </a:t>
            </a:r>
            <a:r>
              <a:rPr lang="en-US" dirty="0" err="1"/>
              <a:t>pandas_profiling</a:t>
            </a:r>
            <a:r>
              <a:rPr lang="en-US" dirty="0"/>
              <a:t>, revealing y variable skewness</a:t>
            </a:r>
          </a:p>
          <a:p>
            <a:r>
              <a:rPr lang="en-US" dirty="0"/>
              <a:t>Variance Inflation Factor calculated for all variables, resulting in removal of 2 variables from model inclusion due to multicollinearity concerns</a:t>
            </a:r>
          </a:p>
          <a:p>
            <a:r>
              <a:rPr lang="en-US" dirty="0"/>
              <a:t>Simple linear model built, residuals of y variable plotted to evaluate distribution.</a:t>
            </a:r>
          </a:p>
          <a:p>
            <a:r>
              <a:rPr lang="en-US" dirty="0"/>
              <a:t>Y variable residuals proved non-normal thus a data regularization strategy was needed. </a:t>
            </a:r>
          </a:p>
        </p:txBody>
      </p:sp>
      <p:sp>
        <p:nvSpPr>
          <p:cNvPr id="4" name="Slide Number Placeholder 3">
            <a:extLst>
              <a:ext uri="{FF2B5EF4-FFF2-40B4-BE49-F238E27FC236}">
                <a16:creationId xmlns:a16="http://schemas.microsoft.com/office/drawing/2014/main" id="{81B23B52-8351-4A05-ABAB-5A128EE6896F}"/>
              </a:ext>
            </a:extLst>
          </p:cNvPr>
          <p:cNvSpPr>
            <a:spLocks noGrp="1"/>
          </p:cNvSpPr>
          <p:nvPr>
            <p:ph type="sldNum" sz="quarter" idx="11"/>
          </p:nvPr>
        </p:nvSpPr>
        <p:spPr/>
        <p:txBody>
          <a:bodyPr/>
          <a:lstStyle/>
          <a:p>
            <a:fld id="{19B51A1E-902D-48AF-9020-955120F399B6}" type="slidenum">
              <a:rPr lang="en-US" smtClean="0"/>
              <a:pPr/>
              <a:t>8</a:t>
            </a:fld>
            <a:endParaRPr lang="en-US" dirty="0"/>
          </a:p>
        </p:txBody>
      </p:sp>
      <p:pic>
        <p:nvPicPr>
          <p:cNvPr id="14" name="Picture 13">
            <a:extLst>
              <a:ext uri="{FF2B5EF4-FFF2-40B4-BE49-F238E27FC236}">
                <a16:creationId xmlns:a16="http://schemas.microsoft.com/office/drawing/2014/main" id="{9A2C869D-1982-4205-899D-62A23065612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5584" y="4463850"/>
            <a:ext cx="2867025" cy="1962150"/>
          </a:xfrm>
          <a:prstGeom prst="rect">
            <a:avLst/>
          </a:prstGeom>
          <a:noFill/>
          <a:ln>
            <a:noFill/>
          </a:ln>
        </p:spPr>
      </p:pic>
    </p:spTree>
    <p:extLst>
      <p:ext uri="{BB962C8B-B14F-4D97-AF65-F5344CB8AC3E}">
        <p14:creationId xmlns:p14="http://schemas.microsoft.com/office/powerpoint/2010/main" val="401592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6C1-B1C5-40C3-9B90-EF2666FB1C28}"/>
              </a:ext>
            </a:extLst>
          </p:cNvPr>
          <p:cNvSpPr>
            <a:spLocks noGrp="1"/>
          </p:cNvSpPr>
          <p:nvPr>
            <p:ph type="title"/>
          </p:nvPr>
        </p:nvSpPr>
        <p:spPr/>
        <p:txBody>
          <a:bodyPr/>
          <a:lstStyle/>
          <a:p>
            <a:r>
              <a:rPr lang="en-US" dirty="0"/>
              <a:t>The Process</a:t>
            </a:r>
          </a:p>
        </p:txBody>
      </p:sp>
      <p:sp>
        <p:nvSpPr>
          <p:cNvPr id="7" name="Text Placeholder 6">
            <a:extLst>
              <a:ext uri="{FF2B5EF4-FFF2-40B4-BE49-F238E27FC236}">
                <a16:creationId xmlns:a16="http://schemas.microsoft.com/office/drawing/2014/main" id="{DDC64B4F-EF8E-442A-8D01-0AD7034A6823}"/>
              </a:ext>
            </a:extLst>
          </p:cNvPr>
          <p:cNvSpPr>
            <a:spLocks noGrp="1"/>
          </p:cNvSpPr>
          <p:nvPr>
            <p:ph type="body" sz="quarter" idx="26"/>
          </p:nvPr>
        </p:nvSpPr>
        <p:spPr/>
        <p:txBody>
          <a:bodyPr/>
          <a:lstStyle/>
          <a:p>
            <a:r>
              <a:rPr lang="en-US" dirty="0"/>
              <a:t>How was cleaning and analysis conducted?</a:t>
            </a:r>
          </a:p>
        </p:txBody>
      </p:sp>
      <p:sp>
        <p:nvSpPr>
          <p:cNvPr id="8" name="Text Placeholder 7">
            <a:extLst>
              <a:ext uri="{FF2B5EF4-FFF2-40B4-BE49-F238E27FC236}">
                <a16:creationId xmlns:a16="http://schemas.microsoft.com/office/drawing/2014/main" id="{E869ACF9-B7F9-4774-B207-2EF789711513}"/>
              </a:ext>
            </a:extLst>
          </p:cNvPr>
          <p:cNvSpPr>
            <a:spLocks noGrp="1"/>
          </p:cNvSpPr>
          <p:nvPr>
            <p:ph type="body" sz="quarter" idx="27"/>
          </p:nvPr>
        </p:nvSpPr>
        <p:spPr/>
        <p:txBody>
          <a:bodyPr/>
          <a:lstStyle/>
          <a:p>
            <a:r>
              <a:rPr lang="en-US" b="1" dirty="0">
                <a:latin typeface="+mn-lt"/>
              </a:rPr>
              <a:t>Hypothesis Testing</a:t>
            </a:r>
          </a:p>
        </p:txBody>
      </p:sp>
      <p:sp>
        <p:nvSpPr>
          <p:cNvPr id="3" name="Content Placeholder 2">
            <a:extLst>
              <a:ext uri="{FF2B5EF4-FFF2-40B4-BE49-F238E27FC236}">
                <a16:creationId xmlns:a16="http://schemas.microsoft.com/office/drawing/2014/main" id="{F350F641-F6F8-461C-9C2D-07E416875818}"/>
              </a:ext>
            </a:extLst>
          </p:cNvPr>
          <p:cNvSpPr>
            <a:spLocks noGrp="1"/>
          </p:cNvSpPr>
          <p:nvPr>
            <p:ph idx="1"/>
          </p:nvPr>
        </p:nvSpPr>
        <p:spPr>
          <a:xfrm>
            <a:off x="415678" y="2841125"/>
            <a:ext cx="5393288" cy="3314064"/>
          </a:xfrm>
        </p:spPr>
        <p:txBody>
          <a:bodyPr/>
          <a:lstStyle/>
          <a:p>
            <a:pPr marL="0" indent="0">
              <a:buNone/>
            </a:pPr>
            <a:endParaRPr lang="en-US" dirty="0"/>
          </a:p>
          <a:p>
            <a:r>
              <a:rPr lang="en-US" dirty="0"/>
              <a:t>Testing was done using partial Spearman correlation.</a:t>
            </a:r>
          </a:p>
          <a:p>
            <a:r>
              <a:rPr lang="en-US" dirty="0"/>
              <a:t>Control variables for x (% change # of disorder events from previous year for country): </a:t>
            </a:r>
            <a:r>
              <a:rPr lang="en-US" dirty="0" err="1"/>
              <a:t>warno</a:t>
            </a:r>
            <a:r>
              <a:rPr lang="en-US" dirty="0"/>
              <a:t>, </a:t>
            </a:r>
            <a:r>
              <a:rPr lang="en-US" dirty="0" err="1"/>
              <a:t>Area_cat</a:t>
            </a:r>
            <a:r>
              <a:rPr lang="en-US" dirty="0"/>
              <a:t> (country), </a:t>
            </a:r>
            <a:r>
              <a:rPr lang="en-US" dirty="0" err="1"/>
              <a:t>waryn</a:t>
            </a:r>
            <a:endParaRPr lang="en-US" dirty="0"/>
          </a:p>
          <a:p>
            <a:r>
              <a:rPr lang="en-US" dirty="0"/>
              <a:t>Control variables for y (% change gross production value from previous year for country, market): </a:t>
            </a:r>
            <a:r>
              <a:rPr lang="en-US" dirty="0" err="1"/>
              <a:t>Item_cat</a:t>
            </a:r>
            <a:r>
              <a:rPr lang="en-US" dirty="0"/>
              <a:t> (market), </a:t>
            </a:r>
            <a:r>
              <a:rPr lang="en-US" dirty="0" err="1"/>
              <a:t>Area_cat</a:t>
            </a:r>
            <a:r>
              <a:rPr lang="en-US" dirty="0"/>
              <a:t> (country)</a:t>
            </a:r>
          </a:p>
        </p:txBody>
      </p:sp>
      <p:sp>
        <p:nvSpPr>
          <p:cNvPr id="9" name="Text Placeholder 8">
            <a:extLst>
              <a:ext uri="{FF2B5EF4-FFF2-40B4-BE49-F238E27FC236}">
                <a16:creationId xmlns:a16="http://schemas.microsoft.com/office/drawing/2014/main" id="{3A2613D7-9904-47E7-A848-78E09B4F4A05}"/>
              </a:ext>
            </a:extLst>
          </p:cNvPr>
          <p:cNvSpPr>
            <a:spLocks noGrp="1"/>
          </p:cNvSpPr>
          <p:nvPr>
            <p:ph type="body" sz="quarter" idx="28"/>
          </p:nvPr>
        </p:nvSpPr>
        <p:spPr>
          <a:xfrm>
            <a:off x="6984398" y="999240"/>
            <a:ext cx="2975578" cy="648000"/>
          </a:xfrm>
        </p:spPr>
        <p:txBody>
          <a:bodyPr/>
          <a:lstStyle/>
          <a:p>
            <a:r>
              <a:rPr lang="en-US" b="1" dirty="0">
                <a:latin typeface="+mn-lt"/>
              </a:rPr>
              <a:t>Model Development</a:t>
            </a:r>
          </a:p>
        </p:txBody>
      </p:sp>
      <p:sp>
        <p:nvSpPr>
          <p:cNvPr id="5" name="Text Placeholder 4">
            <a:extLst>
              <a:ext uri="{FF2B5EF4-FFF2-40B4-BE49-F238E27FC236}">
                <a16:creationId xmlns:a16="http://schemas.microsoft.com/office/drawing/2014/main" id="{1B9D7DA5-9DA5-4EDA-AAC1-B5A593D730C3}"/>
              </a:ext>
            </a:extLst>
          </p:cNvPr>
          <p:cNvSpPr>
            <a:spLocks noGrp="1"/>
          </p:cNvSpPr>
          <p:nvPr>
            <p:ph type="body" sz="quarter" idx="12"/>
          </p:nvPr>
        </p:nvSpPr>
        <p:spPr>
          <a:xfrm>
            <a:off x="5931842" y="1791893"/>
            <a:ext cx="6260158" cy="4363296"/>
          </a:xfrm>
        </p:spPr>
        <p:txBody>
          <a:bodyPr/>
          <a:lstStyle/>
          <a:p>
            <a:r>
              <a:rPr lang="en-US" sz="1600" dirty="0"/>
              <a:t>Log transform used to transform y variable due to skewed residuals.</a:t>
            </a:r>
          </a:p>
          <a:p>
            <a:r>
              <a:rPr lang="en-US" sz="1600" dirty="0"/>
              <a:t>Models evaluated: </a:t>
            </a:r>
            <a:r>
              <a:rPr lang="en-US" sz="1600" dirty="0">
                <a:effectLst/>
                <a:ea typeface="Times New Roman" panose="02020603050405020304" pitchFamily="18" charset="0"/>
              </a:rPr>
              <a:t>Random Forest, Linear Regression, Polynomial regression (degree of 5), Random Forest with Polynomial Features, and Lasso regression (alpha = .01). </a:t>
            </a:r>
          </a:p>
          <a:p>
            <a:r>
              <a:rPr lang="en-US" sz="1600" dirty="0"/>
              <a:t>Models tested using </a:t>
            </a:r>
            <a:r>
              <a:rPr lang="en-US" sz="1600" dirty="0" err="1"/>
              <a:t>KFold</a:t>
            </a:r>
            <a:r>
              <a:rPr lang="en-US" sz="1600" dirty="0"/>
              <a:t> cross validation, 4 folds, explained variance scoring.</a:t>
            </a:r>
          </a:p>
          <a:p>
            <a:r>
              <a:rPr lang="en-US" sz="1600" dirty="0"/>
              <a:t>Model chosen: Random Forest with Polynomial Features.</a:t>
            </a:r>
          </a:p>
          <a:p>
            <a:r>
              <a:rPr lang="en-US" sz="1600" dirty="0"/>
              <a:t>Parameters optimized for Random Forest with Polynomial Features.</a:t>
            </a:r>
          </a:p>
          <a:p>
            <a:r>
              <a:rPr lang="en-US" sz="1600" dirty="0"/>
              <a:t>Model trained with optimized parameters and tested on test data set derived from original data.</a:t>
            </a:r>
          </a:p>
        </p:txBody>
      </p:sp>
      <p:sp>
        <p:nvSpPr>
          <p:cNvPr id="4" name="Slide Number Placeholder 3">
            <a:extLst>
              <a:ext uri="{FF2B5EF4-FFF2-40B4-BE49-F238E27FC236}">
                <a16:creationId xmlns:a16="http://schemas.microsoft.com/office/drawing/2014/main" id="{81B23B52-8351-4A05-ABAB-5A128EE6896F}"/>
              </a:ext>
            </a:extLst>
          </p:cNvPr>
          <p:cNvSpPr>
            <a:spLocks noGrp="1"/>
          </p:cNvSpPr>
          <p:nvPr>
            <p:ph type="sldNum" sz="quarter" idx="11"/>
          </p:nvPr>
        </p:nvSpPr>
        <p:spPr/>
        <p:txBody>
          <a:bodyPr/>
          <a:lstStyle/>
          <a:p>
            <a:fld id="{19B51A1E-902D-48AF-9020-955120F399B6}" type="slidenum">
              <a:rPr lang="en-US" smtClean="0"/>
              <a:pPr/>
              <a:t>9</a:t>
            </a:fld>
            <a:endParaRPr lang="en-US" dirty="0"/>
          </a:p>
        </p:txBody>
      </p:sp>
      <p:pic>
        <p:nvPicPr>
          <p:cNvPr id="6" name="Picture 5">
            <a:extLst>
              <a:ext uri="{FF2B5EF4-FFF2-40B4-BE49-F238E27FC236}">
                <a16:creationId xmlns:a16="http://schemas.microsoft.com/office/drawing/2014/main" id="{070CBCCD-52ED-4D35-9E43-41CF47AEB3BF}"/>
              </a:ext>
            </a:extLst>
          </p:cNvPr>
          <p:cNvPicPr>
            <a:picLocks noChangeAspect="1"/>
          </p:cNvPicPr>
          <p:nvPr/>
        </p:nvPicPr>
        <p:blipFill>
          <a:blip r:embed="rId3"/>
          <a:stretch>
            <a:fillRect/>
          </a:stretch>
        </p:blipFill>
        <p:spPr>
          <a:xfrm>
            <a:off x="9482134" y="6291862"/>
            <a:ext cx="1768482" cy="268276"/>
          </a:xfrm>
          <a:prstGeom prst="rect">
            <a:avLst/>
          </a:prstGeom>
        </p:spPr>
      </p:pic>
    </p:spTree>
    <p:extLst>
      <p:ext uri="{BB962C8B-B14F-4D97-AF65-F5344CB8AC3E}">
        <p14:creationId xmlns:p14="http://schemas.microsoft.com/office/powerpoint/2010/main" val="3043241249"/>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490261-1200-4EC7-95B0-2241EE54AA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BF51BA-BD97-4518-9266-AD3D61549834}">
  <ds:schemaRefs>
    <ds:schemaRef ds:uri="http://schemas.microsoft.com/sharepoint/v3/contenttype/forms"/>
  </ds:schemaRefs>
</ds:datastoreItem>
</file>

<file path=customXml/itemProps3.xml><?xml version="1.0" encoding="utf-8"?>
<ds:datastoreItem xmlns:ds="http://schemas.openxmlformats.org/officeDocument/2006/customXml" ds:itemID="{BE1961DD-CF27-443B-BFF6-660110ED0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236</TotalTime>
  <Words>1968</Words>
  <Application>Microsoft Office PowerPoint</Application>
  <PresentationFormat>Widescreen</PresentationFormat>
  <Paragraphs>135</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Rockwell</vt:lpstr>
      <vt:lpstr>Times</vt:lpstr>
      <vt:lpstr>Times New Roman</vt:lpstr>
      <vt:lpstr>Office Theme</vt:lpstr>
      <vt:lpstr>Analysis of War and Agricultural Production</vt:lpstr>
      <vt:lpstr>About Me</vt:lpstr>
      <vt:lpstr>The Problem – where is the research?</vt:lpstr>
      <vt:lpstr>The Proposal</vt:lpstr>
      <vt:lpstr>The Hypotheses</vt:lpstr>
      <vt:lpstr>The Data</vt:lpstr>
      <vt:lpstr>PowerPoint Presentation</vt:lpstr>
      <vt:lpstr>The Process</vt:lpstr>
      <vt:lpstr>The Process</vt:lpstr>
      <vt:lpstr>Notes on Methods (&amp; Limitations)</vt:lpstr>
      <vt:lpstr>Results/Findings</vt:lpstr>
      <vt:lpstr>Summary</vt:lpstr>
      <vt:lpstr>Thank You</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War and Agricultural Production</dc:title>
  <dc:creator>Desiree Teter</dc:creator>
  <cp:lastModifiedBy>Desiree Teter</cp:lastModifiedBy>
  <cp:revision>32</cp:revision>
  <dcterms:created xsi:type="dcterms:W3CDTF">2020-10-28T22:48:36Z</dcterms:created>
  <dcterms:modified xsi:type="dcterms:W3CDTF">2020-10-29T02:44:38Z</dcterms:modified>
</cp:coreProperties>
</file>