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7" r:id="rId2"/>
    <p:sldId id="265" r:id="rId3"/>
    <p:sldId id="258" r:id="rId4"/>
    <p:sldId id="274" r:id="rId5"/>
    <p:sldId id="269" r:id="rId6"/>
    <p:sldId id="266" r:id="rId7"/>
    <p:sldId id="273" r:id="rId8"/>
    <p:sldId id="262" r:id="rId9"/>
    <p:sldId id="267" r:id="rId10"/>
    <p:sldId id="270" r:id="rId11"/>
    <p:sldId id="268" r:id="rId12"/>
    <p:sldId id="27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D6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3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BA0E8-D64F-49B2-BAD8-4B393F6BE1AF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69166-615D-441A-A437-11ABE627E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123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69166-615D-441A-A437-11ABE627E6F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567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69166-615D-441A-A437-11ABE627E6F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480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69166-615D-441A-A437-11ABE627E6F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286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69166-615D-441A-A437-11ABE627E6F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65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69166-615D-441A-A437-11ABE627E6F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074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69166-615D-441A-A437-11ABE627E6F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503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69166-615D-441A-A437-11ABE627E6F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45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137B3-A279-4F0E-B73B-808178855C6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04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50BF-18D5-4AF7-B3F0-F11594997B1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21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C0C25-EBC8-44F2-BE78-B22DA96D088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0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C624-61FF-43D4-AE14-FAFF62E78D0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5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F1F5-9C11-4A62-8E97-291972CAE2F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85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5753-9D81-4D7C-B3D6-2399DFC19C3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95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4E99-9CC8-4FAA-A715-BDA054E2F1F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08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5A26D-C9F5-45AF-93D6-6BBFB76E5E5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52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AF50-1248-456B-84FA-03E9F984285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33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4E15-60CA-440D-A4D8-1AB63DFDE3A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68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87D9A-DFAF-458E-94F3-9C584EE81A2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36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7C3BD-E0A8-40E9-B973-FCAFF070817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70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tn.co.kr/_ln/0106_20200412022357359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edaily.com/NewsView/1VS6QYB1WB" TargetMode="External"/><Relationship Id="rId5" Type="http://schemas.openxmlformats.org/officeDocument/2006/relationships/hyperlink" Target="https://www.hidoc.co.kr/healthstory/news/C0000504457" TargetMode="External"/><Relationship Id="rId4" Type="http://schemas.openxmlformats.org/officeDocument/2006/relationships/hyperlink" Target="http://health.chosun.com/site/data/html_dir/2020/04/02/2020040201299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pixlr.com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5443298" y="2424148"/>
            <a:ext cx="1424584" cy="2205001"/>
            <a:chOff x="5443298" y="2424148"/>
            <a:chExt cx="1424584" cy="2205001"/>
          </a:xfrm>
        </p:grpSpPr>
        <p:sp>
          <p:nvSpPr>
            <p:cNvPr id="36" name="한쪽 모서리가 둥근 사각형 35"/>
            <p:cNvSpPr/>
            <p:nvPr/>
          </p:nvSpPr>
          <p:spPr>
            <a:xfrm>
              <a:off x="5443298" y="2424148"/>
              <a:ext cx="1424584" cy="2205001"/>
            </a:xfrm>
            <a:prstGeom prst="round1Rect">
              <a:avLst>
                <a:gd name="adj" fmla="val 0"/>
              </a:avLst>
            </a:prstGeom>
            <a:solidFill>
              <a:srgbClr val="00D6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r>
                <a:rPr lang="en-US" altLang="ko-KR" sz="1000" dirty="0">
                  <a:solidFill>
                    <a:prstClr val="white"/>
                  </a:solidFill>
                </a:rPr>
                <a:t>TEAM : 9</a:t>
              </a:r>
              <a:r>
                <a:rPr lang="ko-KR" altLang="en-US" sz="1000" dirty="0">
                  <a:solidFill>
                    <a:prstClr val="white"/>
                  </a:solidFill>
                </a:rPr>
                <a:t>조</a:t>
              </a:r>
            </a:p>
          </p:txBody>
        </p:sp>
        <p:sp>
          <p:nvSpPr>
            <p:cNvPr id="72" name="자유형 71"/>
            <p:cNvSpPr/>
            <p:nvPr/>
          </p:nvSpPr>
          <p:spPr>
            <a:xfrm>
              <a:off x="5846533" y="3042222"/>
              <a:ext cx="618112" cy="618112"/>
            </a:xfrm>
            <a:custGeom>
              <a:avLst/>
              <a:gdLst>
                <a:gd name="connsiteX0" fmla="*/ 222250 w 444500"/>
                <a:gd name="connsiteY0" fmla="*/ 103981 h 444500"/>
                <a:gd name="connsiteX1" fmla="*/ 296466 w 444500"/>
                <a:gd name="connsiteY1" fmla="*/ 178197 h 444500"/>
                <a:gd name="connsiteX2" fmla="*/ 222250 w 444500"/>
                <a:gd name="connsiteY2" fmla="*/ 252413 h 444500"/>
                <a:gd name="connsiteX3" fmla="*/ 148034 w 444500"/>
                <a:gd name="connsiteY3" fmla="*/ 178197 h 444500"/>
                <a:gd name="connsiteX4" fmla="*/ 222250 w 444500"/>
                <a:gd name="connsiteY4" fmla="*/ 103981 h 444500"/>
                <a:gd name="connsiteX5" fmla="*/ 222250 w 444500"/>
                <a:gd name="connsiteY5" fmla="*/ 31644 h 444500"/>
                <a:gd name="connsiteX6" fmla="*/ 31644 w 444500"/>
                <a:gd name="connsiteY6" fmla="*/ 222250 h 444500"/>
                <a:gd name="connsiteX7" fmla="*/ 87471 w 444500"/>
                <a:gd name="connsiteY7" fmla="*/ 357029 h 444500"/>
                <a:gd name="connsiteX8" fmla="*/ 88485 w 444500"/>
                <a:gd name="connsiteY8" fmla="*/ 357712 h 444500"/>
                <a:gd name="connsiteX9" fmla="*/ 105506 w 444500"/>
                <a:gd name="connsiteY9" fmla="*/ 332466 h 444500"/>
                <a:gd name="connsiteX10" fmla="*/ 222250 w 444500"/>
                <a:gd name="connsiteY10" fmla="*/ 284109 h 444500"/>
                <a:gd name="connsiteX11" fmla="*/ 338994 w 444500"/>
                <a:gd name="connsiteY11" fmla="*/ 332466 h 444500"/>
                <a:gd name="connsiteX12" fmla="*/ 356016 w 444500"/>
                <a:gd name="connsiteY12" fmla="*/ 357712 h 444500"/>
                <a:gd name="connsiteX13" fmla="*/ 357029 w 444500"/>
                <a:gd name="connsiteY13" fmla="*/ 357029 h 444500"/>
                <a:gd name="connsiteX14" fmla="*/ 412856 w 444500"/>
                <a:gd name="connsiteY14" fmla="*/ 222250 h 444500"/>
                <a:gd name="connsiteX15" fmla="*/ 222250 w 444500"/>
                <a:gd name="connsiteY15" fmla="*/ 31644 h 444500"/>
                <a:gd name="connsiteX16" fmla="*/ 222250 w 444500"/>
                <a:gd name="connsiteY16" fmla="*/ 0 h 444500"/>
                <a:gd name="connsiteX17" fmla="*/ 444500 w 444500"/>
                <a:gd name="connsiteY17" fmla="*/ 222250 h 444500"/>
                <a:gd name="connsiteX18" fmla="*/ 222250 w 444500"/>
                <a:gd name="connsiteY18" fmla="*/ 444500 h 444500"/>
                <a:gd name="connsiteX19" fmla="*/ 0 w 444500"/>
                <a:gd name="connsiteY19" fmla="*/ 222250 h 444500"/>
                <a:gd name="connsiteX20" fmla="*/ 222250 w 444500"/>
                <a:gd name="connsiteY20" fmla="*/ 0 h 4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4500" h="444500">
                  <a:moveTo>
                    <a:pt x="222250" y="103981"/>
                  </a:moveTo>
                  <a:cubicBezTo>
                    <a:pt x="263238" y="103981"/>
                    <a:pt x="296466" y="137209"/>
                    <a:pt x="296466" y="178197"/>
                  </a:cubicBezTo>
                  <a:cubicBezTo>
                    <a:pt x="296466" y="219185"/>
                    <a:pt x="263238" y="252413"/>
                    <a:pt x="222250" y="252413"/>
                  </a:cubicBezTo>
                  <a:cubicBezTo>
                    <a:pt x="181262" y="252413"/>
                    <a:pt x="148034" y="219185"/>
                    <a:pt x="148034" y="178197"/>
                  </a:cubicBezTo>
                  <a:cubicBezTo>
                    <a:pt x="148034" y="137209"/>
                    <a:pt x="181262" y="103981"/>
                    <a:pt x="222250" y="103981"/>
                  </a:cubicBezTo>
                  <a:close/>
                  <a:moveTo>
                    <a:pt x="222250" y="31644"/>
                  </a:moveTo>
                  <a:cubicBezTo>
                    <a:pt x="116981" y="31644"/>
                    <a:pt x="31644" y="116981"/>
                    <a:pt x="31644" y="222250"/>
                  </a:cubicBezTo>
                  <a:cubicBezTo>
                    <a:pt x="31644" y="274884"/>
                    <a:pt x="52978" y="322536"/>
                    <a:pt x="87471" y="357029"/>
                  </a:cubicBezTo>
                  <a:lnTo>
                    <a:pt x="88485" y="357712"/>
                  </a:lnTo>
                  <a:lnTo>
                    <a:pt x="105506" y="332466"/>
                  </a:lnTo>
                  <a:cubicBezTo>
                    <a:pt x="135383" y="302589"/>
                    <a:pt x="176659" y="284109"/>
                    <a:pt x="222250" y="284109"/>
                  </a:cubicBezTo>
                  <a:cubicBezTo>
                    <a:pt x="267842" y="284109"/>
                    <a:pt x="309117" y="302589"/>
                    <a:pt x="338994" y="332466"/>
                  </a:cubicBezTo>
                  <a:lnTo>
                    <a:pt x="356016" y="357712"/>
                  </a:lnTo>
                  <a:lnTo>
                    <a:pt x="357029" y="357029"/>
                  </a:lnTo>
                  <a:cubicBezTo>
                    <a:pt x="391522" y="322536"/>
                    <a:pt x="412856" y="274884"/>
                    <a:pt x="412856" y="222250"/>
                  </a:cubicBezTo>
                  <a:cubicBezTo>
                    <a:pt x="412856" y="116981"/>
                    <a:pt x="327519" y="31644"/>
                    <a:pt x="222250" y="31644"/>
                  </a:cubicBezTo>
                  <a:close/>
                  <a:moveTo>
                    <a:pt x="222250" y="0"/>
                  </a:moveTo>
                  <a:cubicBezTo>
                    <a:pt x="344995" y="0"/>
                    <a:pt x="444500" y="99505"/>
                    <a:pt x="444500" y="222250"/>
                  </a:cubicBezTo>
                  <a:cubicBezTo>
                    <a:pt x="444500" y="344995"/>
                    <a:pt x="344995" y="444500"/>
                    <a:pt x="222250" y="444500"/>
                  </a:cubicBezTo>
                  <a:cubicBezTo>
                    <a:pt x="99505" y="444500"/>
                    <a:pt x="0" y="344995"/>
                    <a:pt x="0" y="222250"/>
                  </a:cubicBezTo>
                  <a:cubicBezTo>
                    <a:pt x="0" y="99505"/>
                    <a:pt x="99505" y="0"/>
                    <a:pt x="2222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6280708" y="3006309"/>
              <a:ext cx="223119" cy="22311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prstClr val="white"/>
                  </a:solidFill>
                </a:rPr>
                <a:t>4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AEF5FA1-0C04-4EE0-8221-5651EC58676C}"/>
              </a:ext>
            </a:extLst>
          </p:cNvPr>
          <p:cNvGrpSpPr/>
          <p:nvPr/>
        </p:nvGrpSpPr>
        <p:grpSpPr>
          <a:xfrm>
            <a:off x="6938001" y="2324896"/>
            <a:ext cx="3383003" cy="2304253"/>
            <a:chOff x="6938001" y="2324896"/>
            <a:chExt cx="4201853" cy="2304253"/>
          </a:xfrm>
        </p:grpSpPr>
        <p:sp>
          <p:nvSpPr>
            <p:cNvPr id="58" name="양쪽 모서리가 둥근 사각형 57"/>
            <p:cNvSpPr/>
            <p:nvPr/>
          </p:nvSpPr>
          <p:spPr>
            <a:xfrm>
              <a:off x="6938001" y="2424148"/>
              <a:ext cx="4039335" cy="55125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00D65E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dirty="0">
                  <a:solidFill>
                    <a:prstClr val="white"/>
                  </a:solidFill>
                </a:rPr>
                <a:t>● </a:t>
              </a:r>
              <a:r>
                <a:rPr lang="ko-KR" altLang="en-US" sz="1200" dirty="0">
                  <a:solidFill>
                    <a:prstClr val="white"/>
                  </a:solidFill>
                </a:rPr>
                <a:t>컴퓨터공학과 </a:t>
              </a:r>
              <a:r>
                <a:rPr lang="en-US" altLang="ko-KR" sz="1200" dirty="0">
                  <a:solidFill>
                    <a:prstClr val="white"/>
                  </a:solidFill>
                </a:rPr>
                <a:t>2018037056 </a:t>
              </a:r>
              <a:r>
                <a:rPr lang="ko-KR" altLang="en-US" sz="1200" dirty="0">
                  <a:solidFill>
                    <a:prstClr val="white"/>
                  </a:solidFill>
                </a:rPr>
                <a:t>장 재원</a:t>
              </a:r>
              <a:endParaRPr lang="en-US" altLang="ko-KR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854460F-2396-4D59-836A-4FE493BD57C7}"/>
                </a:ext>
              </a:extLst>
            </p:cNvPr>
            <p:cNvGrpSpPr/>
            <p:nvPr/>
          </p:nvGrpSpPr>
          <p:grpSpPr>
            <a:xfrm>
              <a:off x="6938002" y="2324896"/>
              <a:ext cx="4201852" cy="2304253"/>
              <a:chOff x="7008971" y="2324896"/>
              <a:chExt cx="2884339" cy="2304253"/>
            </a:xfrm>
          </p:grpSpPr>
          <p:sp>
            <p:nvSpPr>
              <p:cNvPr id="59" name="자유형 58"/>
              <p:cNvSpPr/>
              <p:nvPr/>
            </p:nvSpPr>
            <p:spPr>
              <a:xfrm>
                <a:off x="7204550" y="2660722"/>
                <a:ext cx="91780" cy="107742"/>
              </a:xfrm>
              <a:custGeom>
                <a:avLst/>
                <a:gdLst>
                  <a:gd name="connsiteX0" fmla="*/ 0 w 73025"/>
                  <a:gd name="connsiteY0" fmla="*/ 31750 h 85725"/>
                  <a:gd name="connsiteX1" fmla="*/ 31750 w 73025"/>
                  <a:gd name="connsiteY1" fmla="*/ 85725 h 85725"/>
                  <a:gd name="connsiteX2" fmla="*/ 73025 w 73025"/>
                  <a:gd name="connsiteY2" fmla="*/ 0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025" h="85725">
                    <a:moveTo>
                      <a:pt x="0" y="31750"/>
                    </a:moveTo>
                    <a:lnTo>
                      <a:pt x="31750" y="85725"/>
                    </a:lnTo>
                    <a:lnTo>
                      <a:pt x="73025" y="0"/>
                    </a:lnTo>
                  </a:path>
                </a:pathLst>
              </a:custGeom>
              <a:noFill/>
              <a:ln w="19050">
                <a:solidFill>
                  <a:srgbClr val="00D6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양쪽 모서리가 둥근 사각형 59"/>
              <p:cNvSpPr/>
              <p:nvPr/>
            </p:nvSpPr>
            <p:spPr>
              <a:xfrm>
                <a:off x="7008972" y="2975398"/>
                <a:ext cx="2772780" cy="55125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2400" dirty="0">
                    <a:solidFill>
                      <a:srgbClr val="00D65E"/>
                    </a:solidFill>
                  </a:rPr>
                  <a:t>○</a:t>
                </a:r>
                <a:r>
                  <a:rPr lang="ko-KR" altLang="en-US" sz="2400" dirty="0">
                    <a:solidFill>
                      <a:srgbClr val="264259"/>
                    </a:solidFill>
                  </a:rPr>
                  <a:t> </a:t>
                </a:r>
                <a:r>
                  <a:rPr lang="ko-KR" altLang="en-US" sz="1200" dirty="0">
                    <a:solidFill>
                      <a:srgbClr val="264259"/>
                    </a:solidFill>
                  </a:rPr>
                  <a:t>컴퓨터공학과 </a:t>
                </a:r>
                <a:r>
                  <a:rPr lang="en-US" altLang="ko-KR" sz="1200" dirty="0">
                    <a:solidFill>
                      <a:srgbClr val="264259"/>
                    </a:solidFill>
                  </a:rPr>
                  <a:t>2018037049 </a:t>
                </a:r>
                <a:r>
                  <a:rPr lang="ko-KR" altLang="en-US" sz="1200" dirty="0">
                    <a:solidFill>
                      <a:srgbClr val="264259"/>
                    </a:solidFill>
                  </a:rPr>
                  <a:t>이 석범</a:t>
                </a:r>
              </a:p>
            </p:txBody>
          </p:sp>
          <p:sp>
            <p:nvSpPr>
              <p:cNvPr id="75" name="양쪽 모서리가 둥근 사각형 74"/>
              <p:cNvSpPr/>
              <p:nvPr/>
            </p:nvSpPr>
            <p:spPr>
              <a:xfrm>
                <a:off x="7008971" y="3526648"/>
                <a:ext cx="2772780" cy="55125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2400" dirty="0">
                    <a:solidFill>
                      <a:srgbClr val="00D65E"/>
                    </a:solidFill>
                  </a:rPr>
                  <a:t>○</a:t>
                </a:r>
                <a:r>
                  <a:rPr lang="ko-KR" altLang="en-US" sz="2400" dirty="0">
                    <a:solidFill>
                      <a:srgbClr val="264259"/>
                    </a:solidFill>
                  </a:rPr>
                  <a:t> </a:t>
                </a:r>
                <a:r>
                  <a:rPr lang="ko-KR" altLang="en-US" sz="1200" dirty="0">
                    <a:solidFill>
                      <a:srgbClr val="264259"/>
                    </a:solidFill>
                  </a:rPr>
                  <a:t>컴퓨터공학과 </a:t>
                </a:r>
                <a:r>
                  <a:rPr lang="en-US" altLang="ko-KR" sz="1200" dirty="0">
                    <a:solidFill>
                      <a:srgbClr val="264259"/>
                    </a:solidFill>
                  </a:rPr>
                  <a:t>2018037010 </a:t>
                </a:r>
                <a:r>
                  <a:rPr lang="ko-KR" altLang="en-US" sz="1200" dirty="0">
                    <a:solidFill>
                      <a:srgbClr val="264259"/>
                    </a:solidFill>
                  </a:rPr>
                  <a:t>윤 정환</a:t>
                </a:r>
              </a:p>
            </p:txBody>
          </p:sp>
          <p:sp>
            <p:nvSpPr>
              <p:cNvPr id="76" name="양쪽 모서리가 둥근 사각형 75"/>
              <p:cNvSpPr/>
              <p:nvPr/>
            </p:nvSpPr>
            <p:spPr>
              <a:xfrm>
                <a:off x="7008971" y="4077899"/>
                <a:ext cx="2772780" cy="55125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2400" dirty="0">
                    <a:solidFill>
                      <a:srgbClr val="00D65E"/>
                    </a:solidFill>
                  </a:rPr>
                  <a:t>○</a:t>
                </a:r>
                <a:r>
                  <a:rPr lang="ko-KR" altLang="en-US" sz="2400" dirty="0">
                    <a:solidFill>
                      <a:srgbClr val="264259"/>
                    </a:solidFill>
                  </a:rPr>
                  <a:t> </a:t>
                </a:r>
                <a:r>
                  <a:rPr lang="ko-KR" altLang="en-US" sz="1200" dirty="0">
                    <a:solidFill>
                      <a:srgbClr val="264259"/>
                    </a:solidFill>
                  </a:rPr>
                  <a:t>컴퓨터공학과 </a:t>
                </a:r>
                <a:r>
                  <a:rPr lang="en-US" altLang="ko-KR" sz="1200" dirty="0">
                    <a:solidFill>
                      <a:srgbClr val="264259"/>
                    </a:solidFill>
                  </a:rPr>
                  <a:t>2018037014 </a:t>
                </a:r>
                <a:r>
                  <a:rPr lang="ko-KR" altLang="en-US" sz="1200" dirty="0">
                    <a:solidFill>
                      <a:srgbClr val="264259"/>
                    </a:solidFill>
                  </a:rPr>
                  <a:t>조 창권</a:t>
                </a:r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9670191" y="2324896"/>
                <a:ext cx="223119" cy="2231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D6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ko-KR" altLang="en-US" sz="700" dirty="0">
                    <a:solidFill>
                      <a:srgbClr val="00D65E"/>
                    </a:solidFill>
                  </a:rPr>
                  <a:t>팀장</a:t>
                </a:r>
              </a:p>
            </p:txBody>
          </p:sp>
        </p:grpSp>
      </p:grpSp>
      <p:sp>
        <p:nvSpPr>
          <p:cNvPr id="80" name="한쪽 모서리가 둥근 사각형 79"/>
          <p:cNvSpPr/>
          <p:nvPr/>
        </p:nvSpPr>
        <p:spPr>
          <a:xfrm>
            <a:off x="1870995" y="2436455"/>
            <a:ext cx="3375019" cy="2205001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00D65E"/>
            </a:solidFill>
          </a:ln>
          <a:effectLst>
            <a:outerShdw dist="38100" dir="10800000" algn="r" rotWithShape="0">
              <a:srgbClr val="00D65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>
                <a:solidFill>
                  <a:srgbClr val="00D65E"/>
                </a:solidFill>
              </a:rPr>
              <a:t>스마트예방서비스</a:t>
            </a:r>
            <a:endParaRPr lang="en-US" altLang="ko-KR" sz="2400" b="1" i="1" dirty="0">
              <a:solidFill>
                <a:srgbClr val="00D65E"/>
              </a:solidFill>
            </a:endParaRPr>
          </a:p>
        </p:txBody>
      </p:sp>
      <p:sp>
        <p:nvSpPr>
          <p:cNvPr id="17" name="슬라이드 번호 개체 틀 6">
            <a:extLst>
              <a:ext uri="{FF2B5EF4-FFF2-40B4-BE49-F238E27FC236}">
                <a16:creationId xmlns:a16="http://schemas.microsoft.com/office/drawing/2014/main" id="{AF7CBB35-D953-474B-ABDF-2E2FB7E1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452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46063" y="-2111583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출처</a:t>
            </a:r>
            <a:endParaRPr lang="ko-KR" altLang="en-US" sz="4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57CD27-B2B0-4CFE-AEC2-EF3EFE13C337}"/>
              </a:ext>
            </a:extLst>
          </p:cNvPr>
          <p:cNvSpPr/>
          <p:nvPr/>
        </p:nvSpPr>
        <p:spPr>
          <a:xfrm>
            <a:off x="1420813" y="1692113"/>
            <a:ext cx="9745027" cy="2456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  <a:hlinkClick r:id="rId3"/>
              </a:rPr>
              <a:t>https://www.ytn.co.kr/_ln/0106_202004120223573594</a:t>
            </a: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  <a:hlinkClick r:id="rId4"/>
              </a:rPr>
              <a:t>http://health.chosun.com/site/data/html_dir/2020/04/02/2020040201299.html</a:t>
            </a: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  <a:hlinkClick r:id="rId5"/>
              </a:rPr>
              <a:t>https://www.hidoc.co.kr/healthstory/news/C0000504457</a:t>
            </a: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  <a:hlinkClick r:id="rId6"/>
              </a:rPr>
              <a:t>https://www.sedaily.com/NewsView/1VS6QYB1WB</a:t>
            </a: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82DBEC7-C117-4F77-80D0-90FDB357B135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903C028-D5CA-49CA-8A22-075744A7F03D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362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4780382" y="2067642"/>
            <a:ext cx="2582021" cy="1701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80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Q&amp;A</a:t>
            </a:r>
            <a:endParaRPr lang="ko-KR" altLang="en-US" sz="80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76230FD-7EDA-4FC2-9FB0-7E9AF180E5F0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D65A46F-D9EB-439C-A89A-D4255D564613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007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2998152" y="2235551"/>
            <a:ext cx="6480175" cy="1701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80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THANK YOU</a:t>
            </a:r>
            <a:endParaRPr lang="ko-KR" altLang="en-US" sz="80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76230FD-7EDA-4FC2-9FB0-7E9AF180E5F0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6811443-58FC-4D67-8C4D-CA4BE5CB6ED9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28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양쪽 모서리가 둥근 사각형 5">
            <a:extLst>
              <a:ext uri="{FF2B5EF4-FFF2-40B4-BE49-F238E27FC236}">
                <a16:creationId xmlns:a16="http://schemas.microsoft.com/office/drawing/2014/main" id="{37162704-C168-4551-89EF-7CEEEB5B9D7B}"/>
              </a:ext>
            </a:extLst>
          </p:cNvPr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5" name="타원 34"/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647825" y="499084"/>
            <a:ext cx="6096000" cy="105753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INDEX</a:t>
            </a:r>
            <a:endParaRPr lang="ko-KR" altLang="en-US" sz="48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25BC4-33EF-465B-AAE4-0F2946AD4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85CFB89-46CE-4266-8482-5838424663CE}"/>
              </a:ext>
            </a:extLst>
          </p:cNvPr>
          <p:cNvGrpSpPr/>
          <p:nvPr/>
        </p:nvGrpSpPr>
        <p:grpSpPr>
          <a:xfrm>
            <a:off x="1647825" y="1768072"/>
            <a:ext cx="9370821" cy="4150636"/>
            <a:chOff x="1611311" y="1272978"/>
            <a:chExt cx="9237664" cy="4934782"/>
          </a:xfrm>
        </p:grpSpPr>
        <p:sp>
          <p:nvSpPr>
            <p:cNvPr id="9" name="직사각형 8"/>
            <p:cNvSpPr/>
            <p:nvPr/>
          </p:nvSpPr>
          <p:spPr>
            <a:xfrm>
              <a:off x="1611311" y="2266767"/>
              <a:ext cx="9237663" cy="9809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ko-KR" altLang="en-US" sz="2400" dirty="0">
                  <a:solidFill>
                    <a:srgbClr val="00D65E"/>
                  </a:solidFill>
                </a:rPr>
                <a:t>○</a:t>
              </a:r>
              <a:r>
                <a:rPr lang="ko-KR" altLang="en-US" sz="2400" dirty="0">
                  <a:solidFill>
                    <a:srgbClr val="264259"/>
                  </a:solidFill>
                </a:rPr>
                <a:t> </a:t>
              </a:r>
              <a:r>
                <a:rPr lang="ko-KR" altLang="en-US" b="1" dirty="0">
                  <a:solidFill>
                    <a:srgbClr val="264259"/>
                  </a:solidFill>
                </a:rPr>
                <a:t>아이디어 설명</a:t>
              </a:r>
              <a:endParaRPr lang="en-US" altLang="ko-KR" b="1" dirty="0">
                <a:solidFill>
                  <a:srgbClr val="264259"/>
                </a:solidFill>
              </a:endParaRPr>
            </a:p>
          </p:txBody>
        </p:sp>
        <p:sp>
          <p:nvSpPr>
            <p:cNvPr id="11" name="양쪽 모서리가 둥근 사각형 10"/>
            <p:cNvSpPr/>
            <p:nvPr/>
          </p:nvSpPr>
          <p:spPr>
            <a:xfrm>
              <a:off x="1611312" y="5226828"/>
              <a:ext cx="9237663" cy="980932"/>
            </a:xfrm>
            <a:prstGeom prst="round2SameRect">
              <a:avLst>
                <a:gd name="adj1" fmla="val 0"/>
                <a:gd name="adj2" fmla="val 2606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dirty="0">
                  <a:solidFill>
                    <a:srgbClr val="00D65E"/>
                  </a:solidFill>
                </a:rPr>
                <a:t>○</a:t>
              </a:r>
              <a:r>
                <a:rPr lang="ko-KR" altLang="en-US" sz="2400" dirty="0">
                  <a:solidFill>
                    <a:srgbClr val="264259"/>
                  </a:solidFill>
                </a:rPr>
                <a:t> </a:t>
              </a:r>
              <a:r>
                <a:rPr lang="ko-KR" altLang="en-US" b="1" dirty="0">
                  <a:solidFill>
                    <a:srgbClr val="264259"/>
                  </a:solidFill>
                </a:rPr>
                <a:t>출처</a:t>
              </a:r>
              <a:endParaRPr lang="en-US" altLang="ko-KR" b="1" dirty="0">
                <a:solidFill>
                  <a:srgbClr val="264259"/>
                </a:solidFill>
              </a:endParaRPr>
            </a:p>
          </p:txBody>
        </p:sp>
        <p:sp>
          <p:nvSpPr>
            <p:cNvPr id="12" name="양쪽 모서리가 둥근 사각형 11"/>
            <p:cNvSpPr/>
            <p:nvPr/>
          </p:nvSpPr>
          <p:spPr>
            <a:xfrm>
              <a:off x="1611311" y="1272978"/>
              <a:ext cx="9237663" cy="980932"/>
            </a:xfrm>
            <a:prstGeom prst="round2SameRect">
              <a:avLst>
                <a:gd name="adj1" fmla="val 2899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dirty="0">
                  <a:solidFill>
                    <a:srgbClr val="00D65E"/>
                  </a:solidFill>
                </a:rPr>
                <a:t>○</a:t>
              </a:r>
              <a:r>
                <a:rPr lang="ko-KR" altLang="en-US" dirty="0">
                  <a:solidFill>
                    <a:srgbClr val="00D65E"/>
                  </a:solidFill>
                </a:rPr>
                <a:t> </a:t>
              </a:r>
              <a:r>
                <a:rPr lang="ko-KR" altLang="en-US" b="1" dirty="0">
                  <a:solidFill>
                    <a:srgbClr val="264259"/>
                  </a:solidFill>
                </a:rPr>
                <a:t>아이디어 선정 배경</a:t>
              </a:r>
              <a:r>
                <a:rPr lang="ko-KR" altLang="en-US" dirty="0">
                  <a:solidFill>
                    <a:srgbClr val="00D65E"/>
                  </a:solidFill>
                </a:rPr>
                <a:t> </a:t>
              </a:r>
              <a:endParaRPr lang="en-US" altLang="ko-KR" sz="1050" dirty="0">
                <a:solidFill>
                  <a:srgbClr val="264259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0479BFF-04D3-45B9-85EF-A1A201115824}"/>
                </a:ext>
              </a:extLst>
            </p:cNvPr>
            <p:cNvSpPr/>
            <p:nvPr/>
          </p:nvSpPr>
          <p:spPr>
            <a:xfrm>
              <a:off x="1611312" y="3258352"/>
              <a:ext cx="9237663" cy="9809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ko-KR" altLang="en-US" sz="2400" dirty="0">
                  <a:solidFill>
                    <a:srgbClr val="00D65E"/>
                  </a:solidFill>
                </a:rPr>
                <a:t>○</a:t>
              </a:r>
              <a:r>
                <a:rPr lang="ko-KR" altLang="en-US" dirty="0">
                  <a:solidFill>
                    <a:srgbClr val="00D65E"/>
                  </a:solidFill>
                </a:rPr>
                <a:t> </a:t>
              </a:r>
              <a:r>
                <a:rPr lang="en-US" altLang="ko-KR" b="1" dirty="0">
                  <a:solidFill>
                    <a:srgbClr val="264259"/>
                  </a:solidFill>
                </a:rPr>
                <a:t>System Architecture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87F4FAD-1B11-4DC3-A397-2FCD6E29A1CD}"/>
                </a:ext>
              </a:extLst>
            </p:cNvPr>
            <p:cNvSpPr/>
            <p:nvPr/>
          </p:nvSpPr>
          <p:spPr>
            <a:xfrm>
              <a:off x="1611312" y="4241488"/>
              <a:ext cx="9237663" cy="9809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ko-KR" altLang="en-US" sz="2400" dirty="0">
                  <a:solidFill>
                    <a:srgbClr val="00D65E"/>
                  </a:solidFill>
                </a:rPr>
                <a:t>○</a:t>
              </a:r>
              <a:r>
                <a:rPr lang="ko-KR" altLang="en-US" dirty="0">
                  <a:solidFill>
                    <a:srgbClr val="00D65E"/>
                  </a:solidFill>
                </a:rPr>
                <a:t> </a:t>
              </a:r>
              <a:r>
                <a:rPr lang="en-US" altLang="ko-KR" b="1" dirty="0">
                  <a:solidFill>
                    <a:srgbClr val="264259"/>
                  </a:solidFill>
                </a:rPr>
                <a:t>Operation Steps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9928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뉴스 기사</a:t>
            </a: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BE73D0B5-2228-43FE-B0CB-44EA1439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F97FE2-0A88-4601-A611-A58CB5A90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9593" y="2370814"/>
            <a:ext cx="8620125" cy="29432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34A87EA-1C8D-4BEC-A50D-D2E5B113D3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2073" y="1120537"/>
            <a:ext cx="5406835" cy="112882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51174A27-DE4C-4845-A152-48EC63D63545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50D43C7-BED6-4F5E-9AFB-DB6CA5B88093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14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12296" y="-2043488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hlinkClick r:id="rId3"/>
              </a:rPr>
              <a:t>https://pixlr.com/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뉴스 기사</a:t>
            </a: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BE73D0B5-2228-43FE-B0CB-44EA1439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1174A27-DE4C-4845-A152-48EC63D63545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50D43C7-BED6-4F5E-9AFB-DB6CA5B88093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A0122896-538A-4296-AF64-EEEA598750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220" y="3431991"/>
            <a:ext cx="838880" cy="83888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63A935FA-EECF-4435-A57E-96E16FBA0B6A}"/>
              </a:ext>
            </a:extLst>
          </p:cNvPr>
          <p:cNvGrpSpPr/>
          <p:nvPr/>
        </p:nvGrpSpPr>
        <p:grpSpPr>
          <a:xfrm>
            <a:off x="3556313" y="2548339"/>
            <a:ext cx="1352190" cy="1083911"/>
            <a:chOff x="6717708" y="1705565"/>
            <a:chExt cx="1352190" cy="1083911"/>
          </a:xfrm>
        </p:grpSpPr>
        <p:pic>
          <p:nvPicPr>
            <p:cNvPr id="9" name="그림 8" descr="그리기, 거울이(가) 표시된 사진&#10;&#10;자동 생성된 설명">
              <a:extLst>
                <a:ext uri="{FF2B5EF4-FFF2-40B4-BE49-F238E27FC236}">
                  <a16:creationId xmlns:a16="http://schemas.microsoft.com/office/drawing/2014/main" id="{73EE31B4-1D9C-42A2-913D-A6D894808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7708" y="1705565"/>
              <a:ext cx="1326821" cy="108391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5BC44D-3601-4F3C-B4D8-2A74D2375CC0}"/>
                </a:ext>
              </a:extLst>
            </p:cNvPr>
            <p:cNvSpPr txBox="1"/>
            <p:nvPr/>
          </p:nvSpPr>
          <p:spPr>
            <a:xfrm>
              <a:off x="7165128" y="2087811"/>
              <a:ext cx="904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/>
                <a:t>실천</a:t>
              </a:r>
              <a:endParaRPr lang="en-US" altLang="ko-KR" sz="900" b="1" dirty="0"/>
            </a:p>
            <a:p>
              <a:r>
                <a:rPr lang="ko-KR" altLang="en-US" sz="900" b="1" dirty="0"/>
                <a:t>  해요</a:t>
              </a:r>
              <a:endParaRPr lang="en-US" altLang="ko-KR" sz="900" b="1" dirty="0"/>
            </a:p>
          </p:txBody>
        </p:sp>
      </p:grpSp>
      <p:pic>
        <p:nvPicPr>
          <p:cNvPr id="12" name="그림 11" descr="거울이(가) 표시된 사진&#10;&#10;자동 생성된 설명">
            <a:extLst>
              <a:ext uri="{FF2B5EF4-FFF2-40B4-BE49-F238E27FC236}">
                <a16:creationId xmlns:a16="http://schemas.microsoft.com/office/drawing/2014/main" id="{38D67893-51D4-4DF6-AD4A-A00E9E9008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37" y="530225"/>
            <a:ext cx="6022975" cy="60229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0CB86D6-C747-4613-8E82-1465368DC6E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847" y="4798785"/>
            <a:ext cx="978898" cy="778224"/>
          </a:xfrm>
          <a:prstGeom prst="roundRect">
            <a:avLst>
              <a:gd name="adj" fmla="val 16667"/>
            </a:avLst>
          </a:prstGeom>
          <a:ln>
            <a:solidFill>
              <a:srgbClr val="92D05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47095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뉴스 기사</a:t>
            </a: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BE73D0B5-2228-43FE-B0CB-44EA1439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EC64D5-C5AB-4AE7-AB78-37524ECCA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851" y="2459576"/>
            <a:ext cx="6644792" cy="37706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EF3E54-0424-4F20-A393-56E936E43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0565" y="1433697"/>
            <a:ext cx="8136294" cy="797554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E643948B-0675-40C0-8D6F-2FFC0B543F92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8996F17-CFF6-46B9-BDA9-BA9C60CEACC1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631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아이디어 설명</a:t>
            </a:r>
            <a:endParaRPr lang="ko-KR" altLang="en-US" sz="4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5627178-B26C-46A6-925B-BB217608E380}"/>
              </a:ext>
            </a:extLst>
          </p:cNvPr>
          <p:cNvSpPr/>
          <p:nvPr/>
        </p:nvSpPr>
        <p:spPr>
          <a:xfrm>
            <a:off x="1420813" y="1544249"/>
            <a:ext cx="10193099" cy="377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눈을 뜨고 감은 사진의 데이터셋으로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CNN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을 통해 분류기 모델을 학습시킨다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카메라 센서를 통해 얻은 데이터를 분별기를 통해 눈 깜박임 횟수를 측정하여 평소보다 적게 깜박이면 알림 메시지를 보낸다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카메라 센서를 통해 얻은 데이터로 구한 눈과 디바이스 사이의 거리가 가까우면 알림 메시지를 보낸다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왼쪽 눈과 오른쪽 눈 사이의 거리를 이용해 눈과 디바이스 사이의 대략적인 거리를 구한다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A8922B-1462-4CD6-B756-4BB994F3FFAC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8452400-DB29-4516-8A52-6D612ADF3A44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73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아이디어 설명</a:t>
            </a:r>
            <a:endParaRPr lang="ko-KR" altLang="en-US" sz="4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A8922B-1462-4CD6-B756-4BB994F3FFAC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8452400-DB29-4516-8A52-6D612ADF3A44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899B46D-BDE8-445B-8F74-517060DE26B8}"/>
              </a:ext>
            </a:extLst>
          </p:cNvPr>
          <p:cNvSpPr/>
          <p:nvPr/>
        </p:nvSpPr>
        <p:spPr>
          <a:xfrm>
            <a:off x="1420813" y="1599786"/>
            <a:ext cx="9542463" cy="2116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조도 센서로 주변의 밝기를 측정 하여 어두우면 알림 메시지를 보낸다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자이로스코프 센서를 이용하여 얼마나 기울어져 있는지 확인하여 목에 무리가 될 만한 각도가 되면 알림 메시지가 울리게 한다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805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양쪽 모서리가 둥근 사각형 5">
            <a:extLst>
              <a:ext uri="{FF2B5EF4-FFF2-40B4-BE49-F238E27FC236}">
                <a16:creationId xmlns:a16="http://schemas.microsoft.com/office/drawing/2014/main" id="{AEF5A7B5-608C-4E0A-A34F-18211008F930}"/>
              </a:ext>
            </a:extLst>
          </p:cNvPr>
          <p:cNvSpPr/>
          <p:nvPr/>
        </p:nvSpPr>
        <p:spPr>
          <a:xfrm rot="5400000">
            <a:off x="3272657" y="-2043488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System Architecture</a:t>
            </a:r>
            <a:endParaRPr lang="ko-KR" altLang="en-US" sz="4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9BA2F6A-5638-40F7-A5C2-FC0AF2747583}"/>
              </a:ext>
            </a:extLst>
          </p:cNvPr>
          <p:cNvGrpSpPr/>
          <p:nvPr/>
        </p:nvGrpSpPr>
        <p:grpSpPr>
          <a:xfrm>
            <a:off x="1043357" y="1795245"/>
            <a:ext cx="10505920" cy="4704469"/>
            <a:chOff x="373593" y="2112752"/>
            <a:chExt cx="11289400" cy="466301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D418958-27A9-4C7C-9485-1B91E2C48ACF}"/>
                </a:ext>
              </a:extLst>
            </p:cNvPr>
            <p:cNvSpPr txBox="1"/>
            <p:nvPr/>
          </p:nvSpPr>
          <p:spPr>
            <a:xfrm>
              <a:off x="373593" y="6135127"/>
              <a:ext cx="5727180" cy="640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b="1" dirty="0"/>
                <a:t>카메라</a:t>
              </a:r>
              <a:r>
                <a:rPr lang="en-US" altLang="ko-KR" b="1" dirty="0"/>
                <a:t>/</a:t>
              </a:r>
              <a:r>
                <a:rPr lang="ko-KR" altLang="en-US" b="1" dirty="0"/>
                <a:t>자이로스코프</a:t>
              </a:r>
              <a:r>
                <a:rPr lang="en-US" altLang="ko-KR" b="1" dirty="0"/>
                <a:t>/</a:t>
              </a:r>
              <a:r>
                <a:rPr lang="ko-KR" altLang="en-US" b="1" dirty="0"/>
                <a:t>조도 센서로 정보 수집</a:t>
              </a:r>
              <a:endParaRPr lang="en-US" altLang="ko-KR" b="1" dirty="0"/>
            </a:p>
            <a:p>
              <a:endParaRPr lang="ko-KR" altLang="en-US" b="1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AF1C1EE-1CC6-40E4-8D9F-A1F0B3903ACB}"/>
                </a:ext>
              </a:extLst>
            </p:cNvPr>
            <p:cNvSpPr txBox="1"/>
            <p:nvPr/>
          </p:nvSpPr>
          <p:spPr>
            <a:xfrm>
              <a:off x="1146010" y="2393142"/>
              <a:ext cx="32417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2. </a:t>
              </a:r>
              <a:r>
                <a:rPr lang="ko-KR" altLang="en-US" b="1" dirty="0"/>
                <a:t>센서 정보를 전송</a:t>
              </a:r>
              <a:endParaRPr lang="en-US" altLang="ko-KR" b="1" dirty="0"/>
            </a:p>
            <a:p>
              <a:endParaRPr lang="ko-KR" altLang="en-US" b="1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8EE48F1-C78F-4BB2-AF4C-403C9E8CF36A}"/>
                </a:ext>
              </a:extLst>
            </p:cNvPr>
            <p:cNvSpPr txBox="1"/>
            <p:nvPr/>
          </p:nvSpPr>
          <p:spPr>
            <a:xfrm>
              <a:off x="8421228" y="6135127"/>
              <a:ext cx="3241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5. </a:t>
              </a:r>
              <a:r>
                <a:rPr lang="ko-KR" altLang="en-US" b="1" dirty="0"/>
                <a:t>알림 메시지 출력</a:t>
              </a:r>
            </a:p>
          </p:txBody>
        </p:sp>
        <p:pic>
          <p:nvPicPr>
            <p:cNvPr id="50" name="그래픽 49" descr="스마트폰">
              <a:extLst>
                <a:ext uri="{FF2B5EF4-FFF2-40B4-BE49-F238E27FC236}">
                  <a16:creationId xmlns:a16="http://schemas.microsoft.com/office/drawing/2014/main" id="{9FB64719-A8E6-428E-92E1-25C88B2CC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28461" y="2807742"/>
              <a:ext cx="3241765" cy="3241765"/>
            </a:xfrm>
            <a:prstGeom prst="rect">
              <a:avLst/>
            </a:prstGeom>
          </p:spPr>
        </p:pic>
        <p:pic>
          <p:nvPicPr>
            <p:cNvPr id="52" name="그래픽 51" descr="말풍선">
              <a:extLst>
                <a:ext uri="{FF2B5EF4-FFF2-40B4-BE49-F238E27FC236}">
                  <a16:creationId xmlns:a16="http://schemas.microsoft.com/office/drawing/2014/main" id="{1026F24E-76E1-4217-B0D6-D75B81F06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93259" y="2112752"/>
              <a:ext cx="914400" cy="914400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EFA87C7-731B-4A60-A7CB-D67F8554CE9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395" b="68664"/>
          <a:stretch/>
        </p:blipFill>
        <p:spPr>
          <a:xfrm>
            <a:off x="1743440" y="3575291"/>
            <a:ext cx="2272488" cy="2153032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E8353312-EFA2-460F-B271-EAA0E9B832D0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3B6D482-0EB9-40C1-9280-AF1A5E688052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pic>
        <p:nvPicPr>
          <p:cNvPr id="4" name="그래픽 3" descr="서버">
            <a:extLst>
              <a:ext uri="{FF2B5EF4-FFF2-40B4-BE49-F238E27FC236}">
                <a16:creationId xmlns:a16="http://schemas.microsoft.com/office/drawing/2014/main" id="{D949D7E4-33CC-43BC-8565-528B45D402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46610" y="1132689"/>
            <a:ext cx="914400" cy="9144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1369C5D-1F6C-424E-99A7-13893F6B8489}"/>
              </a:ext>
            </a:extLst>
          </p:cNvPr>
          <p:cNvCxnSpPr>
            <a:cxnSpLocks/>
          </p:cNvCxnSpPr>
          <p:nvPr/>
        </p:nvCxnSpPr>
        <p:spPr>
          <a:xfrm flipV="1">
            <a:off x="3336721" y="2115059"/>
            <a:ext cx="1454200" cy="15197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D5EC28A-D86A-4A52-BDF3-D8678AD0C83E}"/>
              </a:ext>
            </a:extLst>
          </p:cNvPr>
          <p:cNvCxnSpPr>
            <a:cxnSpLocks/>
          </p:cNvCxnSpPr>
          <p:nvPr/>
        </p:nvCxnSpPr>
        <p:spPr>
          <a:xfrm>
            <a:off x="6111743" y="2138985"/>
            <a:ext cx="2248486" cy="15329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A23D7EA-1C6C-4435-885A-00A9E7B61400}"/>
              </a:ext>
            </a:extLst>
          </p:cNvPr>
          <p:cNvSpPr txBox="1"/>
          <p:nvPr/>
        </p:nvSpPr>
        <p:spPr>
          <a:xfrm>
            <a:off x="4321700" y="2686407"/>
            <a:ext cx="301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사용자의 상태 확인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7274FE-A5A2-4A05-B343-C7A28836E4C6}"/>
              </a:ext>
            </a:extLst>
          </p:cNvPr>
          <p:cNvSpPr txBox="1"/>
          <p:nvPr/>
        </p:nvSpPr>
        <p:spPr>
          <a:xfrm>
            <a:off x="5751279" y="3411133"/>
            <a:ext cx="3016788" cy="372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문제점 정보 전송</a:t>
            </a:r>
          </a:p>
        </p:txBody>
      </p:sp>
    </p:spTree>
    <p:extLst>
      <p:ext uri="{BB962C8B-B14F-4D97-AF65-F5344CB8AC3E}">
        <p14:creationId xmlns:p14="http://schemas.microsoft.com/office/powerpoint/2010/main" val="1880002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Operation Steps</a:t>
            </a:r>
            <a:endParaRPr lang="ko-KR" altLang="en-US" sz="4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0BEEB8D-B5AE-4457-98A5-BE60338E86F4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0044C16-0EC8-4DE7-9B57-1769561B604D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8FBEAA8-5B55-48CC-9185-D34D8DDA24A8}"/>
              </a:ext>
            </a:extLst>
          </p:cNvPr>
          <p:cNvSpPr/>
          <p:nvPr/>
        </p:nvSpPr>
        <p:spPr>
          <a:xfrm>
            <a:off x="1430337" y="1719059"/>
            <a:ext cx="10101263" cy="3732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1.  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어플을 실행하면 백그라운드에서  실시간으로 센서의 정보를 받아온다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2.  1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번에서 얻은 정보를 서버에 전송한다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3.  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서버 상에서 받은 정보를 이용해 사용자의 상태를 확인한다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카메라 센서 정보</a:t>
            </a:r>
            <a:r>
              <a:rPr lang="en-US" altLang="ko-KR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): </a:t>
            </a:r>
            <a:r>
              <a:rPr lang="ko-KR" altLang="en-US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실시간으로 눈 부위의 사진 데이터를 분류기를 통해 눈의 깜빡임 정도를 측정한다</a:t>
            </a:r>
            <a:r>
              <a:rPr lang="en-US" altLang="ko-KR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  <a:r>
              <a:rPr lang="ko-KR" altLang="en-US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또한 눈과 눈 사이의 거리를 측정하여 폰과 디바이스의 거리를 대략적으로 구한다</a:t>
            </a:r>
            <a:r>
              <a:rPr lang="en-US" altLang="ko-KR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조도 센서 정보</a:t>
            </a:r>
            <a:r>
              <a:rPr lang="en-US" altLang="ko-KR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): </a:t>
            </a:r>
            <a:r>
              <a:rPr lang="ko-KR" altLang="en-US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주변의 어두운 정도를 측정한다</a:t>
            </a:r>
            <a:r>
              <a:rPr lang="en-US" altLang="ko-KR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자이로스코프 센서 정보</a:t>
            </a:r>
            <a:r>
              <a:rPr lang="en-US" altLang="ko-KR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): </a:t>
            </a:r>
            <a:r>
              <a:rPr lang="ko-KR" altLang="en-US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디바이스의 기울어진 정도를 측정하여 목과 허리의 굽어진 정도를 알아낸다</a:t>
            </a:r>
            <a:r>
              <a:rPr lang="en-US" altLang="ko-KR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4.  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사용자의 상태에서 문제점을 디바이스에 전송한다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marL="342900" indent="-342900" latinLnBrk="0">
              <a:lnSpc>
                <a:spcPct val="150000"/>
              </a:lnSpc>
              <a:buAutoNum type="arabicPeriod" startAt="5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서버에서 온 문제점을 알림 메시지로 출력한다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598464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408</Words>
  <Application>Microsoft Office PowerPoint</Application>
  <PresentationFormat>와이드스크린</PresentationFormat>
  <Paragraphs>111</Paragraphs>
  <Slides>12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석범 이</cp:lastModifiedBy>
  <cp:revision>29</cp:revision>
  <dcterms:created xsi:type="dcterms:W3CDTF">2020-04-06T06:06:45Z</dcterms:created>
  <dcterms:modified xsi:type="dcterms:W3CDTF">2020-04-25T08:15:02Z</dcterms:modified>
</cp:coreProperties>
</file>