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9" r:id="rId9"/>
    <p:sldId id="259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E8000-0CE5-4AE8-8EDA-760FF53EE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F53BD-75D9-4221-9D98-E85017198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629BD-FD8D-4494-878A-F96ED9E2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EFC-1366-4550-B4AD-2AE93D10223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7D959-E334-44ED-B621-5EE73039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DEBBA-7884-407F-8FCB-612AB20E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72A2-8C00-40EA-A27F-EE112502F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047F6-9CC7-4B54-B487-6A91673D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53673-75BB-4635-9CC3-B42E73D69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BA118-15AD-4967-AC2B-F2466D33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EFC-1366-4550-B4AD-2AE93D10223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2D9DC-01CD-4655-8A80-FCA2B17C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ABBCD-CF98-4C29-B6FA-5FA96B73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72A2-8C00-40EA-A27F-EE112502F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9CD314-F9A5-4EE1-8C0B-ADC7390BE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439EA-27F1-4848-AA49-B96D0E2BF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7E6CB-8940-4F26-8FA3-BE196C00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EFC-1366-4550-B4AD-2AE93D10223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AE469-465D-45F8-BB20-308CB833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D8D20-18F2-4CF3-A6A5-E80482F7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72A2-8C00-40EA-A27F-EE112502F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CE5C4-B3C2-4C54-A1F1-46DA731D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E2A82-818E-4D12-8507-B356BC8C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2CE0B-0B2C-433E-875C-E001E320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EFC-1366-4550-B4AD-2AE93D10223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873D7-5B86-411C-9D42-1A0AD5B7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B0E3D-8483-4BD9-A2B8-3223E02B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72A2-8C00-40EA-A27F-EE112502F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0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E6EBE-770F-4F10-B260-4BA78C06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9BF59-3152-4A6F-BE70-49311AD8E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5FFF7-1A9C-4350-80ED-29EB17A7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EFC-1366-4550-B4AD-2AE93D10223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AE216-4664-4ECF-833A-52E4DE82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878EF-E8E2-4C78-A17B-5064DE52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72A2-8C00-40EA-A27F-EE112502F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6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EECCD-CA5F-4121-B327-FF4A4A3B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E531C-9006-4FBB-A148-F8906516E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080117-165F-48F6-B88C-AEB787089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B9D9C-8B54-4966-93D2-E6C8EE18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EFC-1366-4550-B4AD-2AE93D10223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7704F-AC0A-4089-A1F3-96785CF2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CF69F-00DD-4D9C-9D28-ED8DF5C8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72A2-8C00-40EA-A27F-EE112502F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9A275-E46F-4706-95BA-EBEBCE9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121FB-9B47-465A-9E31-7FE8C19FD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402EB-C991-4E46-857B-68D3D1397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6B0057-B056-492F-834A-71E7BEA69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CF400-3578-40D5-AACC-FB236CCC6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7E890C-263E-4342-AEC0-EDFF3190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EFC-1366-4550-B4AD-2AE93D10223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4B6052-21ED-40E4-BA61-F5EAC0E7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DE4C32-E5BD-454E-A309-565C4153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72A2-8C00-40EA-A27F-EE112502F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5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516BC-102F-40D6-9446-B55A8DF8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FB85B4-2231-470C-A73C-C11A1889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EFC-1366-4550-B4AD-2AE93D10223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99D8AC-F892-4CC3-B428-047B580C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394A7-148D-4EEF-9A89-17654682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72A2-8C00-40EA-A27F-EE112502F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B263A1-F337-4310-8193-C48D04B3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EFC-1366-4550-B4AD-2AE93D10223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FBC18-135D-46AF-885D-D3D63DDA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67DA7-4C17-4A2C-8F68-00DB13FA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72A2-8C00-40EA-A27F-EE112502F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7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C81E2-9060-40CF-9CB0-7C4C7B19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2F549-9E75-4966-A988-21C30BE45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5EC71-618C-44B8-9626-A3DD6904B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7123A-319B-4C1E-8BD2-C3656021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EFC-1366-4550-B4AD-2AE93D10223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3AB35-391D-4DAB-A295-EE608244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D1BF4-987F-4B38-BD8E-4739B27C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72A2-8C00-40EA-A27F-EE112502F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6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54077-DDAD-4389-9855-8946017A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60988D-CA14-45A9-B0B0-08E2CC4F4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0291F-328E-478A-8743-14EE63B6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1FEB7-4C57-478F-8063-2DC39CBF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EFC-1366-4550-B4AD-2AE93D10223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14CEC3-F297-4AC4-82E7-B80EFAE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87833-4AEA-4773-8B22-F4519E01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72A2-8C00-40EA-A27F-EE112502F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5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619783-038D-4224-B6F8-1D7C19CF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75F8C-D13C-4BE1-9394-5B2E7220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E40D0-7CBA-4175-8FF8-C9A8154A4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9EFC-1366-4550-B4AD-2AE93D10223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3922D-8E42-42AA-97E9-73518816F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BB173-2354-4A8B-833D-54A281663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72A2-8C00-40EA-A27F-EE112502F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9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4BC103-2CDD-4FC6-BBD6-7B147EB929FF}"/>
              </a:ext>
            </a:extLst>
          </p:cNvPr>
          <p:cNvSpPr txBox="1"/>
          <p:nvPr/>
        </p:nvSpPr>
        <p:spPr>
          <a:xfrm>
            <a:off x="1724880" y="2488758"/>
            <a:ext cx="9235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메트로폴리스 미세조정 알고리즘</a:t>
            </a:r>
            <a:endParaRPr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80CDB-56F9-4C7E-A2A7-1AF487142FC5}"/>
              </a:ext>
            </a:extLst>
          </p:cNvPr>
          <p:cNvSpPr txBox="1"/>
          <p:nvPr/>
        </p:nvSpPr>
        <p:spPr>
          <a:xfrm>
            <a:off x="10178442" y="5758069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2019</a:t>
            </a:r>
            <a:r>
              <a:rPr lang="ko-KR" altLang="en-US" sz="1600" dirty="0"/>
              <a:t>년 </a:t>
            </a:r>
            <a:r>
              <a:rPr lang="en-US" altLang="ko-KR" sz="1600" dirty="0"/>
              <a:t>7</a:t>
            </a:r>
            <a:r>
              <a:rPr lang="ko-KR" altLang="en-US" sz="1600" dirty="0"/>
              <a:t>월 </a:t>
            </a:r>
            <a:r>
              <a:rPr lang="en-US" altLang="ko-KR" sz="1600" dirty="0"/>
              <a:t>31</a:t>
            </a:r>
            <a:r>
              <a:rPr lang="ko-KR" altLang="en-US" sz="1600" dirty="0"/>
              <a:t>일</a:t>
            </a:r>
            <a:endParaRPr lang="en-US" altLang="ko-KR" sz="16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8DF19A-5665-4371-A8AD-D9272486ADC3}"/>
              </a:ext>
            </a:extLst>
          </p:cNvPr>
          <p:cNvCxnSpPr/>
          <p:nvPr/>
        </p:nvCxnSpPr>
        <p:spPr>
          <a:xfrm>
            <a:off x="8724900" y="5648325"/>
            <a:ext cx="3067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2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1">
            <a:extLst>
              <a:ext uri="{FF2B5EF4-FFF2-40B4-BE49-F238E27FC236}">
                <a16:creationId xmlns:a16="http://schemas.microsoft.com/office/drawing/2014/main" id="{4E7DE96E-8097-4869-A488-F852F985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48" y="283307"/>
            <a:ext cx="10515600" cy="1325563"/>
          </a:xfrm>
        </p:spPr>
        <p:txBody>
          <a:bodyPr/>
          <a:lstStyle/>
          <a:p>
            <a:r>
              <a:rPr lang="ko-KR" altLang="en-US" sz="2800" b="1" dirty="0"/>
              <a:t>결과 분석</a:t>
            </a:r>
            <a:r>
              <a:rPr lang="en-US" altLang="ko-KR" sz="2800" b="1" dirty="0"/>
              <a:t>3</a:t>
            </a:r>
            <a:endParaRPr lang="ko-KR" altLang="en-US" sz="18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C857A7E-A21A-42CF-95C9-C32FC84FCBEA}"/>
              </a:ext>
            </a:extLst>
          </p:cNvPr>
          <p:cNvSpPr/>
          <p:nvPr/>
        </p:nvSpPr>
        <p:spPr>
          <a:xfrm>
            <a:off x="524373" y="15706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미세 이동거리 </a:t>
            </a:r>
            <a:r>
              <a:rPr lang="en-US" altLang="ko-KR" dirty="0"/>
              <a:t>: </a:t>
            </a:r>
            <a:r>
              <a:rPr lang="ko-KR" altLang="en-US" dirty="0"/>
              <a:t>0~0.0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이동하지 않을 거리 </a:t>
            </a:r>
            <a:r>
              <a:rPr lang="en-US" altLang="ko-KR" dirty="0"/>
              <a:t>: </a:t>
            </a:r>
            <a:r>
              <a:rPr lang="ko-KR" altLang="en-US" dirty="0" err="1"/>
              <a:t>b</a:t>
            </a:r>
            <a:r>
              <a:rPr lang="en-US" altLang="ko-KR" dirty="0"/>
              <a:t>&lt;</a:t>
            </a:r>
            <a:r>
              <a:rPr lang="ko-KR" altLang="en-US" dirty="0"/>
              <a:t>0.05</a:t>
            </a:r>
          </a:p>
          <a:p>
            <a:r>
              <a:rPr lang="ko-KR" altLang="en-US" dirty="0"/>
              <a:t>시행 횟수 </a:t>
            </a:r>
            <a:r>
              <a:rPr lang="en-US" altLang="ko-KR" dirty="0"/>
              <a:t>:1</a:t>
            </a:r>
            <a:r>
              <a:rPr lang="ko-KR" altLang="en-US" dirty="0"/>
              <a:t>00</a:t>
            </a:r>
            <a:r>
              <a:rPr lang="en-US" altLang="ko-KR" dirty="0"/>
              <a:t>0</a:t>
            </a:r>
            <a:r>
              <a:rPr lang="ko-KR" altLang="en-US" dirty="0"/>
              <a:t>00번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A12C79A-F60C-4700-9226-1E5731011FA3}"/>
              </a:ext>
            </a:extLst>
          </p:cNvPr>
          <p:cNvSpPr/>
          <p:nvPr/>
        </p:nvSpPr>
        <p:spPr>
          <a:xfrm>
            <a:off x="524373" y="6419850"/>
            <a:ext cx="139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시행 전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9C1412-CA75-4A25-BD8B-FD615CE73378}"/>
              </a:ext>
            </a:extLst>
          </p:cNvPr>
          <p:cNvSpPr/>
          <p:nvPr/>
        </p:nvSpPr>
        <p:spPr>
          <a:xfrm>
            <a:off x="6220323" y="6341539"/>
            <a:ext cx="139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시행 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806CDA-B34F-413A-90C9-4910C172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8" y="2743200"/>
            <a:ext cx="4886325" cy="3676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0DBAEA-DE78-4867-A56D-BBB5F2BE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62250"/>
            <a:ext cx="52673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2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1">
            <a:extLst>
              <a:ext uri="{FF2B5EF4-FFF2-40B4-BE49-F238E27FC236}">
                <a16:creationId xmlns:a16="http://schemas.microsoft.com/office/drawing/2014/main" id="{4E7DE96E-8097-4869-A488-F852F985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48" y="283307"/>
            <a:ext cx="10515600" cy="1325563"/>
          </a:xfrm>
        </p:spPr>
        <p:txBody>
          <a:bodyPr/>
          <a:lstStyle/>
          <a:p>
            <a:r>
              <a:rPr lang="ko-KR" altLang="en-US" sz="2800" b="1" dirty="0"/>
              <a:t>결과 분석</a:t>
            </a:r>
            <a:r>
              <a:rPr lang="en-US" altLang="ko-KR" sz="2800" b="1" dirty="0"/>
              <a:t>4</a:t>
            </a:r>
            <a:endParaRPr lang="ko-KR" altLang="en-US" sz="18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C857A7E-A21A-42CF-95C9-C32FC84FCBEA}"/>
              </a:ext>
            </a:extLst>
          </p:cNvPr>
          <p:cNvSpPr/>
          <p:nvPr/>
        </p:nvSpPr>
        <p:spPr>
          <a:xfrm>
            <a:off x="524373" y="15706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미세 이동거리 </a:t>
            </a:r>
            <a:r>
              <a:rPr lang="en-US" altLang="ko-KR" dirty="0"/>
              <a:t>: </a:t>
            </a:r>
            <a:r>
              <a:rPr lang="ko-KR" altLang="en-US" dirty="0"/>
              <a:t>0~0.0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이동하지 않을 거리 </a:t>
            </a:r>
            <a:r>
              <a:rPr lang="en-US" altLang="ko-KR" dirty="0"/>
              <a:t>: </a:t>
            </a:r>
            <a:r>
              <a:rPr lang="ko-KR" altLang="en-US" dirty="0" err="1"/>
              <a:t>b</a:t>
            </a:r>
            <a:r>
              <a:rPr lang="en-US" altLang="ko-KR" dirty="0"/>
              <a:t>&lt;</a:t>
            </a:r>
            <a:r>
              <a:rPr lang="ko-KR" altLang="en-US" dirty="0"/>
              <a:t>0.0</a:t>
            </a:r>
            <a:r>
              <a:rPr lang="en-US" altLang="ko-KR" dirty="0"/>
              <a:t>1</a:t>
            </a:r>
            <a:endParaRPr lang="ko-KR" altLang="en-US" dirty="0"/>
          </a:p>
          <a:p>
            <a:r>
              <a:rPr lang="ko-KR" altLang="en-US" dirty="0"/>
              <a:t>시행 횟수 </a:t>
            </a:r>
            <a:r>
              <a:rPr lang="en-US" altLang="ko-KR" dirty="0"/>
              <a:t>:1</a:t>
            </a:r>
            <a:r>
              <a:rPr lang="ko-KR" altLang="en-US" dirty="0"/>
              <a:t>00</a:t>
            </a:r>
            <a:r>
              <a:rPr lang="en-US" altLang="ko-KR" dirty="0"/>
              <a:t>0</a:t>
            </a:r>
            <a:r>
              <a:rPr lang="ko-KR" altLang="en-US" dirty="0"/>
              <a:t>00번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A12C79A-F60C-4700-9226-1E5731011FA3}"/>
              </a:ext>
            </a:extLst>
          </p:cNvPr>
          <p:cNvSpPr/>
          <p:nvPr/>
        </p:nvSpPr>
        <p:spPr>
          <a:xfrm>
            <a:off x="524373" y="6419850"/>
            <a:ext cx="139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시행 전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9C1412-CA75-4A25-BD8B-FD615CE73378}"/>
              </a:ext>
            </a:extLst>
          </p:cNvPr>
          <p:cNvSpPr/>
          <p:nvPr/>
        </p:nvSpPr>
        <p:spPr>
          <a:xfrm>
            <a:off x="6220323" y="6341539"/>
            <a:ext cx="139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시행 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B86911-7749-45F0-8E69-ECCF96FD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671640"/>
            <a:ext cx="4929188" cy="36073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97BEE0-4297-471D-AF0F-88A63F5A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323" y="2671640"/>
            <a:ext cx="5181600" cy="36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1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3A3AA-5F16-483A-A165-FCA52FB9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변수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0F349-100C-445F-84D1-E319C20C483C}"/>
              </a:ext>
            </a:extLst>
          </p:cNvPr>
          <p:cNvSpPr txBox="1"/>
          <p:nvPr/>
        </p:nvSpPr>
        <p:spPr>
          <a:xfrm>
            <a:off x="1804946" y="2417197"/>
            <a:ext cx="687399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sample : </a:t>
            </a:r>
            <a:r>
              <a:rPr lang="ko-KR" altLang="en-US" dirty="0"/>
              <a:t>점의 개수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/>
              <a:t> : </a:t>
            </a:r>
            <a:r>
              <a:rPr lang="ko-KR" altLang="en-US" dirty="0"/>
              <a:t>이동할 거리를 조정하기위한 </a:t>
            </a:r>
            <a:r>
              <a:rPr lang="en-US" altLang="ko-KR" dirty="0"/>
              <a:t>scale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en-US" altLang="ko-KR" dirty="0"/>
              <a:t> : </a:t>
            </a:r>
            <a:r>
              <a:rPr lang="ko-KR" altLang="en-US" dirty="0"/>
              <a:t>공정의 미세화 정도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400" dirty="0" err="1"/>
              <a:t>n_select</a:t>
            </a:r>
            <a:r>
              <a:rPr lang="en-US" altLang="ko-KR" sz="1400" dirty="0"/>
              <a:t> : sample</a:t>
            </a:r>
            <a:r>
              <a:rPr lang="ko-KR" altLang="en-US" sz="1400" dirty="0"/>
              <a:t>개의 점을 찍을 때 찍힌 점의 개수를 저장</a:t>
            </a:r>
            <a:endParaRPr lang="en-US" altLang="ko-KR" sz="1400" dirty="0"/>
          </a:p>
          <a:p>
            <a:r>
              <a:rPr lang="en-US" altLang="ko-KR" sz="1400" dirty="0" err="1"/>
              <a:t>m_select</a:t>
            </a:r>
            <a:r>
              <a:rPr lang="en-US" altLang="ko-KR" sz="1400" dirty="0"/>
              <a:t> : sample</a:t>
            </a:r>
            <a:r>
              <a:rPr lang="ko-KR" altLang="en-US" sz="1400" dirty="0"/>
              <a:t>개의 점을 찍을 때 찍힌 점의 개수를 저장</a:t>
            </a:r>
            <a:endParaRPr lang="en-US" altLang="ko-KR" sz="1400" dirty="0"/>
          </a:p>
          <a:p>
            <a:r>
              <a:rPr lang="en-US" altLang="ko-KR" sz="1400" dirty="0" err="1"/>
              <a:t>cnt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인접한 </a:t>
            </a:r>
            <a:r>
              <a:rPr lang="en-US" altLang="ko-KR" sz="1400" dirty="0"/>
              <a:t>10</a:t>
            </a:r>
            <a:r>
              <a:rPr lang="ko-KR" altLang="en-US" sz="1400" dirty="0"/>
              <a:t>개의 점 중 거리가 임의로 설정한 거리보다 몇 개가 가까운지를 저장</a:t>
            </a:r>
            <a:endParaRPr lang="en-US" altLang="ko-KR" sz="1400" dirty="0"/>
          </a:p>
          <a:p>
            <a:r>
              <a:rPr lang="en-US" altLang="ko-KR" sz="1400" dirty="0" err="1"/>
              <a:t>cnt_point_move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미세조정을 한 점의 개수를 저장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2605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제목 1">
            <a:extLst>
              <a:ext uri="{FF2B5EF4-FFF2-40B4-BE49-F238E27FC236}">
                <a16:creationId xmlns:a16="http://schemas.microsoft.com/office/drawing/2014/main" id="{64DC00B0-0D5C-4A9B-8472-65D1274F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6" y="311433"/>
            <a:ext cx="10515600" cy="1325563"/>
          </a:xfrm>
        </p:spPr>
        <p:txBody>
          <a:bodyPr/>
          <a:lstStyle/>
          <a:p>
            <a:r>
              <a:rPr lang="ko-KR" altLang="en-US" sz="2800" b="1" dirty="0"/>
              <a:t>알고리즘 분석</a:t>
            </a:r>
            <a:r>
              <a:rPr lang="en-US" altLang="ko-KR" sz="1800" dirty="0"/>
              <a:t>_line 14~54</a:t>
            </a:r>
            <a:endParaRPr lang="ko-KR" altLang="en-US" sz="18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479BFCE-9C23-4730-BE57-92CD0AB92D3F}"/>
              </a:ext>
            </a:extLst>
          </p:cNvPr>
          <p:cNvGrpSpPr/>
          <p:nvPr/>
        </p:nvGrpSpPr>
        <p:grpSpPr>
          <a:xfrm>
            <a:off x="776580" y="1494846"/>
            <a:ext cx="6117202" cy="5296447"/>
            <a:chOff x="776580" y="919276"/>
            <a:chExt cx="6117202" cy="529644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CB99D25-205B-42A2-911E-364BE3FDC192}"/>
                </a:ext>
              </a:extLst>
            </p:cNvPr>
            <p:cNvSpPr/>
            <p:nvPr/>
          </p:nvSpPr>
          <p:spPr>
            <a:xfrm>
              <a:off x="797782" y="919276"/>
              <a:ext cx="6096000" cy="47089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altLang="ko-KR" sz="1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pt-BR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(n_select &lt;sample)</a:t>
              </a:r>
            </a:p>
            <a:p>
              <a:r>
                <a:rPr lang="pt-BR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dx=(rand(1)-0.5); </a:t>
              </a:r>
              <a:endParaRPr lang="pt-BR" altLang="ko-KR" sz="1000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dy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=(rand(1)-0.5); </a:t>
              </a:r>
              <a:endParaRPr lang="en-US" altLang="ko-KR" sz="1000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  <a:p>
              <a:r>
                <a:rPr lang="ko-KR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</a:p>
            <a:p>
              <a:r>
                <a:rPr lang="ko-KR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tempx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=x(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n_select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)+dx; </a:t>
              </a:r>
              <a:endParaRPr lang="en-US" altLang="ko-KR" sz="1000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tempy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=y(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n_select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)+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dy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; </a:t>
              </a:r>
              <a:endParaRPr lang="en-US" altLang="ko-KR" sz="1000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  <a:p>
              <a:r>
                <a:rPr lang="ko-KR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</a:p>
            <a:p>
              <a:r>
                <a:rPr lang="pt-BR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w=exp(-(tempx^2+tempy^2))/exp(-(x(n_select)^2+y(n_select)^2));</a:t>
              </a:r>
            </a:p>
            <a:p>
              <a:r>
                <a:rPr lang="en-US" altLang="ko-KR" sz="1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(w &gt;= 1)</a:t>
              </a:r>
              <a:endParaRPr lang="en-US" altLang="ko-KR" sz="1000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  <a:p>
              <a:r>
                <a:rPr lang="pt-BR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n_select = n_select+1; </a:t>
              </a:r>
              <a:endParaRPr lang="pt-BR" altLang="ko-KR" sz="1000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move= 1     ;</a:t>
              </a:r>
            </a:p>
            <a:p>
              <a:r>
                <a:rPr lang="pt-BR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x(n_select)=tempx; </a:t>
              </a:r>
              <a:endParaRPr lang="pt-BR" altLang="ko-KR" sz="1000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y(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n_select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)=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tempy</a:t>
              </a:r>
              <a:endParaRPr lang="en-US" altLang="ko-KR" sz="1000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  <a:p>
              <a:r>
                <a:rPr lang="ko-KR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</a:t>
              </a:r>
            </a:p>
            <a:p>
              <a:r>
                <a:rPr lang="ko-KR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ko-KR" sz="1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else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r=rand(1);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</a:t>
              </a:r>
              <a:r>
                <a:rPr lang="en-US" altLang="ko-KR" sz="1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(w &gt;= r)</a:t>
              </a:r>
            </a:p>
            <a:p>
              <a:r>
                <a:rPr lang="pt-BR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n_select = n_select+1; </a:t>
              </a:r>
              <a:endParaRPr lang="pt-BR" altLang="ko-KR" sz="1000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move= 1     ;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x(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n_select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)=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tempx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; </a:t>
              </a:r>
              <a:endParaRPr lang="en-US" altLang="ko-KR" sz="1000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y(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n_select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)=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tempy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;</a:t>
              </a:r>
            </a:p>
            <a:p>
              <a:r>
                <a:rPr lang="ko-KR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</a:t>
              </a:r>
              <a:r>
                <a:rPr lang="en-US" altLang="ko-KR" sz="1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else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move= 0    ;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1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end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ko-KR" sz="1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end</a:t>
              </a:r>
            </a:p>
            <a:p>
              <a:r>
                <a:rPr lang="ko-KR" altLang="en-US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</a:t>
              </a:r>
            </a:p>
            <a:p>
              <a:r>
                <a:rPr lang="en-US" altLang="ko-KR" sz="1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end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50B359A-4B99-406F-806F-C73140B7E563}"/>
                </a:ext>
              </a:extLst>
            </p:cNvPr>
            <p:cNvSpPr/>
            <p:nvPr/>
          </p:nvSpPr>
          <p:spPr>
            <a:xfrm>
              <a:off x="776580" y="5661725"/>
              <a:ext cx="6096000" cy="5539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figure(1)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plot(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x,y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altLang="ko-KR" sz="10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'.'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),</a:t>
              </a:r>
              <a:r>
                <a:rPr lang="en-US" altLang="ko-KR" sz="10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ylabel</a:t>
              </a:r>
              <a:r>
                <a:rPr lang="en-US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10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'position)</a:t>
              </a:r>
              <a:endParaRPr lang="en-US" altLang="ko-KR" sz="1000" dirty="0">
                <a:solidFill>
                  <a:srgbClr val="228B22"/>
                </a:solidFill>
                <a:latin typeface="Courier New" panose="02070309020205020404" pitchFamily="49" charset="0"/>
              </a:endParaRPr>
            </a:p>
            <a:p>
              <a:r>
                <a:rPr lang="pt-BR" altLang="ko-KR" sz="1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axis([-2  2 -2 2])</a:t>
              </a:r>
            </a:p>
          </p:txBody>
        </p:sp>
      </p:grpSp>
      <p:sp>
        <p:nvSpPr>
          <p:cNvPr id="19" name="AutoShape 3">
            <a:extLst>
              <a:ext uri="{FF2B5EF4-FFF2-40B4-BE49-F238E27FC236}">
                <a16:creationId xmlns:a16="http://schemas.microsoft.com/office/drawing/2014/main" id="{65935212-E537-4946-9EAA-54E6B51A9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674" y="1507666"/>
            <a:ext cx="1600200" cy="3810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DC242497-1460-40F6-854B-FEA75C4E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179" y="3934786"/>
            <a:ext cx="2560452" cy="609601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1892787D-724B-4003-A4EE-BF8F492D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99" y="2109888"/>
            <a:ext cx="1882775" cy="4572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A9427816-59C2-47AC-80DD-4159A558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174" y="2879266"/>
            <a:ext cx="2057400" cy="533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6F844CD5-AEBB-458F-8FAD-A65AA123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626" y="2993304"/>
            <a:ext cx="1600200" cy="53340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C91D4AC0-FC02-47CF-BFC6-5F3BCA4B2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874" y="1507666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>
            <a:spAutoFit/>
          </a:bodyPr>
          <a:lstStyle/>
          <a:p>
            <a:r>
              <a:rPr lang="ko-KR" altLang="en-US" sz="1600" b="0" dirty="0"/>
              <a:t>시  작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6B4679DB-FE50-496C-B0A6-4E472F14B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140" y="2153189"/>
            <a:ext cx="1168902" cy="40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ko-KR" sz="1000" dirty="0"/>
              <a:t>Sample</a:t>
            </a:r>
            <a:r>
              <a:rPr lang="ko-KR" altLang="en-US" sz="1000" dirty="0"/>
              <a:t>개수 지정</a:t>
            </a:r>
            <a:endParaRPr lang="en-US" altLang="ko-KR" sz="1000" dirty="0"/>
          </a:p>
          <a:p>
            <a:pPr algn="ctr"/>
            <a:r>
              <a:rPr lang="en-US" altLang="ko-KR" sz="1000" dirty="0"/>
              <a:t>&amp;</a:t>
            </a:r>
            <a:r>
              <a:rPr lang="ko-KR" altLang="en-US" sz="1000" dirty="0"/>
              <a:t> 변수 설정</a:t>
            </a:r>
            <a:endParaRPr lang="en-US" altLang="ko-KR" sz="1000" b="0" dirty="0"/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4193C3B7-5155-479E-A7E9-722895149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0760" y="3004121"/>
            <a:ext cx="1148063" cy="24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ko-KR" sz="1000" dirty="0" err="1"/>
              <a:t>n_select</a:t>
            </a:r>
            <a:r>
              <a:rPr lang="en-US" altLang="ko-KR" sz="1000" dirty="0"/>
              <a:t>&lt;sample</a:t>
            </a: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AB09B8CD-0626-43D8-A4E1-A4E61D399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4415" y="3043124"/>
            <a:ext cx="1318623" cy="30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ko-KR" sz="1400" b="0" dirty="0"/>
              <a:t>Figure(1) </a:t>
            </a:r>
            <a:r>
              <a:rPr lang="ko-KR" altLang="en-US" sz="1400" b="0" dirty="0"/>
              <a:t>출력</a:t>
            </a: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F342B24D-720E-4252-8594-8D3812E96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1324" y="6175744"/>
            <a:ext cx="184722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>
            <a:spAutoFit/>
          </a:bodyPr>
          <a:lstStyle/>
          <a:p>
            <a:endParaRPr lang="ko-KR" altLang="en-US" sz="1600" b="0" dirty="0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DDAD669-1720-494E-AE01-83D093058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4792" y="3412665"/>
            <a:ext cx="8099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F61F5FA6-D007-4C1E-8CB5-FA38A52AD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3874" y="257446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" name="Line 25">
            <a:extLst>
              <a:ext uri="{FF2B5EF4-FFF2-40B4-BE49-F238E27FC236}">
                <a16:creationId xmlns:a16="http://schemas.microsoft.com/office/drawing/2014/main" id="{02548810-CB6B-4116-9ABC-A36349C90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2655" y="35003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AutoShape 31">
            <a:extLst>
              <a:ext uri="{FF2B5EF4-FFF2-40B4-BE49-F238E27FC236}">
                <a16:creationId xmlns:a16="http://schemas.microsoft.com/office/drawing/2014/main" id="{23A64B57-F98A-49CC-8DF1-3551CDF55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466" y="3728924"/>
            <a:ext cx="1373515" cy="457200"/>
          </a:xfrm>
          <a:prstGeom prst="flowChartProcess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Text Box 32">
            <a:extLst>
              <a:ext uri="{FF2B5EF4-FFF2-40B4-BE49-F238E27FC236}">
                <a16:creationId xmlns:a16="http://schemas.microsoft.com/office/drawing/2014/main" id="{8F79CD51-6042-4AFF-9D33-9AA92E21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5491" y="3834415"/>
            <a:ext cx="1255464" cy="24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>
            <a:spAutoFit/>
          </a:bodyPr>
          <a:lstStyle/>
          <a:p>
            <a:r>
              <a:rPr lang="ko-KR" altLang="en-US" sz="1000" b="0" dirty="0"/>
              <a:t>미세조정 알고리즘</a:t>
            </a:r>
            <a:endParaRPr lang="en-US" altLang="ko-KR" sz="1000" b="0" dirty="0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07B1F57B-9BB2-48EB-B379-299557FBC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3874" y="188866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5CF883-FAF9-4E7B-B6B7-B6A20A4A5F60}"/>
              </a:ext>
            </a:extLst>
          </p:cNvPr>
          <p:cNvSpPr/>
          <p:nvPr/>
        </p:nvSpPr>
        <p:spPr>
          <a:xfrm>
            <a:off x="7145202" y="4133364"/>
            <a:ext cx="36121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메트로 폴리스 알고리즘을 만족하는 점 찍기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0DB615-02D3-4315-85CD-DD2F3AEBA0D1}"/>
              </a:ext>
            </a:extLst>
          </p:cNvPr>
          <p:cNvSpPr/>
          <p:nvPr/>
        </p:nvSpPr>
        <p:spPr>
          <a:xfrm>
            <a:off x="8098140" y="3440796"/>
            <a:ext cx="487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TRUE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07E61A-713D-4C1C-9B2C-FEC43EC3C2EE}"/>
              </a:ext>
            </a:extLst>
          </p:cNvPr>
          <p:cNvSpPr/>
          <p:nvPr/>
        </p:nvSpPr>
        <p:spPr>
          <a:xfrm>
            <a:off x="9764631" y="2899745"/>
            <a:ext cx="5293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FALSE</a:t>
            </a:r>
            <a:endParaRPr lang="ko-KR" altLang="en-US" sz="1000" dirty="0"/>
          </a:p>
        </p:txBody>
      </p:sp>
      <p:sp>
        <p:nvSpPr>
          <p:cNvPr id="47" name="Line 37">
            <a:extLst>
              <a:ext uri="{FF2B5EF4-FFF2-40B4-BE49-F238E27FC236}">
                <a16:creationId xmlns:a16="http://schemas.microsoft.com/office/drawing/2014/main" id="{9CFD9146-AB2E-4C96-8C0B-74A0C6282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9025" y="3149504"/>
            <a:ext cx="7241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C371-36C2-4E3E-BEB7-D575118D94CB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6783355" y="4226767"/>
            <a:ext cx="420824" cy="1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41767E-8C4C-4135-BF82-AE06F14C6065}"/>
              </a:ext>
            </a:extLst>
          </p:cNvPr>
          <p:cNvCxnSpPr>
            <a:cxnSpLocks/>
          </p:cNvCxnSpPr>
          <p:nvPr/>
        </p:nvCxnSpPr>
        <p:spPr>
          <a:xfrm>
            <a:off x="6783355" y="2799184"/>
            <a:ext cx="0" cy="144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C49DF19-606E-45CF-83DC-493F130684B4}"/>
              </a:ext>
            </a:extLst>
          </p:cNvPr>
          <p:cNvCxnSpPr/>
          <p:nvPr/>
        </p:nvCxnSpPr>
        <p:spPr>
          <a:xfrm>
            <a:off x="6783355" y="2799184"/>
            <a:ext cx="180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6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A132AB-F5AC-4116-837D-3ADC38C525CE}"/>
              </a:ext>
            </a:extLst>
          </p:cNvPr>
          <p:cNvSpPr/>
          <p:nvPr/>
        </p:nvSpPr>
        <p:spPr>
          <a:xfrm>
            <a:off x="766639" y="184395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(pp&lt;10)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ppp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j=1:1:sample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temp(j,1)=x(j);</a:t>
            </a:r>
            <a:endParaRPr lang="en-US" altLang="ko-KR" sz="1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temp(j,2)=y(j);</a:t>
            </a:r>
            <a:endParaRPr lang="en-US" altLang="ko-KR" sz="1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temp(j,3)=j;</a:t>
            </a:r>
            <a:endParaRPr lang="ko-KR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j=1:1:sample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m=1:1:sample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p_distance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=sqrt((temp(j,1)-temp(m,1))^2+(temp(j,2)-	temp(m,2))^2temp(m,4)=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p_distance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                                   </a:t>
            </a:r>
            <a:endParaRPr lang="en-US" altLang="ko-KR" sz="1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temp_1= 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sortrows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(temp,4);       </a:t>
            </a:r>
            <a:endParaRPr lang="en-US" altLang="ko-KR" sz="1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   </a:t>
            </a:r>
            <a:r>
              <a:rPr lang="ko-KR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a=1:1:11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j,a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)= temp_1(a,3)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        end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AB8E5E-93E9-4D31-8CC0-9E6A038F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48" y="283307"/>
            <a:ext cx="10515600" cy="1325563"/>
          </a:xfrm>
        </p:spPr>
        <p:txBody>
          <a:bodyPr/>
          <a:lstStyle/>
          <a:p>
            <a:r>
              <a:rPr lang="ko-KR" altLang="en-US" sz="2800" b="1" dirty="0"/>
              <a:t>알고리즘 분석</a:t>
            </a:r>
            <a:r>
              <a:rPr lang="en-US" altLang="ko-KR" sz="1800" dirty="0"/>
              <a:t>_line 56~75</a:t>
            </a:r>
            <a:endParaRPr lang="ko-KR" altLang="en-US" sz="1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A687406-7FF9-4451-9279-FE7712622A93}"/>
              </a:ext>
            </a:extLst>
          </p:cNvPr>
          <p:cNvSpPr txBox="1">
            <a:spLocks/>
          </p:cNvSpPr>
          <p:nvPr/>
        </p:nvSpPr>
        <p:spPr>
          <a:xfrm>
            <a:off x="6449370" y="1528796"/>
            <a:ext cx="1769911" cy="404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temp </a:t>
            </a:r>
            <a:r>
              <a:rPr lang="ko-KR" altLang="en-US" sz="2400" dirty="0"/>
              <a:t>행렬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C448B0-ED5E-4745-9515-CF10AE74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386" y="2156129"/>
            <a:ext cx="1769911" cy="340079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6D3868-8639-4961-AF6B-47FDD1B9729C}"/>
              </a:ext>
            </a:extLst>
          </p:cNvPr>
          <p:cNvSpPr/>
          <p:nvPr/>
        </p:nvSpPr>
        <p:spPr>
          <a:xfrm>
            <a:off x="6860735" y="2156129"/>
            <a:ext cx="367001" cy="3400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AD71CB-5580-4582-AF69-F1F283A251CD}"/>
              </a:ext>
            </a:extLst>
          </p:cNvPr>
          <p:cNvCxnSpPr>
            <a:cxnSpLocks/>
          </p:cNvCxnSpPr>
          <p:nvPr/>
        </p:nvCxnSpPr>
        <p:spPr>
          <a:xfrm flipH="1" flipV="1">
            <a:off x="2353587" y="2401295"/>
            <a:ext cx="4507148" cy="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57686E7-3CBA-45B7-A480-181EDE8BD402}"/>
              </a:ext>
            </a:extLst>
          </p:cNvPr>
          <p:cNvCxnSpPr>
            <a:cxnSpLocks/>
          </p:cNvCxnSpPr>
          <p:nvPr/>
        </p:nvCxnSpPr>
        <p:spPr>
          <a:xfrm flipH="1">
            <a:off x="2353588" y="2559714"/>
            <a:ext cx="492309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5005DB-FD5C-4667-B31E-57F8ACB4A2F2}"/>
              </a:ext>
            </a:extLst>
          </p:cNvPr>
          <p:cNvSpPr/>
          <p:nvPr/>
        </p:nvSpPr>
        <p:spPr>
          <a:xfrm>
            <a:off x="7276684" y="2157399"/>
            <a:ext cx="367001" cy="3400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22E684-E615-443B-8DE2-B215FFA9A099}"/>
              </a:ext>
            </a:extLst>
          </p:cNvPr>
          <p:cNvCxnSpPr>
            <a:cxnSpLocks/>
          </p:cNvCxnSpPr>
          <p:nvPr/>
        </p:nvCxnSpPr>
        <p:spPr>
          <a:xfrm flipH="1">
            <a:off x="2505989" y="2712114"/>
            <a:ext cx="518241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79A9DB-2675-424B-95F7-C3DD4698A4B3}"/>
              </a:ext>
            </a:extLst>
          </p:cNvPr>
          <p:cNvSpPr/>
          <p:nvPr/>
        </p:nvSpPr>
        <p:spPr>
          <a:xfrm>
            <a:off x="7688404" y="2157399"/>
            <a:ext cx="367001" cy="34007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AE46F3A-8DE8-44FD-AB34-4BFF3AB9B895}"/>
              </a:ext>
            </a:extLst>
          </p:cNvPr>
          <p:cNvSpPr/>
          <p:nvPr/>
        </p:nvSpPr>
        <p:spPr>
          <a:xfrm>
            <a:off x="8082223" y="2143027"/>
            <a:ext cx="367001" cy="3400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33A3870-A696-4B63-927D-4C7BE8DC0358}"/>
              </a:ext>
            </a:extLst>
          </p:cNvPr>
          <p:cNvCxnSpPr>
            <a:cxnSpLocks/>
          </p:cNvCxnSpPr>
          <p:nvPr/>
        </p:nvCxnSpPr>
        <p:spPr>
          <a:xfrm flipH="1">
            <a:off x="4336115" y="3778914"/>
            <a:ext cx="37461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028177-2E3B-42AD-A76F-C76B511D96A5}"/>
              </a:ext>
            </a:extLst>
          </p:cNvPr>
          <p:cNvSpPr/>
          <p:nvPr/>
        </p:nvSpPr>
        <p:spPr>
          <a:xfrm>
            <a:off x="1423613" y="4015947"/>
            <a:ext cx="2814432" cy="7913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30353B-62B9-4AF6-9D72-AD3691AF5849}"/>
              </a:ext>
            </a:extLst>
          </p:cNvPr>
          <p:cNvSpPr/>
          <p:nvPr/>
        </p:nvSpPr>
        <p:spPr>
          <a:xfrm>
            <a:off x="1114837" y="6135178"/>
            <a:ext cx="189177" cy="1224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C882ABDA-FA13-4CE4-A8AA-AE5B0A1ACA63}"/>
              </a:ext>
            </a:extLst>
          </p:cNvPr>
          <p:cNvSpPr txBox="1">
            <a:spLocks/>
          </p:cNvSpPr>
          <p:nvPr/>
        </p:nvSpPr>
        <p:spPr>
          <a:xfrm>
            <a:off x="1304014" y="55948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: </a:t>
            </a:r>
            <a:r>
              <a:rPr lang="en-US" altLang="ko-KR" sz="1200" dirty="0" err="1"/>
              <a:t>sortrows</a:t>
            </a:r>
            <a:r>
              <a:rPr lang="en-US" altLang="ko-KR" sz="1200" dirty="0"/>
              <a:t>(temp,4) </a:t>
            </a:r>
            <a:r>
              <a:rPr lang="ko-KR" altLang="en-US" sz="1200" dirty="0"/>
              <a:t>를 이용해 </a:t>
            </a:r>
            <a:r>
              <a:rPr lang="en-US" altLang="ko-KR" sz="1200" dirty="0"/>
              <a:t>temp</a:t>
            </a:r>
            <a:r>
              <a:rPr lang="ko-KR" altLang="en-US" sz="1200" dirty="0"/>
              <a:t>의 </a:t>
            </a:r>
            <a:r>
              <a:rPr lang="en-US" altLang="ko-KR" sz="1200" dirty="0"/>
              <a:t>4</a:t>
            </a:r>
            <a:r>
              <a:rPr lang="ko-KR" altLang="en-US" sz="1200" dirty="0"/>
              <a:t>열을 기준으로 정렬한후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distance_array</a:t>
            </a:r>
            <a:r>
              <a:rPr lang="ko-KR" altLang="en-US" sz="1200" dirty="0"/>
              <a:t>에 가까운 점 </a:t>
            </a:r>
            <a:r>
              <a:rPr lang="en-US" altLang="ko-KR" sz="1200" dirty="0"/>
              <a:t>1,2,…10</a:t>
            </a:r>
            <a:r>
              <a:rPr lang="ko-KR" altLang="en-US" sz="1200" dirty="0"/>
              <a:t>까지 저장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6E9599E-47D4-4105-BC42-6F156BDD72D4}"/>
              </a:ext>
            </a:extLst>
          </p:cNvPr>
          <p:cNvGrpSpPr/>
          <p:nvPr/>
        </p:nvGrpSpPr>
        <p:grpSpPr>
          <a:xfrm>
            <a:off x="6755303" y="1942237"/>
            <a:ext cx="1776763" cy="263166"/>
            <a:chOff x="6773167" y="5518906"/>
            <a:chExt cx="1776763" cy="26316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6F55CE2-8524-495C-8799-58EC859745AA}"/>
                </a:ext>
              </a:extLst>
            </p:cNvPr>
            <p:cNvSpPr/>
            <p:nvPr/>
          </p:nvSpPr>
          <p:spPr>
            <a:xfrm>
              <a:off x="6773167" y="5528156"/>
              <a:ext cx="5421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/>
                <a:t>X</a:t>
              </a:r>
              <a:r>
                <a:rPr lang="ko-KR" altLang="en-US" sz="1050" b="1" dirty="0"/>
                <a:t>좌표</a:t>
              </a:r>
              <a:endParaRPr lang="ko-KR" altLang="en-US" sz="105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CCAB89A-B29A-427D-B65C-7BFA76D4744A}"/>
                </a:ext>
              </a:extLst>
            </p:cNvPr>
            <p:cNvSpPr/>
            <p:nvPr/>
          </p:nvSpPr>
          <p:spPr>
            <a:xfrm>
              <a:off x="7208426" y="5518906"/>
              <a:ext cx="52610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/>
                <a:t>y</a:t>
              </a:r>
              <a:r>
                <a:rPr lang="ko-KR" altLang="en-US" sz="1050" b="1" dirty="0"/>
                <a:t>좌표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70552F6-005E-49C8-AD55-B961AD6B94F3}"/>
                </a:ext>
              </a:extLst>
            </p:cNvPr>
            <p:cNvSpPr/>
            <p:nvPr/>
          </p:nvSpPr>
          <p:spPr>
            <a:xfrm>
              <a:off x="7607008" y="5518906"/>
              <a:ext cx="5389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/>
                <a:t>Index</a:t>
              </a:r>
              <a:endParaRPr lang="ko-KR" altLang="en-US" sz="105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656EAAB-4B3A-4F97-9B8D-E413124C43A8}"/>
                </a:ext>
              </a:extLst>
            </p:cNvPr>
            <p:cNvSpPr/>
            <p:nvPr/>
          </p:nvSpPr>
          <p:spPr>
            <a:xfrm>
              <a:off x="8095960" y="5518906"/>
              <a:ext cx="45397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dirty="0"/>
                <a:t>거리</a:t>
              </a:r>
              <a:endParaRPr lang="ko-KR" altLang="en-US" sz="1050" dirty="0"/>
            </a:p>
          </p:txBody>
        </p:sp>
      </p:grpSp>
      <p:sp>
        <p:nvSpPr>
          <p:cNvPr id="55" name="제목 1">
            <a:extLst>
              <a:ext uri="{FF2B5EF4-FFF2-40B4-BE49-F238E27FC236}">
                <a16:creationId xmlns:a16="http://schemas.microsoft.com/office/drawing/2014/main" id="{26B9152C-0121-4DAB-BCF3-481C50333045}"/>
              </a:ext>
            </a:extLst>
          </p:cNvPr>
          <p:cNvSpPr txBox="1">
            <a:spLocks/>
          </p:cNvSpPr>
          <p:nvPr/>
        </p:nvSpPr>
        <p:spPr>
          <a:xfrm>
            <a:off x="8858849" y="1520149"/>
            <a:ext cx="2926120" cy="404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858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737D419-E75E-4125-B728-34F0002423B7}"/>
              </a:ext>
            </a:extLst>
          </p:cNvPr>
          <p:cNvSpPr txBox="1">
            <a:spLocks/>
          </p:cNvSpPr>
          <p:nvPr/>
        </p:nvSpPr>
        <p:spPr>
          <a:xfrm>
            <a:off x="591048" y="2833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알고리즘 분석</a:t>
            </a:r>
            <a:r>
              <a:rPr lang="en-US" altLang="ko-KR" sz="1800" dirty="0"/>
              <a:t>_line 56~75</a:t>
            </a:r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298974-2221-4B75-922F-261A44469D01}"/>
              </a:ext>
            </a:extLst>
          </p:cNvPr>
          <p:cNvSpPr/>
          <p:nvPr/>
        </p:nvSpPr>
        <p:spPr>
          <a:xfrm>
            <a:off x="312751" y="2474892"/>
            <a:ext cx="868017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j=1:1:sample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m=1:1:sample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p_distance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=sqrt((temp(j,1)-temp(m,1))^2+(temp(j,2)-temp(m,2))^2);        </a:t>
            </a:r>
            <a:endParaRPr lang="en-US" altLang="ko-KR" sz="1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temp(m,4)=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p_distance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                                   </a:t>
            </a:r>
            <a:endParaRPr lang="en-US" altLang="ko-KR" sz="1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temp_1= 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sortrows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(temp,4); </a:t>
            </a:r>
            <a:endParaRPr lang="ko-KR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a=1:1:11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j,a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)= temp_1(a,3);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17FAC4-7E19-41F7-80B6-CE5F88E4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044" y="1913111"/>
            <a:ext cx="4785691" cy="9682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1C41F5-D636-4C82-899F-934B0C0A415D}"/>
              </a:ext>
            </a:extLst>
          </p:cNvPr>
          <p:cNvSpPr/>
          <p:nvPr/>
        </p:nvSpPr>
        <p:spPr>
          <a:xfrm>
            <a:off x="7014043" y="1913111"/>
            <a:ext cx="4785692" cy="96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65D318-CFB1-4D2C-BE46-8BCF10D06F9F}"/>
              </a:ext>
            </a:extLst>
          </p:cNvPr>
          <p:cNvSpPr/>
          <p:nvPr/>
        </p:nvSpPr>
        <p:spPr>
          <a:xfrm>
            <a:off x="6891356" y="2881379"/>
            <a:ext cx="428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점 </a:t>
            </a:r>
            <a:r>
              <a:rPr lang="en-US" altLang="ko-KR" dirty="0"/>
              <a:t>: </a:t>
            </a:r>
            <a:r>
              <a:rPr lang="en-US" altLang="ko-KR" sz="1050" dirty="0"/>
              <a:t>970</a:t>
            </a:r>
            <a:r>
              <a:rPr lang="ko-KR" altLang="en-US" sz="1050" dirty="0"/>
              <a:t>번 점과 가장 가깝고 </a:t>
            </a:r>
            <a:r>
              <a:rPr lang="en-US" altLang="ko-KR" sz="1050" dirty="0"/>
              <a:t>190</a:t>
            </a:r>
            <a:r>
              <a:rPr lang="ko-KR" altLang="en-US" sz="1050" dirty="0"/>
              <a:t>번 점과 </a:t>
            </a:r>
            <a:r>
              <a:rPr lang="en-US" altLang="ko-KR" sz="1050" dirty="0"/>
              <a:t>10</a:t>
            </a:r>
            <a:r>
              <a:rPr lang="ko-KR" altLang="en-US" sz="1050" dirty="0"/>
              <a:t>번째로 가깝다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FFDB47-5907-4B5F-9768-1ED949EC6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56" y="3250711"/>
            <a:ext cx="3076575" cy="27146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032414-8B48-4BFE-9A0F-6703568865A5}"/>
              </a:ext>
            </a:extLst>
          </p:cNvPr>
          <p:cNvCxnSpPr/>
          <p:nvPr/>
        </p:nvCxnSpPr>
        <p:spPr>
          <a:xfrm flipV="1">
            <a:off x="7593496" y="5319423"/>
            <a:ext cx="922351" cy="116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2B74AB-6A72-41E3-B463-70F5DB59A561}"/>
              </a:ext>
            </a:extLst>
          </p:cNvPr>
          <p:cNvSpPr/>
          <p:nvPr/>
        </p:nvSpPr>
        <p:spPr>
          <a:xfrm>
            <a:off x="7103098" y="6430084"/>
            <a:ext cx="5806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/>
              <a:t>1</a:t>
            </a:r>
            <a:r>
              <a:rPr lang="ko-KR" altLang="en-US" sz="1050" b="1" dirty="0"/>
              <a:t>번 점</a:t>
            </a:r>
            <a:endParaRPr lang="ko-KR" altLang="en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0D3218-4BBE-46F9-84B7-DF14CFB2F2ED}"/>
              </a:ext>
            </a:extLst>
          </p:cNvPr>
          <p:cNvSpPr/>
          <p:nvPr/>
        </p:nvSpPr>
        <p:spPr>
          <a:xfrm>
            <a:off x="9677627" y="5319423"/>
            <a:ext cx="20762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X : </a:t>
            </a:r>
            <a:r>
              <a:rPr lang="ko-KR" altLang="en-US" sz="1050" dirty="0"/>
              <a:t>저장된 가장 가까운 </a:t>
            </a:r>
            <a:r>
              <a:rPr lang="en-US" altLang="ko-KR" sz="1050" dirty="0"/>
              <a:t>10</a:t>
            </a:r>
            <a:r>
              <a:rPr lang="ko-KR" altLang="en-US" sz="1050" dirty="0"/>
              <a:t>개 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E7C750-C76D-41C5-9799-55571A093C56}"/>
              </a:ext>
            </a:extLst>
          </p:cNvPr>
          <p:cNvSpPr/>
          <p:nvPr/>
        </p:nvSpPr>
        <p:spPr>
          <a:xfrm>
            <a:off x="6891356" y="1523030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distance_array</a:t>
            </a:r>
            <a:r>
              <a:rPr lang="en-US" altLang="ko-KR" dirty="0"/>
              <a:t>()</a:t>
            </a:r>
            <a:r>
              <a:rPr lang="ko-KR" altLang="en-US" dirty="0"/>
              <a:t>행렬</a:t>
            </a:r>
          </a:p>
        </p:txBody>
      </p:sp>
    </p:spTree>
    <p:extLst>
      <p:ext uri="{BB962C8B-B14F-4D97-AF65-F5344CB8AC3E}">
        <p14:creationId xmlns:p14="http://schemas.microsoft.com/office/powerpoint/2010/main" val="87298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0710150-7537-4BF5-8A61-0FAAAB87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48" y="283307"/>
            <a:ext cx="10515600" cy="1325563"/>
          </a:xfrm>
        </p:spPr>
        <p:txBody>
          <a:bodyPr/>
          <a:lstStyle/>
          <a:p>
            <a:r>
              <a:rPr lang="ko-KR" altLang="en-US" sz="2800" b="1" dirty="0"/>
              <a:t>알고리즘 분석</a:t>
            </a:r>
            <a:r>
              <a:rPr lang="en-US" altLang="ko-KR" sz="1800" dirty="0"/>
              <a:t>_line 76~100</a:t>
            </a:r>
            <a:endParaRPr lang="ko-KR" altLang="en-US" sz="1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26B9AC-35FF-4D9B-815D-029DD9700720}"/>
              </a:ext>
            </a:extLst>
          </p:cNvPr>
          <p:cNvSpPr/>
          <p:nvPr/>
        </p:nvSpPr>
        <p:spPr>
          <a:xfrm>
            <a:off x="8608" y="1431143"/>
            <a:ext cx="77373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a=10;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dx2=(rand(1)-0.5)/a;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dy2=(rand(1)-0.5)/a;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tempx2 = temp(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(m_select,1),1)+dx2;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tempy2 = temp(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(m_select,1),2)+dy2;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w=exp(-(tempx2^2+tempy2^2))/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exp((temp(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(m_select,1),1)^2+temp(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(m_select,1),2)^2));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6795131-0410-46AE-8034-3C05258058CE}"/>
              </a:ext>
            </a:extLst>
          </p:cNvPr>
          <p:cNvSpPr/>
          <p:nvPr/>
        </p:nvSpPr>
        <p:spPr>
          <a:xfrm>
            <a:off x="115611" y="3233539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(w &gt;= 1)     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move=1;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r=rand(1);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(w &gt;= r)      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move=1;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move= 0 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DFAA688-C8FC-4CF1-BB7B-42545F551CE2}"/>
              </a:ext>
            </a:extLst>
          </p:cNvPr>
          <p:cNvSpPr/>
          <p:nvPr/>
        </p:nvSpPr>
        <p:spPr>
          <a:xfrm>
            <a:off x="591048" y="3541285"/>
            <a:ext cx="3412863" cy="19087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3A96B4-0437-411F-A2D4-43BCAA0FB0D1}"/>
              </a:ext>
            </a:extLst>
          </p:cNvPr>
          <p:cNvSpPr/>
          <p:nvPr/>
        </p:nvSpPr>
        <p:spPr>
          <a:xfrm>
            <a:off x="5599665" y="1616411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line 76~87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37EF77-BC9A-480C-B0DB-537E53CEB1E5}"/>
              </a:ext>
            </a:extLst>
          </p:cNvPr>
          <p:cNvSpPr/>
          <p:nvPr/>
        </p:nvSpPr>
        <p:spPr>
          <a:xfrm>
            <a:off x="2573711" y="3564348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line 88~100</a:t>
            </a:r>
            <a:endParaRPr lang="ko-KR" altLang="en-US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501AEDEC-3B3F-461A-8289-23239482F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41" y="1994530"/>
            <a:ext cx="2562244" cy="457200"/>
          </a:xfrm>
          <a:prstGeom prst="flowChartInputOutpu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7CDA7B14-B5B3-4350-9C0F-508019F48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199" y="1402891"/>
            <a:ext cx="328928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>
            <a:spAutoFit/>
          </a:bodyPr>
          <a:lstStyle/>
          <a:p>
            <a:r>
              <a:rPr lang="ko-KR" altLang="en-US" sz="1600" b="0" dirty="0"/>
              <a:t>  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CD084F2E-CA1E-4B60-B9AF-2FC29C1E2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381" y="2026683"/>
            <a:ext cx="2655491" cy="55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ko-KR" altLang="en-US" sz="1000" b="0" dirty="0"/>
              <a:t>이동할 수 있는 최대 거리 설정</a:t>
            </a:r>
            <a:endParaRPr lang="en-US" altLang="ko-KR" sz="1000" b="0" dirty="0"/>
          </a:p>
          <a:p>
            <a:pPr algn="ctr"/>
            <a:r>
              <a:rPr lang="ko-KR" altLang="en-US" sz="1000" b="0" dirty="0"/>
              <a:t>이동할 거리</a:t>
            </a:r>
            <a:r>
              <a:rPr lang="en-US" altLang="ko-KR" sz="1000" b="0" dirty="0"/>
              <a:t>(x + dx, y + </a:t>
            </a:r>
            <a:r>
              <a:rPr lang="en-US" altLang="ko-KR" sz="1000" b="0" dirty="0" err="1"/>
              <a:t>dy</a:t>
            </a:r>
            <a:r>
              <a:rPr lang="en-US" altLang="ko-KR" sz="1000" b="0" dirty="0"/>
              <a:t>)</a:t>
            </a:r>
            <a:r>
              <a:rPr lang="ko-KR" altLang="en-US" sz="1000" b="0" dirty="0"/>
              <a:t> 설정</a:t>
            </a:r>
            <a:endParaRPr lang="en-US" altLang="ko-KR" sz="1000" b="0" dirty="0"/>
          </a:p>
          <a:p>
            <a:pPr algn="ctr"/>
            <a:endParaRPr lang="en-US" altLang="ko-KR" sz="1000" b="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936103-3436-499F-859E-321A58ABF79A}"/>
              </a:ext>
            </a:extLst>
          </p:cNvPr>
          <p:cNvGrpSpPr/>
          <p:nvPr/>
        </p:nvGrpSpPr>
        <p:grpSpPr>
          <a:xfrm>
            <a:off x="7222101" y="4430245"/>
            <a:ext cx="2747096" cy="654818"/>
            <a:chOff x="7296634" y="2860216"/>
            <a:chExt cx="2747096" cy="654818"/>
          </a:xfrm>
        </p:grpSpPr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C7C5BF2E-4E67-4F40-B175-53545C637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634" y="2860216"/>
              <a:ext cx="2747096" cy="65481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A536102B-438C-4AC1-813C-91E2C3360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7320" y="2985071"/>
              <a:ext cx="2533058" cy="400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ko-KR" altLang="en-US" sz="1000" dirty="0"/>
                <a:t>한 점으로부터 떨어진 인접 점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10</a:t>
              </a:r>
              <a:r>
                <a:rPr lang="ko-KR" altLang="en-US" sz="1000" dirty="0"/>
                <a:t>개 모두 일정거리 이상 떨어져 있는가</a:t>
              </a:r>
              <a:r>
                <a:rPr lang="en-US" altLang="ko-KR" sz="1000" dirty="0"/>
                <a:t>?</a:t>
              </a:r>
            </a:p>
          </p:txBody>
        </p:sp>
      </p:grpSp>
      <p:sp>
        <p:nvSpPr>
          <p:cNvPr id="20" name="Line 20">
            <a:extLst>
              <a:ext uri="{FF2B5EF4-FFF2-40B4-BE49-F238E27FC236}">
                <a16:creationId xmlns:a16="http://schemas.microsoft.com/office/drawing/2014/main" id="{D9C068F6-A83B-4AEA-AB59-9E120E5C6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7199" y="246969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AutoShape 31">
            <a:extLst>
              <a:ext uri="{FF2B5EF4-FFF2-40B4-BE49-F238E27FC236}">
                <a16:creationId xmlns:a16="http://schemas.microsoft.com/office/drawing/2014/main" id="{A3CF5B96-2948-4542-8B28-7A102A3D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458" y="1326690"/>
            <a:ext cx="1373515" cy="457200"/>
          </a:xfrm>
          <a:prstGeom prst="flowChartProcess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6CF195B8-D9EA-4D0B-80E6-9DDFC88AC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4085" y="1402890"/>
            <a:ext cx="1255464" cy="24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>
            <a:spAutoFit/>
          </a:bodyPr>
          <a:lstStyle/>
          <a:p>
            <a:r>
              <a:rPr lang="ko-KR" altLang="en-US" sz="1000" b="0" dirty="0"/>
              <a:t>미세조정 알고리즘</a:t>
            </a:r>
            <a:endParaRPr lang="en-US" altLang="ko-KR" sz="1000" b="0" dirty="0"/>
          </a:p>
        </p:txBody>
      </p:sp>
      <p:sp>
        <p:nvSpPr>
          <p:cNvPr id="25" name="Line 38">
            <a:extLst>
              <a:ext uri="{FF2B5EF4-FFF2-40B4-BE49-F238E27FC236}">
                <a16:creationId xmlns:a16="http://schemas.microsoft.com/office/drawing/2014/main" id="{696565EA-5CBF-4016-BAFE-58B88D884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7199" y="178389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DEEE33F9-4C90-4D73-B25A-B27D5B25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670" y="4555284"/>
            <a:ext cx="1234227" cy="389636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22A71D-A30E-44B7-B4D7-00CA48D39BEC}"/>
              </a:ext>
            </a:extLst>
          </p:cNvPr>
          <p:cNvSpPr/>
          <p:nvPr/>
        </p:nvSpPr>
        <p:spPr>
          <a:xfrm>
            <a:off x="10409538" y="4624034"/>
            <a:ext cx="13003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/>
              <a:t>다음 점으로 </a:t>
            </a:r>
            <a:r>
              <a:rPr lang="ko-KR" altLang="en-US" sz="1000" dirty="0" err="1"/>
              <a:t>넘어감</a:t>
            </a:r>
            <a:endParaRPr lang="en-US" altLang="ko-KR" sz="1000" dirty="0"/>
          </a:p>
        </p:txBody>
      </p:sp>
      <p:sp>
        <p:nvSpPr>
          <p:cNvPr id="34" name="Line 20">
            <a:extLst>
              <a:ext uri="{FF2B5EF4-FFF2-40B4-BE49-F238E27FC236}">
                <a16:creationId xmlns:a16="http://schemas.microsoft.com/office/drawing/2014/main" id="{34B480AD-AF0F-43F2-AEFB-083284C9E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0392" y="336285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" name="AutoShape 4">
            <a:extLst>
              <a:ext uri="{FF2B5EF4-FFF2-40B4-BE49-F238E27FC236}">
                <a16:creationId xmlns:a16="http://schemas.microsoft.com/office/drawing/2014/main" id="{45D0E9BE-D5C5-471F-962B-9861D665A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227" y="3792388"/>
            <a:ext cx="1600200" cy="304608"/>
          </a:xfrm>
          <a:prstGeom prst="flowChartProcess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810633BA-F620-4729-B49A-58DBF49B2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3202" y="41051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AutoShape 6">
            <a:extLst>
              <a:ext uri="{FF2B5EF4-FFF2-40B4-BE49-F238E27FC236}">
                <a16:creationId xmlns:a16="http://schemas.microsoft.com/office/drawing/2014/main" id="{3851F162-36D0-4DFD-B38E-767B887B6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502" y="2839081"/>
            <a:ext cx="2057400" cy="533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0B43E6-D98F-4D3C-8795-F12C6BC82F63}"/>
              </a:ext>
            </a:extLst>
          </p:cNvPr>
          <p:cNvSpPr/>
          <p:nvPr/>
        </p:nvSpPr>
        <p:spPr>
          <a:xfrm>
            <a:off x="7903045" y="2941572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W &gt; 1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53CBEB-153B-4631-B1CC-42ADEB1D9FC4}"/>
              </a:ext>
            </a:extLst>
          </p:cNvPr>
          <p:cNvSpPr/>
          <p:nvPr/>
        </p:nvSpPr>
        <p:spPr>
          <a:xfrm>
            <a:off x="8037943" y="3362856"/>
            <a:ext cx="487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TRUE</a:t>
            </a:r>
            <a:endParaRPr lang="ko-KR" altLang="en-US" sz="10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BC11501-3C8F-4F6E-8061-52D5BF5C73B1}"/>
              </a:ext>
            </a:extLst>
          </p:cNvPr>
          <p:cNvGrpSpPr/>
          <p:nvPr/>
        </p:nvGrpSpPr>
        <p:grpSpPr>
          <a:xfrm>
            <a:off x="9554277" y="3084195"/>
            <a:ext cx="724145" cy="246221"/>
            <a:chOff x="9640002" y="3169920"/>
            <a:chExt cx="724145" cy="246221"/>
          </a:xfrm>
        </p:grpSpPr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B1EA15BA-4F92-4A21-B038-EBD46CBCC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0002" y="3191506"/>
              <a:ext cx="724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A026ED6-99E0-4134-A719-6777C544491A}"/>
                </a:ext>
              </a:extLst>
            </p:cNvPr>
            <p:cNvSpPr/>
            <p:nvPr/>
          </p:nvSpPr>
          <p:spPr>
            <a:xfrm>
              <a:off x="9738107" y="3169920"/>
              <a:ext cx="5293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FALSE</a:t>
              </a:r>
              <a:endParaRPr lang="ko-KR" altLang="en-US" sz="1000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5EF3BC-14E7-4ACD-A4D1-80E9F0AE5CBE}"/>
              </a:ext>
            </a:extLst>
          </p:cNvPr>
          <p:cNvSpPr/>
          <p:nvPr/>
        </p:nvSpPr>
        <p:spPr>
          <a:xfrm>
            <a:off x="10742977" y="2903588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 &gt;= r</a:t>
            </a:r>
          </a:p>
        </p:txBody>
      </p:sp>
      <p:sp>
        <p:nvSpPr>
          <p:cNvPr id="45" name="AutoShape 6">
            <a:extLst>
              <a:ext uri="{FF2B5EF4-FFF2-40B4-BE49-F238E27FC236}">
                <a16:creationId xmlns:a16="http://schemas.microsoft.com/office/drawing/2014/main" id="{8263316F-54F3-4287-AD66-AA9D5548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901" y="2841204"/>
            <a:ext cx="1731767" cy="533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A64A3A-3456-4D46-AD7E-683D880ACAA5}"/>
              </a:ext>
            </a:extLst>
          </p:cNvPr>
          <p:cNvSpPr/>
          <p:nvPr/>
        </p:nvSpPr>
        <p:spPr>
          <a:xfrm>
            <a:off x="11576963" y="4027770"/>
            <a:ext cx="5293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FALSE</a:t>
            </a:r>
            <a:endParaRPr lang="ko-KR" altLang="en-US" sz="1000" dirty="0"/>
          </a:p>
        </p:txBody>
      </p:sp>
      <p:sp>
        <p:nvSpPr>
          <p:cNvPr id="50" name="Line 37">
            <a:extLst>
              <a:ext uri="{FF2B5EF4-FFF2-40B4-BE49-F238E27FC236}">
                <a16:creationId xmlns:a16="http://schemas.microsoft.com/office/drawing/2014/main" id="{2138F30D-053D-48DF-B1E5-DD83AEBFD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902" y="3932643"/>
            <a:ext cx="1584642" cy="4571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15989 w 16329"/>
              <a:gd name="connsiteY0" fmla="*/ 0 h 0"/>
              <a:gd name="connsiteX1" fmla="*/ 340 w 16329"/>
              <a:gd name="connsiteY1" fmla="*/ -952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29">
                <a:moveTo>
                  <a:pt x="15989" y="0"/>
                </a:moveTo>
                <a:cubicBezTo>
                  <a:pt x="19322" y="3333"/>
                  <a:pt x="-2993" y="-12858"/>
                  <a:pt x="340" y="-952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Line 36">
            <a:extLst>
              <a:ext uri="{FF2B5EF4-FFF2-40B4-BE49-F238E27FC236}">
                <a16:creationId xmlns:a16="http://schemas.microsoft.com/office/drawing/2014/main" id="{554942B9-7FBC-4E62-9CCD-B0A393D2A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86540" y="3362857"/>
            <a:ext cx="2" cy="5774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242AB5-0A3B-4A55-9EAD-3C1D5CD83763}"/>
              </a:ext>
            </a:extLst>
          </p:cNvPr>
          <p:cNvSpPr/>
          <p:nvPr/>
        </p:nvSpPr>
        <p:spPr>
          <a:xfrm>
            <a:off x="10408027" y="3982040"/>
            <a:ext cx="487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TRUE</a:t>
            </a:r>
            <a:endParaRPr lang="ko-KR" altLang="en-US" sz="1000" dirty="0"/>
          </a:p>
        </p:txBody>
      </p:sp>
      <p:sp>
        <p:nvSpPr>
          <p:cNvPr id="57" name="Text Box 12">
            <a:extLst>
              <a:ext uri="{FF2B5EF4-FFF2-40B4-BE49-F238E27FC236}">
                <a16:creationId xmlns:a16="http://schemas.microsoft.com/office/drawing/2014/main" id="{D6D8554F-1D9C-4E32-B34A-90A299174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575" y="3819940"/>
            <a:ext cx="1203635" cy="40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ko-KR" sz="1000" b="0" dirty="0"/>
              <a:t>Move=1</a:t>
            </a:r>
          </a:p>
          <a:p>
            <a:pPr algn="ctr"/>
            <a:endParaRPr lang="en-US" altLang="ko-KR" sz="1000" b="0" dirty="0"/>
          </a:p>
        </p:txBody>
      </p:sp>
      <p:sp>
        <p:nvSpPr>
          <p:cNvPr id="58" name="Line 20">
            <a:extLst>
              <a:ext uri="{FF2B5EF4-FFF2-40B4-BE49-F238E27FC236}">
                <a16:creationId xmlns:a16="http://schemas.microsoft.com/office/drawing/2014/main" id="{80F3E0DA-7459-40D2-8C98-7AB36322E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9947" y="50850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41A07F0-D611-4A17-94E3-EDF78CCD2A54}"/>
              </a:ext>
            </a:extLst>
          </p:cNvPr>
          <p:cNvSpPr/>
          <p:nvPr/>
        </p:nvSpPr>
        <p:spPr>
          <a:xfrm>
            <a:off x="8117657" y="5086807"/>
            <a:ext cx="487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TRUE</a:t>
            </a:r>
            <a:endParaRPr lang="ko-KR" altLang="en-US" sz="1000" dirty="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0FD1DC1D-801E-4AD5-B0C1-C9547FEC1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54619" y="3098353"/>
            <a:ext cx="15370" cy="16038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" name="Line 37">
            <a:extLst>
              <a:ext uri="{FF2B5EF4-FFF2-40B4-BE49-F238E27FC236}">
                <a16:creationId xmlns:a16="http://schemas.microsoft.com/office/drawing/2014/main" id="{4CB176B7-09FA-4109-B178-FF6082C5E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53541" y="4725548"/>
            <a:ext cx="416448" cy="491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15989 w 16329"/>
              <a:gd name="connsiteY0" fmla="*/ 0 h 0"/>
              <a:gd name="connsiteX1" fmla="*/ 340 w 16329"/>
              <a:gd name="connsiteY1" fmla="*/ -952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29">
                <a:moveTo>
                  <a:pt x="15989" y="0"/>
                </a:moveTo>
                <a:cubicBezTo>
                  <a:pt x="19322" y="3333"/>
                  <a:pt x="-2993" y="-12858"/>
                  <a:pt x="340" y="-952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" name="Line 37">
            <a:extLst>
              <a:ext uri="{FF2B5EF4-FFF2-40B4-BE49-F238E27FC236}">
                <a16:creationId xmlns:a16="http://schemas.microsoft.com/office/drawing/2014/main" id="{F84076EC-D0AE-4729-AFC3-D6D0D08890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76140" y="4752059"/>
            <a:ext cx="463530" cy="1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3A97FEB-1067-4B32-9ECB-9BB5F44687A1}"/>
              </a:ext>
            </a:extLst>
          </p:cNvPr>
          <p:cNvSpPr/>
          <p:nvPr/>
        </p:nvSpPr>
        <p:spPr>
          <a:xfrm>
            <a:off x="9919352" y="4768385"/>
            <a:ext cx="5293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FALSE</a:t>
            </a:r>
            <a:endParaRPr lang="ko-KR" altLang="en-US" sz="1000" dirty="0"/>
          </a:p>
        </p:txBody>
      </p:sp>
      <p:sp>
        <p:nvSpPr>
          <p:cNvPr id="72" name="AutoShape 4">
            <a:extLst>
              <a:ext uri="{FF2B5EF4-FFF2-40B4-BE49-F238E27FC236}">
                <a16:creationId xmlns:a16="http://schemas.microsoft.com/office/drawing/2014/main" id="{19AC5519-2E82-4EE8-8E64-32291F0C3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194" y="5418312"/>
            <a:ext cx="1234227" cy="389636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D99F1-FCB7-4411-8775-D8B637970B80}"/>
              </a:ext>
            </a:extLst>
          </p:cNvPr>
          <p:cNvSpPr/>
          <p:nvPr/>
        </p:nvSpPr>
        <p:spPr>
          <a:xfrm>
            <a:off x="8251940" y="5469303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/>
              <a:t>점의 이동</a:t>
            </a:r>
            <a:endParaRPr lang="en-US" altLang="ko-KR" sz="1000" dirty="0"/>
          </a:p>
        </p:txBody>
      </p:sp>
      <p:sp>
        <p:nvSpPr>
          <p:cNvPr id="74" name="Line 20">
            <a:extLst>
              <a:ext uri="{FF2B5EF4-FFF2-40B4-BE49-F238E27FC236}">
                <a16:creationId xmlns:a16="http://schemas.microsoft.com/office/drawing/2014/main" id="{610D1090-BD73-42AC-A70F-0A8938868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307" y="580794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" name="AutoShape 5">
            <a:extLst>
              <a:ext uri="{FF2B5EF4-FFF2-40B4-BE49-F238E27FC236}">
                <a16:creationId xmlns:a16="http://schemas.microsoft.com/office/drawing/2014/main" id="{3031F7AE-337B-482D-93FC-43F6AB4E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92" y="1555290"/>
            <a:ext cx="6671221" cy="1348297"/>
          </a:xfrm>
          <a:prstGeom prst="flowChartInputOutpu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F370F8-85F1-4430-AA97-F8B5E3534C75}"/>
              </a:ext>
            </a:extLst>
          </p:cNvPr>
          <p:cNvSpPr/>
          <p:nvPr/>
        </p:nvSpPr>
        <p:spPr>
          <a:xfrm>
            <a:off x="704850" y="187502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(move==1)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u=1:1:10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p_distance2 = sqrt((temp(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(m_select,u+1),1)-                                                                                	tempx2)^2+(temp(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(m_select,u+1),2)-tempy2)^2);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</a:p>
          <a:p>
            <a:r>
              <a:rPr lang="es-E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temp(u,5)=p_distance2;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b= 0.05;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(temp(u,5)&gt;b)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=cnt+1;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== 10)                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x(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m_select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)=tempx2;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y(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m_select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)=tempy2;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m_select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=m_select+1;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=0;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x(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m_select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)=temp(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(m_select,1),1);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y(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m_select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)=temp(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distance_array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(m_select,1),2);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m_select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= m_select+1;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ko-KR" altLang="en-US" sz="1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5AE61A7-D3E4-4244-9E4C-753A63ED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48" y="283307"/>
            <a:ext cx="10515600" cy="1325563"/>
          </a:xfrm>
        </p:spPr>
        <p:txBody>
          <a:bodyPr/>
          <a:lstStyle/>
          <a:p>
            <a:r>
              <a:rPr lang="ko-KR" altLang="en-US" sz="2800" b="1" dirty="0"/>
              <a:t>알고리즘 분석</a:t>
            </a:r>
            <a:r>
              <a:rPr lang="en-US" altLang="ko-KR" sz="1800" dirty="0"/>
              <a:t>_line 101~126</a:t>
            </a:r>
            <a:endParaRPr lang="ko-KR" altLang="en-US" sz="1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B99A9A9-9F01-4683-9AF3-2DDEE18FCC56}"/>
              </a:ext>
            </a:extLst>
          </p:cNvPr>
          <p:cNvCxnSpPr>
            <a:cxnSpLocks/>
          </p:cNvCxnSpPr>
          <p:nvPr/>
        </p:nvCxnSpPr>
        <p:spPr>
          <a:xfrm flipH="1">
            <a:off x="2629470" y="2908401"/>
            <a:ext cx="137218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0FAC0E-09DC-46F2-9A9A-850B84464263}"/>
              </a:ext>
            </a:extLst>
          </p:cNvPr>
          <p:cNvSpPr/>
          <p:nvPr/>
        </p:nvSpPr>
        <p:spPr>
          <a:xfrm>
            <a:off x="4052135" y="2781443"/>
            <a:ext cx="21869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b : 10</a:t>
            </a:r>
            <a:r>
              <a:rPr lang="ko-KR" altLang="en-US" sz="1050" b="1" dirty="0"/>
              <a:t>개의 점과 인접한 정도 </a:t>
            </a:r>
            <a:endParaRPr lang="ko-KR" altLang="en-US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EFAB2F3-FB1A-403A-86AE-F862CFBE9EA2}"/>
              </a:ext>
            </a:extLst>
          </p:cNvPr>
          <p:cNvGrpSpPr/>
          <p:nvPr/>
        </p:nvGrpSpPr>
        <p:grpSpPr>
          <a:xfrm>
            <a:off x="6986881" y="1035971"/>
            <a:ext cx="4928894" cy="4786058"/>
            <a:chOff x="7263106" y="1412415"/>
            <a:chExt cx="4928894" cy="4786058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D45C9329-58B4-4B16-B3A0-7E8C98634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766" y="2080255"/>
              <a:ext cx="2562244" cy="457200"/>
            </a:xfrm>
            <a:prstGeom prst="flowChartInputOutput">
              <a:avLst/>
            </a:prstGeom>
            <a:noFill/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9CA154A-DA7C-4B1F-90EF-30FFF93B8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1924" y="1488616"/>
              <a:ext cx="328928" cy="33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6" tIns="45718" rIns="91436" bIns="45718">
              <a:spAutoFit/>
            </a:bodyPr>
            <a:lstStyle/>
            <a:p>
              <a:r>
                <a:rPr lang="ko-KR" altLang="en-US" sz="1600" b="0" dirty="0"/>
                <a:t>  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F68833CB-E37A-4045-BE62-2FF5EAF0F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3106" y="2112408"/>
              <a:ext cx="2655491" cy="553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6" tIns="45718" rIns="91436" bIns="45718">
              <a:spAutoFit/>
            </a:bodyPr>
            <a:lstStyle/>
            <a:p>
              <a:pPr algn="ctr"/>
              <a:r>
                <a:rPr lang="ko-KR" altLang="en-US" sz="1000" b="0" dirty="0"/>
                <a:t>이동할 수 있는 최대 거리 설정</a:t>
              </a:r>
              <a:endParaRPr lang="en-US" altLang="ko-KR" sz="1000" b="0" dirty="0"/>
            </a:p>
            <a:p>
              <a:pPr algn="ctr"/>
              <a:r>
                <a:rPr lang="ko-KR" altLang="en-US" sz="1000" b="0" dirty="0"/>
                <a:t>이동할 거리</a:t>
              </a:r>
              <a:r>
                <a:rPr lang="en-US" altLang="ko-KR" sz="1000" b="0" dirty="0"/>
                <a:t>(x + dx, y + </a:t>
              </a:r>
              <a:r>
                <a:rPr lang="en-US" altLang="ko-KR" sz="1000" b="0" dirty="0" err="1"/>
                <a:t>dy</a:t>
              </a:r>
              <a:r>
                <a:rPr lang="en-US" altLang="ko-KR" sz="1000" b="0" dirty="0"/>
                <a:t>)</a:t>
              </a:r>
              <a:r>
                <a:rPr lang="ko-KR" altLang="en-US" sz="1000" b="0" dirty="0"/>
                <a:t> 설정</a:t>
              </a:r>
              <a:endParaRPr lang="en-US" altLang="ko-KR" sz="1000" b="0" dirty="0"/>
            </a:p>
            <a:p>
              <a:pPr algn="ctr"/>
              <a:endParaRPr lang="en-US" altLang="ko-KR" sz="1000" b="0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11C1281-AAEA-4D84-B5ED-FAE380279A5A}"/>
                </a:ext>
              </a:extLst>
            </p:cNvPr>
            <p:cNvGrpSpPr/>
            <p:nvPr/>
          </p:nvGrpSpPr>
          <p:grpSpPr>
            <a:xfrm>
              <a:off x="7307826" y="4515970"/>
              <a:ext cx="2747096" cy="654818"/>
              <a:chOff x="7296634" y="2860216"/>
              <a:chExt cx="2747096" cy="654818"/>
            </a:xfrm>
          </p:grpSpPr>
          <p:sp>
            <p:nvSpPr>
              <p:cNvPr id="46" name="AutoShape 6">
                <a:extLst>
                  <a:ext uri="{FF2B5EF4-FFF2-40B4-BE49-F238E27FC236}">
                    <a16:creationId xmlns:a16="http://schemas.microsoft.com/office/drawing/2014/main" id="{3C415A5D-FE33-4C49-A434-430195C2D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6634" y="2860216"/>
                <a:ext cx="2747096" cy="654818"/>
              </a:xfrm>
              <a:prstGeom prst="diamond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" name="Text Box 13">
                <a:extLst>
                  <a:ext uri="{FF2B5EF4-FFF2-40B4-BE49-F238E27FC236}">
                    <a16:creationId xmlns:a16="http://schemas.microsoft.com/office/drawing/2014/main" id="{98860897-3FB1-4115-86A4-AF3983F43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7320" y="2985071"/>
                <a:ext cx="2533058" cy="4001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ko-KR" altLang="en-US" sz="1000" dirty="0"/>
                  <a:t>한 점으로부터 떨어진 인접 점</a:t>
                </a:r>
                <a:endParaRPr lang="en-US" altLang="ko-KR" sz="1000" dirty="0"/>
              </a:p>
              <a:p>
                <a:pPr algn="ctr"/>
                <a:r>
                  <a:rPr lang="en-US" altLang="ko-KR" sz="1000" dirty="0"/>
                  <a:t>10</a:t>
                </a:r>
                <a:r>
                  <a:rPr lang="ko-KR" altLang="en-US" sz="1000" dirty="0"/>
                  <a:t>개 모두 일정거리 이상 떨어져 있는가</a:t>
                </a:r>
                <a:r>
                  <a:rPr lang="en-US" altLang="ko-KR" sz="1000" dirty="0"/>
                  <a:t>?</a:t>
                </a:r>
              </a:p>
            </p:txBody>
          </p:sp>
        </p:grp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4E2088C4-D826-4CFE-ACCD-A61D3DB7F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2924" y="2555416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AutoShape 31">
              <a:extLst>
                <a:ext uri="{FF2B5EF4-FFF2-40B4-BE49-F238E27FC236}">
                  <a16:creationId xmlns:a16="http://schemas.microsoft.com/office/drawing/2014/main" id="{7921A3CA-02D3-4CE5-8C2B-19D58352F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183" y="1412415"/>
              <a:ext cx="1373515" cy="457200"/>
            </a:xfrm>
            <a:prstGeom prst="flowChartProcess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Text Box 32">
              <a:extLst>
                <a:ext uri="{FF2B5EF4-FFF2-40B4-BE49-F238E27FC236}">
                  <a16:creationId xmlns:a16="http://schemas.microsoft.com/office/drawing/2014/main" id="{89F44050-77E9-4F75-B7E3-3AE349D65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9810" y="1488615"/>
              <a:ext cx="1255464" cy="246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6" tIns="45718" rIns="91436" bIns="45718">
              <a:spAutoFit/>
            </a:bodyPr>
            <a:lstStyle/>
            <a:p>
              <a:r>
                <a:rPr lang="ko-KR" altLang="en-US" sz="1000" b="0" dirty="0"/>
                <a:t>미세조정 알고리즘</a:t>
              </a:r>
              <a:endParaRPr lang="en-US" altLang="ko-KR" sz="1000" b="0" dirty="0"/>
            </a:p>
          </p:txBody>
        </p:sp>
        <p:sp>
          <p:nvSpPr>
            <p:cNvPr id="18" name="Line 38">
              <a:extLst>
                <a:ext uri="{FF2B5EF4-FFF2-40B4-BE49-F238E27FC236}">
                  <a16:creationId xmlns:a16="http://schemas.microsoft.com/office/drawing/2014/main" id="{0A8E954C-D29F-4E6C-BC94-894DFB1A2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2924" y="186961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AutoShape 4">
              <a:extLst>
                <a:ext uri="{FF2B5EF4-FFF2-40B4-BE49-F238E27FC236}">
                  <a16:creationId xmlns:a16="http://schemas.microsoft.com/office/drawing/2014/main" id="{373FE4A2-9606-4D9B-9677-ED8CD829E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5395" y="4641009"/>
              <a:ext cx="1234227" cy="38963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CADEBA-0AC9-47F4-9856-620DECFA7C37}"/>
                </a:ext>
              </a:extLst>
            </p:cNvPr>
            <p:cNvSpPr/>
            <p:nvPr/>
          </p:nvSpPr>
          <p:spPr>
            <a:xfrm>
              <a:off x="10495263" y="4709759"/>
              <a:ext cx="13003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/>
                <a:t>다음 점으로 </a:t>
              </a:r>
              <a:r>
                <a:rPr lang="ko-KR" altLang="en-US" sz="1000" dirty="0" err="1"/>
                <a:t>넘어감</a:t>
              </a:r>
              <a:endParaRPr lang="en-US" altLang="ko-KR" sz="1000" dirty="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D3F9B4AC-D6F3-4C52-8955-D6FA190DA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6117" y="3448581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AutoShape 4">
              <a:extLst>
                <a:ext uri="{FF2B5EF4-FFF2-40B4-BE49-F238E27FC236}">
                  <a16:creationId xmlns:a16="http://schemas.microsoft.com/office/drawing/2014/main" id="{93003CC6-2D6D-40F4-AD42-C4DCB8294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952" y="3878113"/>
              <a:ext cx="1600200" cy="304608"/>
            </a:xfrm>
            <a:prstGeom prst="flowChartProcess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DB70B1D9-582A-4A6F-A748-783D79A60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8927" y="419087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AutoShape 6">
              <a:extLst>
                <a:ext uri="{FF2B5EF4-FFF2-40B4-BE49-F238E27FC236}">
                  <a16:creationId xmlns:a16="http://schemas.microsoft.com/office/drawing/2014/main" id="{6F42034D-3267-41E8-92E7-D1E0498D4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227" y="2924806"/>
              <a:ext cx="2057400" cy="5334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1A75B8-BF07-4EA0-81FA-57B1D99337E2}"/>
                </a:ext>
              </a:extLst>
            </p:cNvPr>
            <p:cNvSpPr/>
            <p:nvPr/>
          </p:nvSpPr>
          <p:spPr>
            <a:xfrm>
              <a:off x="7988770" y="3027297"/>
              <a:ext cx="14237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W &gt; 1</a:t>
              </a:r>
              <a:r>
                <a:rPr lang="ko-KR" altLang="en-US" dirty="0"/>
                <a:t>인가</a:t>
              </a:r>
              <a:r>
                <a:rPr lang="en-US" altLang="ko-KR" dirty="0"/>
                <a:t>?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4D8C25-2BD1-489A-94C4-1AA4E4F4AEFA}"/>
                </a:ext>
              </a:extLst>
            </p:cNvPr>
            <p:cNvSpPr/>
            <p:nvPr/>
          </p:nvSpPr>
          <p:spPr>
            <a:xfrm>
              <a:off x="8123668" y="3448581"/>
              <a:ext cx="4876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TRUE</a:t>
              </a:r>
              <a:endParaRPr lang="ko-KR" altLang="en-US" sz="1000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DFFA0E5-0947-4CF5-9BB3-C470226578A0}"/>
                </a:ext>
              </a:extLst>
            </p:cNvPr>
            <p:cNvGrpSpPr/>
            <p:nvPr/>
          </p:nvGrpSpPr>
          <p:grpSpPr>
            <a:xfrm>
              <a:off x="9640002" y="3169920"/>
              <a:ext cx="724145" cy="246221"/>
              <a:chOff x="9640002" y="3169920"/>
              <a:chExt cx="724145" cy="246221"/>
            </a:xfrm>
          </p:grpSpPr>
          <p:sp>
            <p:nvSpPr>
              <p:cNvPr id="44" name="Line 37">
                <a:extLst>
                  <a:ext uri="{FF2B5EF4-FFF2-40B4-BE49-F238E27FC236}">
                    <a16:creationId xmlns:a16="http://schemas.microsoft.com/office/drawing/2014/main" id="{539075C6-756E-49A9-809C-7A0ED1C11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0002" y="3191506"/>
                <a:ext cx="7241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655566A-D28C-4DEF-924C-9A8ADF9E14C6}"/>
                  </a:ext>
                </a:extLst>
              </p:cNvPr>
              <p:cNvSpPr/>
              <p:nvPr/>
            </p:nvSpPr>
            <p:spPr>
              <a:xfrm>
                <a:off x="9738107" y="3169920"/>
                <a:ext cx="52931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FALSE</a:t>
                </a:r>
                <a:endParaRPr lang="ko-KR" altLang="en-US" sz="1000" dirty="0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414B6CF-E2BC-4C50-9988-5FBAFDE9111E}"/>
                </a:ext>
              </a:extLst>
            </p:cNvPr>
            <p:cNvSpPr/>
            <p:nvPr/>
          </p:nvSpPr>
          <p:spPr>
            <a:xfrm>
              <a:off x="10828702" y="2989313"/>
              <a:ext cx="9236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w &gt;= r</a:t>
              </a:r>
            </a:p>
          </p:txBody>
        </p:sp>
        <p:sp>
          <p:nvSpPr>
            <p:cNvPr id="29" name="AutoShape 6">
              <a:extLst>
                <a:ext uri="{FF2B5EF4-FFF2-40B4-BE49-F238E27FC236}">
                  <a16:creationId xmlns:a16="http://schemas.microsoft.com/office/drawing/2014/main" id="{AD76741F-F6A6-4427-9D93-43EC79F8C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626" y="2926929"/>
              <a:ext cx="1731767" cy="5334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0872D3-A523-4882-8EBD-2C6EAC88E9B5}"/>
                </a:ext>
              </a:extLst>
            </p:cNvPr>
            <p:cNvSpPr/>
            <p:nvPr/>
          </p:nvSpPr>
          <p:spPr>
            <a:xfrm>
              <a:off x="11662688" y="4113495"/>
              <a:ext cx="5293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FALSE</a:t>
              </a:r>
              <a:endParaRPr lang="ko-KR" altLang="en-US" sz="1000" dirty="0"/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2C7C248D-5BAB-4D4C-AFA4-7A73165CE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7627" y="4018368"/>
              <a:ext cx="1584642" cy="4571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15989 w 16329"/>
                <a:gd name="connsiteY0" fmla="*/ 0 h 0"/>
                <a:gd name="connsiteX1" fmla="*/ 340 w 16329"/>
                <a:gd name="connsiteY1" fmla="*/ -952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29">
                  <a:moveTo>
                    <a:pt x="15989" y="0"/>
                  </a:moveTo>
                  <a:cubicBezTo>
                    <a:pt x="19322" y="3333"/>
                    <a:pt x="-2993" y="-12858"/>
                    <a:pt x="340" y="-95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8809D11B-ECFE-4FEC-8254-DBFA8F346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2265" y="3448582"/>
              <a:ext cx="2" cy="577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BA0297-CC6E-4226-879B-BB1882DFB6D8}"/>
                </a:ext>
              </a:extLst>
            </p:cNvPr>
            <p:cNvSpPr/>
            <p:nvPr/>
          </p:nvSpPr>
          <p:spPr>
            <a:xfrm>
              <a:off x="10493752" y="4067765"/>
              <a:ext cx="4876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TRUE</a:t>
              </a:r>
              <a:endParaRPr lang="ko-KR" altLang="en-US" sz="1000" dirty="0"/>
            </a:p>
          </p:txBody>
        </p:sp>
        <p:sp>
          <p:nvSpPr>
            <p:cNvPr id="34" name="Text Box 12">
              <a:extLst>
                <a:ext uri="{FF2B5EF4-FFF2-40B4-BE49-F238E27FC236}">
                  <a16:creationId xmlns:a16="http://schemas.microsoft.com/office/drawing/2014/main" id="{E2474EAB-4523-4DB6-B1EA-46DB54FCC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6300" y="3905665"/>
              <a:ext cx="1203635" cy="400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6" tIns="45718" rIns="91436" bIns="45718">
              <a:spAutoFit/>
            </a:bodyPr>
            <a:lstStyle/>
            <a:p>
              <a:pPr algn="ctr"/>
              <a:r>
                <a:rPr lang="en-US" altLang="ko-KR" sz="1000" b="0" dirty="0"/>
                <a:t>Move=1</a:t>
              </a:r>
            </a:p>
            <a:p>
              <a:pPr algn="ctr"/>
              <a:endParaRPr lang="en-US" altLang="ko-KR" sz="1000" b="0" dirty="0"/>
            </a:p>
          </p:txBody>
        </p:sp>
        <p:sp>
          <p:nvSpPr>
            <p:cNvPr id="35" name="Line 20">
              <a:extLst>
                <a:ext uri="{FF2B5EF4-FFF2-40B4-BE49-F238E27FC236}">
                  <a16:creationId xmlns:a16="http://schemas.microsoft.com/office/drawing/2014/main" id="{0ED90A98-3593-49B0-9C24-52776E240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5672" y="517078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1511E55-2EE4-4401-95F5-89387F1F5429}"/>
                </a:ext>
              </a:extLst>
            </p:cNvPr>
            <p:cNvSpPr/>
            <p:nvPr/>
          </p:nvSpPr>
          <p:spPr>
            <a:xfrm>
              <a:off x="8203382" y="5172532"/>
              <a:ext cx="4876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TRUE</a:t>
              </a:r>
              <a:endParaRPr lang="ko-KR" altLang="en-US" sz="1000" dirty="0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D530D20F-7999-41BE-9FDB-5C3C41EF8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40344" y="3184078"/>
              <a:ext cx="15370" cy="1603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56A30287-A6FF-45D2-8940-E3E890FD2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9266" y="4811273"/>
              <a:ext cx="416448" cy="491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15989 w 16329"/>
                <a:gd name="connsiteY0" fmla="*/ 0 h 0"/>
                <a:gd name="connsiteX1" fmla="*/ 340 w 16329"/>
                <a:gd name="connsiteY1" fmla="*/ -952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29">
                  <a:moveTo>
                    <a:pt x="15989" y="0"/>
                  </a:moveTo>
                  <a:cubicBezTo>
                    <a:pt x="19322" y="3333"/>
                    <a:pt x="-2993" y="-12858"/>
                    <a:pt x="340" y="-95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B82D94E8-7DF1-48D4-B187-0BCE5FD270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61865" y="4837784"/>
              <a:ext cx="463530" cy="16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1F108C-FDE1-477D-BD36-284E620776DD}"/>
                </a:ext>
              </a:extLst>
            </p:cNvPr>
            <p:cNvSpPr/>
            <p:nvPr/>
          </p:nvSpPr>
          <p:spPr>
            <a:xfrm>
              <a:off x="10005077" y="4854110"/>
              <a:ext cx="5293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FALSE</a:t>
              </a:r>
              <a:endParaRPr lang="ko-KR" altLang="en-US" sz="1000" dirty="0"/>
            </a:p>
          </p:txBody>
        </p:sp>
        <p:sp>
          <p:nvSpPr>
            <p:cNvPr id="41" name="AutoShape 4">
              <a:extLst>
                <a:ext uri="{FF2B5EF4-FFF2-40B4-BE49-F238E27FC236}">
                  <a16:creationId xmlns:a16="http://schemas.microsoft.com/office/drawing/2014/main" id="{DE6775FA-08CE-41DD-BAE5-7CA693EF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5919" y="5504037"/>
              <a:ext cx="1234227" cy="389636"/>
            </a:xfrm>
            <a:prstGeom prst="flowChartProcess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931A23A-D9E2-4153-BB89-8C107BB32AE6}"/>
                </a:ext>
              </a:extLst>
            </p:cNvPr>
            <p:cNvSpPr/>
            <p:nvPr/>
          </p:nvSpPr>
          <p:spPr>
            <a:xfrm>
              <a:off x="8337665" y="5555028"/>
              <a:ext cx="7425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/>
                <a:t>점의 이동</a:t>
              </a:r>
              <a:endParaRPr lang="en-US" altLang="ko-KR" sz="1000" dirty="0"/>
            </a:p>
          </p:txBody>
        </p:sp>
        <p:sp>
          <p:nvSpPr>
            <p:cNvPr id="43" name="Line 20">
              <a:extLst>
                <a:ext uri="{FF2B5EF4-FFF2-40B4-BE49-F238E27FC236}">
                  <a16:creationId xmlns:a16="http://schemas.microsoft.com/office/drawing/2014/main" id="{C065E98A-47E7-408C-8AB3-D5842CD4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3032" y="589367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DD80EA-1042-4087-B4D2-476392B1AF76}"/>
              </a:ext>
            </a:extLst>
          </p:cNvPr>
          <p:cNvSpPr/>
          <p:nvPr/>
        </p:nvSpPr>
        <p:spPr>
          <a:xfrm>
            <a:off x="4015849" y="2756327"/>
            <a:ext cx="1928189" cy="315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BE622B0-C6BE-4163-A55F-F470916C39AD}"/>
              </a:ext>
            </a:extLst>
          </p:cNvPr>
          <p:cNvCxnSpPr>
            <a:cxnSpLocks/>
            <a:stCxn id="46" idx="1"/>
            <a:endCxn id="49" idx="3"/>
          </p:cNvCxnSpPr>
          <p:nvPr/>
        </p:nvCxnSpPr>
        <p:spPr>
          <a:xfrm flipH="1" flipV="1">
            <a:off x="5944038" y="2914232"/>
            <a:ext cx="1087563" cy="1552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9C09D1-FDBF-4DF3-8DAA-CDEF0EFD1591}"/>
              </a:ext>
            </a:extLst>
          </p:cNvPr>
          <p:cNvSpPr/>
          <p:nvPr/>
        </p:nvSpPr>
        <p:spPr>
          <a:xfrm>
            <a:off x="5395921" y="5368988"/>
            <a:ext cx="234872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err="1"/>
              <a:t>cnt</a:t>
            </a:r>
            <a:r>
              <a:rPr lang="ko-KR" altLang="en-US" sz="1050" b="1" dirty="0"/>
              <a:t>가 </a:t>
            </a:r>
            <a:r>
              <a:rPr lang="en-US" altLang="ko-KR" sz="1050" b="1" dirty="0"/>
              <a:t>10</a:t>
            </a:r>
            <a:r>
              <a:rPr lang="ko-KR" altLang="en-US" sz="1050" b="1" dirty="0"/>
              <a:t>이 아니면 이동하지 않는다</a:t>
            </a:r>
            <a:endParaRPr lang="ko-KR" altLang="en-US" sz="105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3BB6489-6952-4DA9-B324-096074881420}"/>
              </a:ext>
            </a:extLst>
          </p:cNvPr>
          <p:cNvCxnSpPr>
            <a:cxnSpLocks/>
          </p:cNvCxnSpPr>
          <p:nvPr/>
        </p:nvCxnSpPr>
        <p:spPr>
          <a:xfrm>
            <a:off x="3886200" y="5322411"/>
            <a:ext cx="1590675" cy="17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6">
            <a:extLst>
              <a:ext uri="{FF2B5EF4-FFF2-40B4-BE49-F238E27FC236}">
                <a16:creationId xmlns:a16="http://schemas.microsoft.com/office/drawing/2014/main" id="{279B2E51-0B19-4D03-88B8-7AB04EE08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3" y="2817159"/>
            <a:ext cx="5027872" cy="1853132"/>
          </a:xfrm>
          <a:prstGeom prst="diamond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C5A37-450E-4C90-994B-27CD582C5D25}"/>
              </a:ext>
            </a:extLst>
          </p:cNvPr>
          <p:cNvSpPr/>
          <p:nvPr/>
        </p:nvSpPr>
        <p:spPr>
          <a:xfrm>
            <a:off x="0" y="6158059"/>
            <a:ext cx="6659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p_distance2 : 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이동할 점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(tempy2)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와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인접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개점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(temp(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distance_array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의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거리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ko-KR" altLang="en-US" sz="11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5B30D9-3E2B-4527-8B1A-682A5A3BAB29}"/>
              </a:ext>
            </a:extLst>
          </p:cNvPr>
          <p:cNvSpPr/>
          <p:nvPr/>
        </p:nvSpPr>
        <p:spPr>
          <a:xfrm>
            <a:off x="475193" y="6455599"/>
            <a:ext cx="63225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Temp(,5): 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이동할 점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(tempy2)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와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인접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개점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(temp(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distance_array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의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거리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저장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8865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1">
            <a:extLst>
              <a:ext uri="{FF2B5EF4-FFF2-40B4-BE49-F238E27FC236}">
                <a16:creationId xmlns:a16="http://schemas.microsoft.com/office/drawing/2014/main" id="{4E7DE96E-8097-4869-A488-F852F985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48" y="283307"/>
            <a:ext cx="10515600" cy="1325563"/>
          </a:xfrm>
        </p:spPr>
        <p:txBody>
          <a:bodyPr/>
          <a:lstStyle/>
          <a:p>
            <a:r>
              <a:rPr lang="ko-KR" altLang="en-US" sz="2800" b="1" dirty="0"/>
              <a:t>결과 분석</a:t>
            </a:r>
            <a:r>
              <a:rPr lang="en-US" altLang="ko-KR" sz="2800" b="1" dirty="0"/>
              <a:t>1</a:t>
            </a:r>
            <a:endParaRPr lang="ko-KR" altLang="en-US" sz="18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C857A7E-A21A-42CF-95C9-C32FC84FCBEA}"/>
              </a:ext>
            </a:extLst>
          </p:cNvPr>
          <p:cNvSpPr/>
          <p:nvPr/>
        </p:nvSpPr>
        <p:spPr>
          <a:xfrm>
            <a:off x="524373" y="15706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미세 이동거리 </a:t>
            </a:r>
            <a:r>
              <a:rPr lang="en-US" altLang="ko-KR" dirty="0"/>
              <a:t>: </a:t>
            </a:r>
            <a:r>
              <a:rPr lang="ko-KR" altLang="en-US" dirty="0"/>
              <a:t>0~0.</a:t>
            </a:r>
            <a:r>
              <a:rPr lang="en-US" altLang="ko-KR" dirty="0"/>
              <a:t>05</a:t>
            </a:r>
          </a:p>
          <a:p>
            <a:r>
              <a:rPr lang="ko-KR" altLang="en-US" dirty="0"/>
              <a:t>이동하지 않을 거리 </a:t>
            </a:r>
            <a:r>
              <a:rPr lang="en-US" altLang="ko-KR" dirty="0"/>
              <a:t>: </a:t>
            </a:r>
            <a:r>
              <a:rPr lang="ko-KR" altLang="en-US" dirty="0" err="1"/>
              <a:t>b</a:t>
            </a:r>
            <a:r>
              <a:rPr lang="en-US" altLang="ko-KR" dirty="0"/>
              <a:t>&lt;</a:t>
            </a:r>
            <a:r>
              <a:rPr lang="ko-KR" altLang="en-US" dirty="0"/>
              <a:t>0.0</a:t>
            </a:r>
            <a:r>
              <a:rPr lang="en-US" altLang="ko-KR" dirty="0"/>
              <a:t>5</a:t>
            </a:r>
            <a:endParaRPr lang="ko-KR" altLang="en-US" dirty="0"/>
          </a:p>
          <a:p>
            <a:r>
              <a:rPr lang="ko-KR" altLang="en-US" dirty="0"/>
              <a:t>시행 횟수 </a:t>
            </a:r>
            <a:r>
              <a:rPr lang="en-US" altLang="ko-KR" dirty="0"/>
              <a:t>:1</a:t>
            </a:r>
            <a:r>
              <a:rPr lang="ko-KR" altLang="en-US" dirty="0"/>
              <a:t>00번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A12C79A-F60C-4700-9226-1E5731011FA3}"/>
              </a:ext>
            </a:extLst>
          </p:cNvPr>
          <p:cNvSpPr/>
          <p:nvPr/>
        </p:nvSpPr>
        <p:spPr>
          <a:xfrm>
            <a:off x="524373" y="6419850"/>
            <a:ext cx="139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시행 전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9C1412-CA75-4A25-BD8B-FD615CE73378}"/>
              </a:ext>
            </a:extLst>
          </p:cNvPr>
          <p:cNvSpPr/>
          <p:nvPr/>
        </p:nvSpPr>
        <p:spPr>
          <a:xfrm>
            <a:off x="6220323" y="6341539"/>
            <a:ext cx="139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시행 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DE040-ACDE-4083-8739-AA57FAE7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72" y="2896203"/>
            <a:ext cx="5371601" cy="3552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D48F1C-CB56-4359-976E-87908720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6" y="2867024"/>
            <a:ext cx="5371601" cy="35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3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1">
            <a:extLst>
              <a:ext uri="{FF2B5EF4-FFF2-40B4-BE49-F238E27FC236}">
                <a16:creationId xmlns:a16="http://schemas.microsoft.com/office/drawing/2014/main" id="{4E7DE96E-8097-4869-A488-F852F985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48" y="283307"/>
            <a:ext cx="10515600" cy="1325563"/>
          </a:xfrm>
        </p:spPr>
        <p:txBody>
          <a:bodyPr/>
          <a:lstStyle/>
          <a:p>
            <a:r>
              <a:rPr lang="ko-KR" altLang="en-US" sz="2800" b="1" dirty="0"/>
              <a:t>결과 분석</a:t>
            </a:r>
            <a:r>
              <a:rPr lang="en-US" altLang="ko-KR" sz="2800" b="1" dirty="0"/>
              <a:t>2</a:t>
            </a:r>
            <a:endParaRPr lang="ko-KR" altLang="en-US" sz="18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27DCB080-C0FF-43B7-903B-13C1A731F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8" y="2667000"/>
            <a:ext cx="4953000" cy="375285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47D107F-00A4-415C-86DC-86E7BB7F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667000"/>
            <a:ext cx="5324475" cy="3686175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AC857A7E-A21A-42CF-95C9-C32FC84FCBEA}"/>
              </a:ext>
            </a:extLst>
          </p:cNvPr>
          <p:cNvSpPr/>
          <p:nvPr/>
        </p:nvSpPr>
        <p:spPr>
          <a:xfrm>
            <a:off x="524373" y="15706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미세 이동거리 </a:t>
            </a:r>
            <a:r>
              <a:rPr lang="en-US" altLang="ko-KR" dirty="0"/>
              <a:t>: </a:t>
            </a:r>
            <a:r>
              <a:rPr lang="ko-KR" altLang="en-US" dirty="0"/>
              <a:t>0~0.05 </a:t>
            </a:r>
            <a:r>
              <a:rPr lang="en-US" altLang="ko-KR" dirty="0"/>
              <a:t>(a=10)   </a:t>
            </a:r>
          </a:p>
          <a:p>
            <a:r>
              <a:rPr lang="ko-KR" altLang="en-US" dirty="0"/>
              <a:t>이동하지 않을 거리 </a:t>
            </a:r>
            <a:r>
              <a:rPr lang="en-US" altLang="ko-KR" dirty="0"/>
              <a:t>: </a:t>
            </a:r>
            <a:r>
              <a:rPr lang="ko-KR" altLang="en-US" dirty="0" err="1"/>
              <a:t>b</a:t>
            </a:r>
            <a:r>
              <a:rPr lang="en-US" altLang="ko-KR" dirty="0"/>
              <a:t>&lt;</a:t>
            </a:r>
            <a:r>
              <a:rPr lang="ko-KR" altLang="en-US" dirty="0"/>
              <a:t>0.05</a:t>
            </a:r>
          </a:p>
          <a:p>
            <a:r>
              <a:rPr lang="ko-KR" altLang="en-US" dirty="0"/>
              <a:t>시행 횟수 </a:t>
            </a:r>
            <a:r>
              <a:rPr lang="en-US" altLang="ko-KR" dirty="0"/>
              <a:t>:</a:t>
            </a:r>
            <a:r>
              <a:rPr lang="ko-KR" altLang="en-US" dirty="0"/>
              <a:t>20000번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A12C79A-F60C-4700-9226-1E5731011FA3}"/>
              </a:ext>
            </a:extLst>
          </p:cNvPr>
          <p:cNvSpPr/>
          <p:nvPr/>
        </p:nvSpPr>
        <p:spPr>
          <a:xfrm>
            <a:off x="524373" y="6419850"/>
            <a:ext cx="139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시행 전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9C1412-CA75-4A25-BD8B-FD615CE73378}"/>
              </a:ext>
            </a:extLst>
          </p:cNvPr>
          <p:cNvSpPr/>
          <p:nvPr/>
        </p:nvSpPr>
        <p:spPr>
          <a:xfrm>
            <a:off x="6220323" y="6341539"/>
            <a:ext cx="139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시행 후</a:t>
            </a:r>
          </a:p>
        </p:txBody>
      </p:sp>
    </p:spTree>
    <p:extLst>
      <p:ext uri="{BB962C8B-B14F-4D97-AF65-F5344CB8AC3E}">
        <p14:creationId xmlns:p14="http://schemas.microsoft.com/office/powerpoint/2010/main" val="389212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1074</Words>
  <Application>Microsoft Office PowerPoint</Application>
  <PresentationFormat>와이드스크린</PresentationFormat>
  <Paragraphs>211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Courier New</vt:lpstr>
      <vt:lpstr>Office 테마</vt:lpstr>
      <vt:lpstr>PowerPoint 프레젠테이션</vt:lpstr>
      <vt:lpstr>사용한 변수 </vt:lpstr>
      <vt:lpstr>알고리즘 분석_line 14~54</vt:lpstr>
      <vt:lpstr>알고리즘 분석_line 56~75</vt:lpstr>
      <vt:lpstr>PowerPoint 프레젠테이션</vt:lpstr>
      <vt:lpstr>알고리즘 분석_line 76~100</vt:lpstr>
      <vt:lpstr>알고리즘 분석_line 101~126</vt:lpstr>
      <vt:lpstr>결과 분석1</vt:lpstr>
      <vt:lpstr>결과 분석2</vt:lpstr>
      <vt:lpstr>결과 분석3</vt:lpstr>
      <vt:lpstr>결과 분석4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meta</dc:creator>
  <cp:lastModifiedBy>meta</cp:lastModifiedBy>
  <cp:revision>27</cp:revision>
  <dcterms:created xsi:type="dcterms:W3CDTF">2019-07-31T02:42:51Z</dcterms:created>
  <dcterms:modified xsi:type="dcterms:W3CDTF">2019-12-05T04:54:13Z</dcterms:modified>
</cp:coreProperties>
</file>