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1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9" r:id="rId17"/>
    <p:sldId id="280" r:id="rId18"/>
    <p:sldId id="28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82E-68DC-4643-83A7-E1CE2623C1F5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11A-F035-4187-AF04-ED25D5C1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9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82E-68DC-4643-83A7-E1CE2623C1F5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11A-F035-4187-AF04-ED25D5C1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6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82E-68DC-4643-83A7-E1CE2623C1F5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11A-F035-4187-AF04-ED25D5C1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8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82E-68DC-4643-83A7-E1CE2623C1F5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11A-F035-4187-AF04-ED25D5C1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7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82E-68DC-4643-83A7-E1CE2623C1F5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11A-F035-4187-AF04-ED25D5C1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6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82E-68DC-4643-83A7-E1CE2623C1F5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11A-F035-4187-AF04-ED25D5C1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44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82E-68DC-4643-83A7-E1CE2623C1F5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11A-F035-4187-AF04-ED25D5C1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82E-68DC-4643-83A7-E1CE2623C1F5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11A-F035-4187-AF04-ED25D5C1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70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82E-68DC-4643-83A7-E1CE2623C1F5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11A-F035-4187-AF04-ED25D5C1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4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82E-68DC-4643-83A7-E1CE2623C1F5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11A-F035-4187-AF04-ED25D5C1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882E-68DC-4643-83A7-E1CE2623C1F5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11A-F035-4187-AF04-ED25D5C1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0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882E-68DC-4643-83A7-E1CE2623C1F5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F11A-F035-4187-AF04-ED25D5C1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7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259632" y="908720"/>
            <a:ext cx="65527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평행 사변형 24"/>
          <p:cNvSpPr/>
          <p:nvPr/>
        </p:nvSpPr>
        <p:spPr>
          <a:xfrm>
            <a:off x="1113470" y="2276872"/>
            <a:ext cx="2712520" cy="360040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9706" y="35284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</a:t>
            </a:r>
            <a:r>
              <a:rPr lang="ko-KR" altLang="en-US" sz="28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1172513" y="1621299"/>
            <a:ext cx="2491614" cy="360040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bg1">
                <a:lumMod val="8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6202" y="1590610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스마트워치의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역사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26628" y="226758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스마트워치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시장규모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평행 사변형 25"/>
          <p:cNvSpPr/>
          <p:nvPr/>
        </p:nvSpPr>
        <p:spPr>
          <a:xfrm>
            <a:off x="1113470" y="2924944"/>
            <a:ext cx="2090378" cy="360040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72038" y="2924944"/>
            <a:ext cx="177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발전 전망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650" name="Picture 2" descr="C:\Users\hi\Downloads\icon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99" y="4725143"/>
            <a:ext cx="1452161" cy="145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605" name="꺾인 연결선 25604"/>
          <p:cNvCxnSpPr>
            <a:endCxn id="27650" idx="1"/>
          </p:cNvCxnSpPr>
          <p:nvPr/>
        </p:nvCxnSpPr>
        <p:spPr>
          <a:xfrm rot="5400000">
            <a:off x="4815029" y="2453893"/>
            <a:ext cx="4542502" cy="1452161"/>
          </a:xfrm>
          <a:prstGeom prst="bentConnector4">
            <a:avLst>
              <a:gd name="adj1" fmla="val 42008"/>
              <a:gd name="adj2" fmla="val 11574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7814" y="581231"/>
            <a:ext cx="74888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■애플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 시계 특허 신청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년에 애플은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입을 수 있는 액세서리 디바이스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(20130044215)'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 특허를 신청했다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손목에 감쌀 수 있게 한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플렉서블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모양으로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스마트폰과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무선으로 연결할 수 있는 기기다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애플은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아이워치를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출시한다고 공식 발표한 적은 없으나 업계는 이 회사의 차기 신제품이 스마트 시계일 것으로 예측하고 있다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잇을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것으로 예측하고 있다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290" name="Picture 2" descr="https://dthumb-phinf.pstatic.net/?src=%22http%3A%2F%2Fimgnews.naver.net%2Fimage%2F092%2F2013%2F02%2F23%2F7z96bHWAFDxluiPns1RR_59_20130223182102.jpg%22&amp;type=m10000_1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25" y="2615747"/>
            <a:ext cx="3420350" cy="37794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5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7814" y="581231"/>
            <a:ext cx="74888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■소니 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MN2SW </a:t>
            </a: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워치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(2012)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지난해 여름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소니가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발표한 스마트 시계다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블루투스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기능을 통해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스마트폰과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연동해 사용할 수 있게 만들었다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가격은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69.99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시판 중인데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오픈마켓에선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~20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 정도에 판매하고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있다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458" name="Picture 2" descr="https://dthumb-phinf.pstatic.net/?src=%22http%3A%2F%2Fimgnews.naver.net%2Fimage%2F092%2F2013%2F02%2F23%2FZv01xej8TXyNjGGXOyM7_59_20130223182102.jpg%22&amp;type=m10000_1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66" y="2420888"/>
            <a:ext cx="3168352" cy="37386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4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7814" y="581231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■</a:t>
            </a: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페블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(2013)</a:t>
            </a:r>
            <a:b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페블은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기부자들의 기금을 모아 제품을 만드는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스타트업이다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저전력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잉크 디스플레이를 채택했다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블루투스를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아이폰이나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안드로이드폰과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애플리케이션을 다운로드 받게 했다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지디넷에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따르면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페블은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올해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4~5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월경 스마트 시계를 출시할 예정이다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가격은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달러로 예상된다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 센서를 탑재했으며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시계나 달력 같은 간단한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앱을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구동할 수 있다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434" name="Picture 2" descr="https://dthumb-phinf.pstatic.net/?src=%22http%3A%2F%2Fimgnews.naver.net%2Fimage%2F092%2F2013%2F02%2F23%2FQmp6ty6dWzZlnwhAea8S_59_20130223182102.jpg%22&amp;type=m10000_1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30" y="3049352"/>
            <a:ext cx="4572000" cy="2733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4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7814" y="581231"/>
            <a:ext cx="74888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■삼성 </a:t>
            </a: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알티우스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(2013)</a:t>
            </a:r>
            <a:b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외신을 통해 유출된 스크린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샷은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삼성전자가 만든 스마트 시계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알티우스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것으로 추정된다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삼성전자도 차기 스마트 기기로 시계를 주목하고 있다는 설명이다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삼모바일은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삼성이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갤럭시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S4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함께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갤럭시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S4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미니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갤럭시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워치를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준비 중이라고 전했다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보도에 따르면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알티우스는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 이름이며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스마트폰과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블루투스를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연동된다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전화를 걸고 받을 수 있으며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음악 실행이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가능하다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410" name="Picture 2" descr="https://dthumb-phinf.pstatic.net/?src=%22http%3A%2F%2Fimgnews.naver.net%2Fimage%2F092%2F2013%2F02%2F23%2Fy55nLC0hICgmx5dK2254_59_20130223182102.jpg%22&amp;type=m10000_1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85" y="3212976"/>
            <a:ext cx="6024890" cy="27363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4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7814" y="581231"/>
            <a:ext cx="7488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■</a:t>
            </a: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아이워치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구상 디자인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(2013)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아이워치에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소문은 뜨겁다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그러나 실제로 알려진 것은 적다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다만 애플이 그간 스마트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워치와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관련해 특허를 출원한 것과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iOS 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시스템을 바탕으로 디자이너들이 특정 모양을 추정하고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있다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386" name="Picture 2" descr="https://dthumb-phinf.pstatic.net/?src=%22http%3A%2F%2Fimgnews.naver.net%2Fimage%2F092%2F2013%2F02%2F23%2FZsTDTs067FCpzCIikMdP_59_20130223182102.jpg%22&amp;type=m10000_1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553" y="2150890"/>
            <a:ext cx="4081354" cy="40609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4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7814" y="581231"/>
            <a:ext cx="7488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■프랑스 </a:t>
            </a: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베아버디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(2014)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프랑스 기반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베아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디지탈은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페블과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같은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스타트업이다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페블과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유사하지만 컬러 디스플레이를 갖췄다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제품은 이르면 올해 말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내년 초 출시될 것으로 보인다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가격은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250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 정도로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예상된다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2530" name="Picture 2" descr="https://dthumb-phinf.pstatic.net/?src=%22http%3A%2F%2Fimgnews.naver.net%2Fimage%2F092%2F2013%2F02%2F23%2FOzfU4h8pwzWxaMqCUyNd_59_20130223182102.jpg%22&amp;type=m10000_1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50891"/>
            <a:ext cx="4572000" cy="34290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4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3554" name="Picture 2" descr="스마트워치 시장 규모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48" y="4005064"/>
            <a:ext cx="3170351" cy="178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스마트워치 시장 규모 이미지 검색결과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55" y="3995769"/>
            <a:ext cx="2952328" cy="1797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259632" y="908720"/>
            <a:ext cx="65527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7704" y="35284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규모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558" name="Picture 6" descr="스마트워치 발전 전망 이미지 검색결과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49" y="1492944"/>
            <a:ext cx="6353934" cy="215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6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259632" y="908720"/>
            <a:ext cx="65527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7704" y="35284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발전 전망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578" name="Picture 2" descr="스마트워치 발전 전망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65" y="1412776"/>
            <a:ext cx="3152348" cy="2423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스마트워치 발전 전망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97" y="4162670"/>
            <a:ext cx="3116716" cy="1801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4" name="Picture 8" descr="스마트워치 발전 전망 이미지 검색결과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2060848"/>
            <a:ext cx="3511494" cy="321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18796" y="631206"/>
            <a:ext cx="4307319" cy="5614173"/>
            <a:chOff x="2711718" y="266969"/>
            <a:chExt cx="5743092" cy="5614173"/>
          </a:xfrm>
        </p:grpSpPr>
        <p:grpSp>
          <p:nvGrpSpPr>
            <p:cNvPr id="25" name="그룹 24"/>
            <p:cNvGrpSpPr/>
            <p:nvPr/>
          </p:nvGrpSpPr>
          <p:grpSpPr>
            <a:xfrm rot="20700000">
              <a:off x="2711718" y="266969"/>
              <a:ext cx="5743092" cy="5614173"/>
              <a:chOff x="4404072" y="782530"/>
              <a:chExt cx="4635877" cy="4531812"/>
            </a:xfrm>
          </p:grpSpPr>
          <p:sp>
            <p:nvSpPr>
              <p:cNvPr id="9" name="한쪽 모서리가 둥근 사각형 8"/>
              <p:cNvSpPr/>
              <p:nvPr/>
            </p:nvSpPr>
            <p:spPr>
              <a:xfrm flipV="1">
                <a:off x="7049286" y="3275560"/>
                <a:ext cx="1577788" cy="1550894"/>
              </a:xfrm>
              <a:prstGeom prst="round1Rect">
                <a:avLst/>
              </a:prstGeom>
              <a:solidFill>
                <a:srgbClr val="3331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806048" y="3275556"/>
                <a:ext cx="2241185" cy="203878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203200" dist="457200" sx="88000" sy="88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한쪽 모서리가 둥근 사각형 9"/>
              <p:cNvSpPr/>
              <p:nvPr/>
            </p:nvSpPr>
            <p:spPr>
              <a:xfrm flipH="1" flipV="1">
                <a:off x="5778082" y="3275559"/>
                <a:ext cx="1271205" cy="1249537"/>
              </a:xfrm>
              <a:prstGeom prst="round1Rect">
                <a:avLst/>
              </a:prstGeom>
              <a:solidFill>
                <a:srgbClr val="014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049286" y="1511246"/>
                <a:ext cx="1990663" cy="176431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203200" dist="482600" dir="3600000" sx="88000" sy="88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한쪽 모서리가 둥근 사각형 6"/>
              <p:cNvSpPr/>
              <p:nvPr/>
            </p:nvSpPr>
            <p:spPr>
              <a:xfrm>
                <a:off x="7049286" y="2026023"/>
                <a:ext cx="1271205" cy="1249537"/>
              </a:xfrm>
              <a:prstGeom prst="round1Rect">
                <a:avLst/>
              </a:prstGeom>
              <a:solidFill>
                <a:srgbClr val="014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404072" y="782530"/>
                <a:ext cx="2602792" cy="243287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203200" dist="711200" dir="1800000" sx="88000" sy="88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한쪽 모서리가 둥근 사각형 7"/>
              <p:cNvSpPr/>
              <p:nvPr/>
            </p:nvSpPr>
            <p:spPr>
              <a:xfrm flipH="1">
                <a:off x="5471499" y="1724667"/>
                <a:ext cx="1577788" cy="1550894"/>
              </a:xfrm>
              <a:prstGeom prst="round1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 rot="20700000">
              <a:off x="4092841" y="1958640"/>
              <a:ext cx="1649941" cy="1200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267" b="1" dirty="0">
                  <a:solidFill>
                    <a:prstClr val="white">
                      <a:lumMod val="65000"/>
                    </a:prstClr>
                  </a:solidFill>
                </a:rPr>
                <a:t>S</a:t>
              </a:r>
            </a:p>
            <a:p>
              <a:pPr algn="ctr"/>
              <a:r>
                <a:rPr lang="en-US" altLang="ko-KR" sz="1333" dirty="0">
                  <a:solidFill>
                    <a:prstClr val="white">
                      <a:lumMod val="65000"/>
                    </a:prstClr>
                  </a:solidFill>
                </a:rPr>
                <a:t>Strength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67" dirty="0">
                  <a:solidFill>
                    <a:prstClr val="white">
                      <a:lumMod val="65000"/>
                    </a:prstClr>
                  </a:solidFill>
                </a:rPr>
                <a:t>강점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 rot="20700000">
              <a:off x="5854772" y="1825190"/>
              <a:ext cx="15487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prstClr val="white"/>
                  </a:solidFill>
                </a:rPr>
                <a:t>W</a:t>
              </a:r>
            </a:p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Weakness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white"/>
                  </a:solidFill>
                </a:rPr>
                <a:t>약점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 rot="20700000">
              <a:off x="4659468" y="3582938"/>
              <a:ext cx="1555728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prstClr val="white"/>
                  </a:solidFill>
                </a:rPr>
                <a:t>O</a:t>
              </a:r>
            </a:p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Opportunity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white"/>
                  </a:solidFill>
                </a:rPr>
                <a:t>기회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 rot="20700000">
              <a:off x="6313061" y="3053690"/>
              <a:ext cx="1649941" cy="1200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267" b="1" dirty="0">
                  <a:solidFill>
                    <a:prstClr val="white">
                      <a:lumMod val="65000"/>
                    </a:prstClr>
                  </a:solidFill>
                </a:rPr>
                <a:t>T</a:t>
              </a:r>
            </a:p>
            <a:p>
              <a:pPr algn="ctr"/>
              <a:r>
                <a:rPr lang="en-US" altLang="ko-KR" sz="1333" dirty="0">
                  <a:solidFill>
                    <a:prstClr val="white">
                      <a:lumMod val="65000"/>
                    </a:prstClr>
                  </a:solidFill>
                </a:rPr>
                <a:t>Threat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67" dirty="0">
                  <a:solidFill>
                    <a:prstClr val="white">
                      <a:lumMod val="65000"/>
                    </a:prstClr>
                  </a:solidFill>
                </a:rPr>
                <a:t>위협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 rot="20700000">
            <a:off x="235875" y="2510328"/>
            <a:ext cx="26925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강점 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Strength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뛰어난 호환성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실생활의 편리함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긴 배터리 사용시간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bg1">
                    <a:lumMod val="95000"/>
                  </a:schemeClr>
                </a:solidFill>
              </a:rPr>
              <a:t>휴대성</a:t>
            </a:r>
            <a:endParaRPr lang="en-US" altLang="ko-KR" sz="1200" b="1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쉬운 </a:t>
            </a: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UI</a:t>
            </a:r>
          </a:p>
          <a:p>
            <a:pPr algn="r">
              <a:lnSpc>
                <a:spcPct val="150000"/>
              </a:lnSpc>
            </a:pP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20700000">
            <a:off x="5938501" y="1409555"/>
            <a:ext cx="27574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약점 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Weakness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낮은 해상도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제한된 메모리 공간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오디오기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</a:rPr>
              <a:t>능</a:t>
            </a:r>
          </a:p>
        </p:txBody>
      </p:sp>
      <p:sp>
        <p:nvSpPr>
          <p:cNvPr id="41" name="직사각형 40"/>
          <p:cNvSpPr/>
          <p:nvPr/>
        </p:nvSpPr>
        <p:spPr>
          <a:xfrm rot="20700000">
            <a:off x="-387754" y="892395"/>
            <a:ext cx="4261968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prstClr val="white"/>
                </a:solidFill>
              </a:rPr>
              <a:t>SWOT Analysis</a:t>
            </a:r>
          </a:p>
          <a:p>
            <a:pPr algn="r"/>
            <a:endParaRPr lang="en-US" altLang="ko-KR" sz="600" b="1" dirty="0">
              <a:solidFill>
                <a:prstClr val="white"/>
              </a:solidFill>
            </a:endParaRPr>
          </a:p>
          <a:p>
            <a:pPr algn="r"/>
            <a:r>
              <a:rPr lang="en-US" altLang="ko-KR" sz="1100" dirty="0">
                <a:solidFill>
                  <a:prstClr val="white"/>
                </a:solidFill>
              </a:rPr>
              <a:t>strength / weakness / opportunity / threat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0700000">
            <a:off x="6053032" y="5122084"/>
            <a:ext cx="32693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위협 </a:t>
            </a:r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Threat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오디오 기능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제한된 성능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제한된 디스플레이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 rot="20700000">
            <a:off x="349573" y="4653211"/>
            <a:ext cx="33542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기회 </a:t>
            </a:r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Opportunity</a:t>
            </a: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</a:b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태양열 스마트 </a:t>
            </a:r>
            <a:r>
              <a:rPr lang="ko-KR" altLang="en-US" sz="12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워치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분야의 발달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확장된 기능을 담아 공급가능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스마트 </a:t>
            </a:r>
            <a:r>
              <a:rPr lang="ko-KR" altLang="en-US" sz="12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워치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전 범위의 기능적 향상을 도모 할 수 있는 </a:t>
            </a:r>
            <a:r>
              <a:rPr lang="ko-KR" altLang="en-US" sz="12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나노기술의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발달 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endParaRPr lang="en-US" altLang="ko-KR" sz="12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527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259632" y="908720"/>
            <a:ext cx="65527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7704" y="35284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스마트워치의</a:t>
            </a:r>
            <a:r>
              <a:rPr lang="ko-KR" altLang="en-US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역사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5602" name="Picture 2" descr="스마트워치의 역사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11" y="1268760"/>
            <a:ext cx="5741777" cy="37991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905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67814" y="581231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■공상 </a:t>
            </a:r>
            <a:r>
              <a:rPr lang="ko-KR" altLang="en-US" sz="1600" b="1" dirty="0" err="1">
                <a:solidFill>
                  <a:schemeClr val="bg1"/>
                </a:solidFill>
              </a:rPr>
              <a:t>만화속</a:t>
            </a:r>
            <a:r>
              <a:rPr lang="ko-KR" altLang="en-US" sz="1600" b="1" dirty="0">
                <a:solidFill>
                  <a:schemeClr val="bg1"/>
                </a:solidFill>
              </a:rPr>
              <a:t> 스마트 시계</a:t>
            </a:r>
            <a:r>
              <a:rPr lang="en-US" altLang="ko-KR" sz="1600" b="1" dirty="0">
                <a:solidFill>
                  <a:schemeClr val="bg1"/>
                </a:solidFill>
              </a:rPr>
              <a:t>(1937)</a:t>
            </a:r>
            <a:r>
              <a:rPr lang="ko-KR" altLang="en-US" sz="1600" dirty="0" smtClean="0">
                <a:solidFill>
                  <a:schemeClr val="bg1"/>
                </a:solidFill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</a:rPr>
            </a:br>
            <a:r>
              <a:rPr lang="ko-KR" altLang="en-US" sz="1600" dirty="0" smtClean="0">
                <a:solidFill>
                  <a:schemeClr val="bg1"/>
                </a:solidFill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스마트 시계는 </a:t>
            </a:r>
            <a:r>
              <a:rPr lang="en-US" altLang="ko-KR" sz="1600" dirty="0">
                <a:solidFill>
                  <a:schemeClr val="bg1"/>
                </a:solidFill>
              </a:rPr>
              <a:t>1937</a:t>
            </a:r>
            <a:r>
              <a:rPr lang="ko-KR" altLang="en-US" sz="1600" dirty="0">
                <a:solidFill>
                  <a:schemeClr val="bg1"/>
                </a:solidFill>
              </a:rPr>
              <a:t>년에도 화제였다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인기 만화 </a:t>
            </a:r>
            <a:r>
              <a:rPr lang="ko-KR" altLang="en-US" sz="1600" dirty="0" err="1">
                <a:solidFill>
                  <a:schemeClr val="bg1"/>
                </a:solidFill>
              </a:rPr>
              <a:t>딕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트레이시의</a:t>
            </a:r>
            <a:r>
              <a:rPr lang="ko-KR" altLang="en-US" sz="1600" dirty="0">
                <a:solidFill>
                  <a:schemeClr val="bg1"/>
                </a:solidFill>
              </a:rPr>
              <a:t> 주인공이 착용했던 이 시계는 양방향 커뮤니케이션을 지원했다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스마트 시계가 </a:t>
            </a:r>
            <a:r>
              <a:rPr lang="ko-KR" altLang="en-US" sz="1600" dirty="0" err="1">
                <a:solidFill>
                  <a:schemeClr val="bg1"/>
                </a:solidFill>
              </a:rPr>
              <a:t>스마트폰을</a:t>
            </a:r>
            <a:r>
              <a:rPr lang="ko-KR" altLang="en-US" sz="1600" dirty="0">
                <a:solidFill>
                  <a:schemeClr val="bg1"/>
                </a:solidFill>
              </a:rPr>
              <a:t> 대신하는 셈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비디오 실행 기능을 갖춰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이를 통해 </a:t>
            </a:r>
            <a:r>
              <a:rPr lang="en-US" altLang="ko-KR" sz="1600" dirty="0">
                <a:solidFill>
                  <a:schemeClr val="bg1"/>
                </a:solidFill>
              </a:rPr>
              <a:t>TV</a:t>
            </a:r>
            <a:r>
              <a:rPr lang="ko-KR" altLang="en-US" sz="1600" dirty="0">
                <a:solidFill>
                  <a:schemeClr val="bg1"/>
                </a:solidFill>
              </a:rPr>
              <a:t>도 볼 수 있었다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노란 </a:t>
            </a:r>
            <a:r>
              <a:rPr lang="ko-KR" altLang="en-US" sz="1600" dirty="0" err="1">
                <a:solidFill>
                  <a:schemeClr val="bg1"/>
                </a:solidFill>
              </a:rPr>
              <a:t>탐정복을</a:t>
            </a:r>
            <a:r>
              <a:rPr lang="ko-KR" altLang="en-US" sz="1600" dirty="0">
                <a:solidFill>
                  <a:schemeClr val="bg1"/>
                </a:solidFill>
              </a:rPr>
              <a:t> 입은 주인공의 스마트 시계는 </a:t>
            </a:r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ko-KR" altLang="en-US" sz="1600" dirty="0" err="1">
                <a:solidFill>
                  <a:schemeClr val="bg1"/>
                </a:solidFill>
              </a:rPr>
              <a:t>천년대</a:t>
            </a:r>
            <a:r>
              <a:rPr lang="ko-KR" altLang="en-US" sz="1600" dirty="0">
                <a:solidFill>
                  <a:schemeClr val="bg1"/>
                </a:solidFill>
              </a:rPr>
              <a:t> 들어 현실이 됐다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만화 속 스마트 시계의 기능들은 최근 일반에 공개된 제품들에 도입되는 </a:t>
            </a:r>
            <a:r>
              <a:rPr lang="ko-KR" altLang="en-US" sz="1600" dirty="0" smtClean="0">
                <a:solidFill>
                  <a:schemeClr val="bg1"/>
                </a:solidFill>
              </a:rPr>
              <a:t>추세다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</a:rPr>
            </a:b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s://dthumb-phinf.pstatic.net/?src=%22http%3A%2F%2Fimgnews.naver.net%2Fimage%2F092%2F2013%2F02%2F23%2FoUSiFv7x2r99zfjinX5y_59_20130223182102.jpg%22&amp;type=m10000_1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242" y="2889419"/>
            <a:ext cx="4608512" cy="34563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14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7814" y="581231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■</a:t>
            </a: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펄사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계산기 시계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(1972)</a:t>
            </a:r>
            <a:b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해밀턴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펄사가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만든 고급형 시계는 전세계 첫 디지털 시계로 잘 알려졌다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007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시리즈인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죽느냐 사느냐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(Live and Let Die)'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제임스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본드가 착용한 이 시계는 당시 선구적 작업으로 평가 받았다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펄사는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1975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년에 계산기 기능을 모두 갖춘 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완전판을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선보이기도 했다고 미국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지디넷은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전했다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194" name="Picture 2" descr="https://dthumb-phinf.pstatic.net/?src=%22http%3A%2F%2Fimgnews.naver.net%2Fimage%2F092%2F2013%2F02%2F23%2FVzKJ2qe92SPeov4qCeDT_59_20130223182102.jpg%22&amp;type=m10000_1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30" y="2914166"/>
            <a:ext cx="4572000" cy="30575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0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7814" y="581231"/>
            <a:ext cx="74888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■</a:t>
            </a: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카시오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데이터뱅크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(1980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년대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일본 시계 제조업체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카시오가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만든 데이터뱅크는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년이 넘게 살아남은 장수 제품이다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카시오는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데이터뱅크를 시작으로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LCD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탑재한 시계를 만들어오고 있다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계산기 시계지만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일정이나 연락처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캘린더 같은 개인 스마트 기기의 특징을 제한적으로 지원한다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이같은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기능들은 최근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스마트폰에서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기본적으로 제공하는 것들이기도 하다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218" name="Picture 2" descr="https://dthumb-phinf.pstatic.net/?src=%22http%3A%2F%2Fimgnews.naver.net%2Fimage%2F092%2F2013%2F02%2F23%2FYwCN1WYW5UnaOXhORj1A_59_20130223182102.jpg%22&amp;type=m10000_1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2780928"/>
            <a:ext cx="3384376" cy="33843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7814" y="581231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■마이크로소프트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(MS) </a:t>
            </a: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스팟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</a:t>
            </a: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천년대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천년대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중반에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스마트 시계를 위한 서비스를 시작했다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바로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엠에스엔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(MSN) 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다이렉트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'. FM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라디오 대역의 미사용 주파수를 이용한 무선 서비스인데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도입한 시계 제조업체들도 많았다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MSN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다이렉트가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제공하는 무선 서비스에는 현지 날씨 서비스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뉴스 및 교통 정보 등이 포함됐다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생명은 길지 않았다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MS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결국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MSN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다이렉트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서비스를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종료했다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266" name="Picture 2" descr="https://dthumb-phinf.pstatic.net/?src=%22http%3A%2F%2Fimgnews.naver.net%2Fimage%2F092%2F2013%2F02%2F23%2FFerdIc0j0AoyVzIimW0f_59_20130223182102.jpg%22&amp;type=m10000_1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539" y="2712156"/>
            <a:ext cx="3232922" cy="36127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7814" y="581231"/>
            <a:ext cx="74888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■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IBM OLED </a:t>
            </a: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시계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(2001)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 시계에 대한 실험은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한 것이 아니다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IBM 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연구소는 작은 기기에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커널을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집어 넣는 연구를 했다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상용화는 되지 않았으나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IBM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다양한 박람회에서 여러 기술 가능성을 입증하는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시계를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여러종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선보였다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개념 증명의 차원이었지만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많은 개발자들의 관심을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받았다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362" name="Picture 2" descr="https://dthumb-phinf.pstatic.net/?src=%22http%3A%2F%2Fimgnews.naver.net%2Fimage%2F092%2F2013%2F02%2F23%2FQyFbnYijYFWNn2LVRMAf_59_20130223182102.jpg%22&amp;type=m10000_1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05" y="2794769"/>
            <a:ext cx="4766050" cy="31972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5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7814" y="581231"/>
            <a:ext cx="74888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■</a:t>
            </a:r>
            <a:r>
              <a:rPr lang="en-US" altLang="ko-KR" sz="1600" b="1" dirty="0">
                <a:solidFill>
                  <a:schemeClr val="bg1"/>
                </a:solidFill>
              </a:rPr>
              <a:t>LG GD-910 3G </a:t>
            </a:r>
            <a:r>
              <a:rPr lang="ko-KR" altLang="en-US" sz="1600" b="1" dirty="0" err="1">
                <a:solidFill>
                  <a:schemeClr val="bg1"/>
                </a:solidFill>
              </a:rPr>
              <a:t>워치폰</a:t>
            </a:r>
            <a:r>
              <a:rPr lang="en-US" altLang="ko-KR" sz="1600" b="1" dirty="0">
                <a:solidFill>
                  <a:schemeClr val="bg1"/>
                </a:solidFill>
              </a:rPr>
              <a:t>(2009)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dirty="0" smtClean="0">
                <a:solidFill>
                  <a:schemeClr val="bg1"/>
                </a:solidFill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>LG</a:t>
            </a:r>
            <a:r>
              <a:rPr lang="ko-KR" altLang="en-US" sz="1600" dirty="0">
                <a:solidFill>
                  <a:schemeClr val="bg1"/>
                </a:solidFill>
              </a:rPr>
              <a:t>전자는 </a:t>
            </a:r>
            <a:r>
              <a:rPr lang="en-US" altLang="ko-KR" sz="1600" dirty="0">
                <a:solidFill>
                  <a:schemeClr val="bg1"/>
                </a:solidFill>
              </a:rPr>
              <a:t>2009</a:t>
            </a:r>
            <a:r>
              <a:rPr lang="ko-KR" altLang="en-US" sz="1600" dirty="0">
                <a:solidFill>
                  <a:schemeClr val="bg1"/>
                </a:solidFill>
              </a:rPr>
              <a:t>년 초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미국 </a:t>
            </a:r>
            <a:r>
              <a:rPr lang="ko-KR" altLang="en-US" sz="1600" dirty="0" err="1">
                <a:solidFill>
                  <a:schemeClr val="bg1"/>
                </a:solidFill>
              </a:rPr>
              <a:t>라스베이거스에서</a:t>
            </a:r>
            <a:r>
              <a:rPr lang="ko-KR" altLang="en-US" sz="1600" dirty="0">
                <a:solidFill>
                  <a:schemeClr val="bg1"/>
                </a:solidFill>
              </a:rPr>
              <a:t> 열린 가전 박람회 </a:t>
            </a:r>
            <a:r>
              <a:rPr lang="en-US" altLang="ko-KR" sz="1600" dirty="0">
                <a:solidFill>
                  <a:schemeClr val="bg1"/>
                </a:solidFill>
              </a:rPr>
              <a:t>'CES'</a:t>
            </a:r>
            <a:r>
              <a:rPr lang="ko-KR" altLang="en-US" sz="1600" dirty="0">
                <a:solidFill>
                  <a:schemeClr val="bg1"/>
                </a:solidFill>
              </a:rPr>
              <a:t>를 통해 시계와 휴대폰을 결합한 </a:t>
            </a:r>
            <a:r>
              <a:rPr lang="en-US" altLang="ko-KR" sz="1600" dirty="0">
                <a:solidFill>
                  <a:schemeClr val="bg1"/>
                </a:solidFill>
              </a:rPr>
              <a:t>'GD-910'</a:t>
            </a:r>
            <a:r>
              <a:rPr lang="ko-KR" altLang="en-US" sz="1600" dirty="0">
                <a:solidFill>
                  <a:schemeClr val="bg1"/>
                </a:solidFill>
              </a:rPr>
              <a:t>을 공개했다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</a:rPr>
            </a:br>
            <a:r>
              <a:rPr lang="ko-KR" altLang="en-US" sz="1600" dirty="0" smtClean="0">
                <a:solidFill>
                  <a:schemeClr val="bg1"/>
                </a:solidFill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미국 </a:t>
            </a:r>
            <a:r>
              <a:rPr lang="ko-KR" altLang="en-US" sz="1600" dirty="0" err="1">
                <a:solidFill>
                  <a:schemeClr val="bg1"/>
                </a:solidFill>
              </a:rPr>
              <a:t>지디넷은</a:t>
            </a:r>
            <a:r>
              <a:rPr lang="ko-KR" altLang="en-US" sz="1600" dirty="0">
                <a:solidFill>
                  <a:schemeClr val="bg1"/>
                </a:solidFill>
              </a:rPr>
              <a:t> 이 제품을 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첫 </a:t>
            </a:r>
            <a:r>
              <a:rPr lang="en-US" altLang="ko-KR" sz="1600" dirty="0">
                <a:solidFill>
                  <a:schemeClr val="bg1"/>
                </a:solidFill>
              </a:rPr>
              <a:t>3G</a:t>
            </a:r>
            <a:r>
              <a:rPr lang="ko-KR" altLang="en-US" sz="1600" dirty="0">
                <a:solidFill>
                  <a:schemeClr val="bg1"/>
                </a:solidFill>
              </a:rPr>
              <a:t>폰 시계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라 평가했다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터치스크린을 도입했으며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독자 </a:t>
            </a:r>
            <a:r>
              <a:rPr lang="en-US" altLang="ko-KR" sz="1600" dirty="0">
                <a:solidFill>
                  <a:schemeClr val="bg1"/>
                </a:solidFill>
              </a:rPr>
              <a:t>OS</a:t>
            </a:r>
            <a:r>
              <a:rPr lang="ko-KR" altLang="en-US" sz="1600" dirty="0">
                <a:solidFill>
                  <a:schemeClr val="bg1"/>
                </a:solidFill>
              </a:rPr>
              <a:t>에 화상 통화 기능을 갖췄다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 err="1">
                <a:solidFill>
                  <a:schemeClr val="bg1"/>
                </a:solidFill>
              </a:rPr>
              <a:t>딕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트레이시의</a:t>
            </a:r>
            <a:r>
              <a:rPr lang="ko-KR" altLang="en-US" sz="1600" dirty="0">
                <a:solidFill>
                  <a:schemeClr val="bg1"/>
                </a:solidFill>
              </a:rPr>
              <a:t> 공상 만화가 현실화된 첫 제품인 </a:t>
            </a:r>
            <a:r>
              <a:rPr lang="ko-KR" altLang="en-US" sz="1600" dirty="0" smtClean="0">
                <a:solidFill>
                  <a:schemeClr val="bg1"/>
                </a:solidFill>
              </a:rPr>
              <a:t>셈이다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338" name="Picture 2" descr="https://dthumb-phinf.pstatic.net/?src=%22http%3A%2F%2Fimgnews.naver.net%2Fimage%2F092%2F2013%2F02%2F23%2FKsFg2dZyptfaHlbnZiqQ_59_20130223182102.jpg%22&amp;type=m10000_1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424" y="2780928"/>
            <a:ext cx="3273152" cy="34122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5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7814" y="581231"/>
            <a:ext cx="74888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■</a:t>
            </a: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아이팟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나노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(2010)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아이팟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나노도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넓은 의미에선 스마트 시계다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애플이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만든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아이팟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나노는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손목 시계 크기의 작은 미디어 플레이어다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양쪽에 줄을 달아 시계처럼 착용할 수 있게 만들었다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아이팟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나노는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애플이 스마트 시계로 진입하기 위한 교두보로 여겨진다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회사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MNML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아이팟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나노에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적용할 시계 줄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루나틱과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틱톡밴드를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만들었고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35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만개나 팔려나가는 기염을 토했다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애플은 시계 모양의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아이팟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나노를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생산 중단했다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대신 더 커지고 길어진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세대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아이팟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나노를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판매하고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있다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314" name="Picture 2" descr="https://dthumb-phinf.pstatic.net/?src=%22http%3A%2F%2Fimgnews.naver.net%2Fimage%2F092%2F2013%2F02%2F23%2FGXt1rTGGomtw2CPqkWem_59_20130223182102.jpg%22&amp;type=m10000_1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278" y="3429000"/>
            <a:ext cx="3707904" cy="27809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5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231</TotalTime>
  <Words>170</Words>
  <Application>Microsoft Office PowerPoint</Application>
  <PresentationFormat>화면 슬라이드 쇼(4:3)</PresentationFormat>
  <Paragraphs>53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시계의 역사</dc:title>
  <dc:creator>hi</dc:creator>
  <cp:lastModifiedBy>hi</cp:lastModifiedBy>
  <cp:revision>17</cp:revision>
  <dcterms:created xsi:type="dcterms:W3CDTF">2019-12-02T02:11:46Z</dcterms:created>
  <dcterms:modified xsi:type="dcterms:W3CDTF">2019-12-03T03:49:58Z</dcterms:modified>
</cp:coreProperties>
</file>