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2"/>
  </p:notesMasterIdLst>
  <p:sldIdLst>
    <p:sldId id="261" r:id="rId2"/>
    <p:sldId id="274" r:id="rId3"/>
    <p:sldId id="282" r:id="rId4"/>
    <p:sldId id="283" r:id="rId5"/>
    <p:sldId id="294" r:id="rId6"/>
    <p:sldId id="324" r:id="rId7"/>
    <p:sldId id="325" r:id="rId8"/>
    <p:sldId id="315" r:id="rId9"/>
    <p:sldId id="316" r:id="rId10"/>
    <p:sldId id="320" r:id="rId11"/>
    <p:sldId id="322" r:id="rId12"/>
    <p:sldId id="317" r:id="rId13"/>
    <p:sldId id="300" r:id="rId14"/>
    <p:sldId id="297" r:id="rId15"/>
    <p:sldId id="299" r:id="rId16"/>
    <p:sldId id="318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289" r:id="rId25"/>
    <p:sldId id="287" r:id="rId26"/>
    <p:sldId id="288" r:id="rId27"/>
    <p:sldId id="290" r:id="rId28"/>
    <p:sldId id="291" r:id="rId29"/>
    <p:sldId id="292" r:id="rId30"/>
    <p:sldId id="293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HY견고딕" panose="02030600000101010101" pitchFamily="18" charset="-127"/>
      <p:regular r:id="rId39"/>
    </p:embeddedFont>
    <p:embeddedFont>
      <p:font typeface="휴먼엑스포" panose="02030504000101010101" pitchFamily="18" charset="-127"/>
      <p:regular r:id="rId40"/>
    </p:embeddedFont>
    <p:embeddedFont>
      <p:font typeface="-윤고딕350" panose="02030504000101010101" pitchFamily="18" charset="-127"/>
      <p:regular r:id="rId41"/>
    </p:embeddedFont>
    <p:embeddedFont>
      <p:font typeface="-윤고딕330" panose="0203050400010101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BF3"/>
    <a:srgbClr val="84C1F8"/>
    <a:srgbClr val="B7DBFB"/>
    <a:srgbClr val="45A1F5"/>
    <a:srgbClr val="8FC7F9"/>
    <a:srgbClr val="E6F3FE"/>
    <a:srgbClr val="E2F1FE"/>
    <a:srgbClr val="2993F3"/>
    <a:srgbClr val="71B7F7"/>
    <a:srgbClr val="A8D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247D6-5C4B-4063-B8D7-886CAD6845E1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59723-A978-4B82-9994-CA8BE42A1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50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4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1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3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2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5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6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37A9-2C33-4E92-BA50-59CBD782C427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6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633537A9-2C33-4E92-BA50-59CBD782C427}" type="datetimeFigureOut">
              <a:rPr lang="ko-KR" altLang="en-US" smtClean="0"/>
              <a:pPr/>
              <a:t>2017-02-20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2FA9DA86-1C39-42FA-8EC9-4C0AB0379A2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42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-윤고딕330" panose="02030504000101010101" pitchFamily="18" charset="-127"/>
          <a:ea typeface="-윤고딕33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9516" y="2102756"/>
            <a:ext cx="8892988" cy="6263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  <a:alpha val="0"/>
              </a:schemeClr>
            </a:solidFill>
          </a:ln>
        </p:spPr>
        <p:txBody>
          <a:bodyPr wrap="square" tIns="0" b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상품 리뷰의 </a:t>
            </a:r>
            <a:r>
              <a:rPr lang="ko-KR" altLang="en-US" sz="4400" dirty="0">
                <a:solidFill>
                  <a:srgbClr val="198BF3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감정 분석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검색 시스템</a:t>
            </a:r>
            <a:endParaRPr lang="ko-KR" altLang="en-US" sz="4400" spc="-3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18883" y="4828643"/>
            <a:ext cx="5373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2012151032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이승엽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노영주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2014152049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윤성원   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노영주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2012151042 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편지용   지도교수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노영주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472" y="2881092"/>
            <a:ext cx="1008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Search system to analyze sentiment analysis product reviews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DA86-1C39-42FA-8EC9-4C0AB0379A2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83432" y="638099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종합설계 설계서</a:t>
            </a:r>
          </a:p>
        </p:txBody>
      </p:sp>
    </p:spTree>
    <p:extLst>
      <p:ext uri="{BB962C8B-B14F-4D97-AF65-F5344CB8AC3E}">
        <p14:creationId xmlns:p14="http://schemas.microsoft.com/office/powerpoint/2010/main" val="259283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976664" cy="574295"/>
            <a:chOff x="551384" y="544559"/>
            <a:chExt cx="597666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8"/>
              <a:ext cx="583264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알고리즘</a:t>
              </a:r>
            </a:p>
          </p:txBody>
        </p:sp>
      </p:grpSp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FF35E892-8423-43EA-8221-5B93197F3AD3}" type="slidenum">
              <a:rPr kumimoji="0" lang="ko-KR" altLang="en-US" sz="1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10</a:t>
            </a:fld>
            <a:endParaRPr kumimoji="0" lang="en-US" altLang="ko-KR" sz="1400" dirty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1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25" y="1130551"/>
            <a:ext cx="3168352" cy="3433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3"/>
          <p:cNvSpPr>
            <a:spLocks noChangeArrowheads="1"/>
          </p:cNvSpPr>
          <p:nvPr/>
        </p:nvSpPr>
        <p:spPr bwMode="auto">
          <a:xfrm>
            <a:off x="2711624" y="4929838"/>
            <a:ext cx="64637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기존 웹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크롤러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문제점인 중복문제를 카테고리별 페이지에서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추출한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URL을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리스트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맵에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저장하여 중복에 제약이 없는 큐 대신 맵 과 집합 컬렉션을 활용하여 해결</a:t>
            </a:r>
          </a:p>
        </p:txBody>
      </p:sp>
    </p:spTree>
    <p:extLst>
      <p:ext uri="{BB962C8B-B14F-4D97-AF65-F5344CB8AC3E}">
        <p14:creationId xmlns:p14="http://schemas.microsoft.com/office/powerpoint/2010/main" val="3501981026"/>
      </p:ext>
    </p:extLst>
  </p:cSld>
  <p:clrMapOvr>
    <a:masterClrMapping/>
  </p:clrMapOvr>
  <p:transition spd="slow"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976664" cy="574295"/>
            <a:chOff x="551384" y="544559"/>
            <a:chExt cx="597666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8"/>
              <a:ext cx="583264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알고리즘</a:t>
              </a:r>
            </a:p>
          </p:txBody>
        </p:sp>
      </p:grpSp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FF35E892-8423-43EA-8221-5B93197F3AD3}" type="slidenum">
              <a:rPr kumimoji="0" lang="ko-KR" altLang="en-US" sz="1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11</a:t>
            </a:fld>
            <a:endParaRPr kumimoji="0" lang="en-US" altLang="ko-KR" sz="1400" dirty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9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1400" y="1524698"/>
            <a:ext cx="4176712" cy="2801938"/>
          </a:xfrm>
        </p:spPr>
      </p:pic>
      <p:sp>
        <p:nvSpPr>
          <p:cNvPr id="12" name="직사각형 4"/>
          <p:cNvSpPr>
            <a:spLocks noChangeArrowheads="1"/>
          </p:cNvSpPr>
          <p:nvPr/>
        </p:nvSpPr>
        <p:spPr bwMode="auto">
          <a:xfrm>
            <a:off x="3359696" y="4514340"/>
            <a:ext cx="48499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페이지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A에서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시작하여 페이지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B와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페이지 C에 대한 링크가 포함 되어있는 경우까지 찾는다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웹 페이지 디자인에 맞게 검색 할 페이지 수를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제한하여 원하는 상품링크를 보여준다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267408"/>
      </p:ext>
    </p:extLst>
  </p:cSld>
  <p:clrMapOvr>
    <a:masterClrMapping/>
  </p:clrMapOvr>
  <p:transition spd="slow"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976664" cy="574295"/>
            <a:chOff x="551384" y="544559"/>
            <a:chExt cx="597666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8"/>
              <a:ext cx="583264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사용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API</a:t>
              </a:r>
              <a:endPara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-윤고딕33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FF35E892-8423-43EA-8221-5B93197F3AD3}" type="slidenum">
              <a:rPr kumimoji="0" lang="ko-KR" altLang="en-US" sz="1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12</a:t>
            </a:fld>
            <a:endParaRPr kumimoji="0" lang="en-US" altLang="ko-KR" sz="1400" dirty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직사각형 1"/>
          <p:cNvSpPr>
            <a:spLocks noChangeArrowheads="1"/>
          </p:cNvSpPr>
          <p:nvPr/>
        </p:nvSpPr>
        <p:spPr bwMode="auto">
          <a:xfrm>
            <a:off x="2317998" y="3842372"/>
            <a:ext cx="84201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URL, 파일 또는 문자열에서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HTML을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긁어 파싱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DOM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traversal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또는 CSS 선택자를 사용하여 데이터를 찾아 추출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HTML 요소, 속성 및 텍스트 조작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1704" y="3017352"/>
            <a:ext cx="5553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Jsoup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HTML Parser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586306"/>
            <a:ext cx="4075112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964889"/>
      </p:ext>
    </p:extLst>
  </p:cSld>
  <p:clrMapOvr>
    <a:masterClrMapping/>
  </p:clrMapOvr>
  <p:transition spd="slow"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6667346" cy="574295"/>
            <a:chOff x="551384" y="544559"/>
            <a:chExt cx="6667346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399" y="625911"/>
              <a:ext cx="6523331" cy="4115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감정 분석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48000" y="413099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기능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상품의 특징이 포함된 문장을 추출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문장의 품사 정보를 통해 패턴을 분석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5640" y="1339134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모듈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3 -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문장의 특징 추출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패턴분석을 처리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048000" y="497620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다루는 정보 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상품의 특징 배열</a:t>
            </a: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문장의 품사 정보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860707"/>
            <a:ext cx="5787019" cy="21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66790"/>
      </p:ext>
    </p:extLst>
  </p:cSld>
  <p:clrMapOvr>
    <a:masterClrMapping/>
  </p:clrMapOvr>
  <p:transition spd="slow"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688632" cy="574295"/>
            <a:chOff x="551384" y="544559"/>
            <a:chExt cx="5688632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2417"/>
              <a:ext cx="5544616" cy="41857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-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감정 분석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4987" y="4853194"/>
            <a:ext cx="597666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기능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패턴 구조에 따른 감정 수치를 계산하여 문장의 감정을 판단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다루는 정보 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문장의 품사 정보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감정 단어의 감정 수치 정보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72" y="1657739"/>
            <a:ext cx="5724637" cy="3129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11624" y="123761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모듈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 –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감정 분석</a:t>
            </a:r>
          </a:p>
        </p:txBody>
      </p:sp>
    </p:spTree>
    <p:extLst>
      <p:ext uri="{BB962C8B-B14F-4D97-AF65-F5344CB8AC3E}">
        <p14:creationId xmlns:p14="http://schemas.microsoft.com/office/powerpoint/2010/main" val="885340923"/>
      </p:ext>
    </p:extLst>
  </p:cSld>
  <p:clrMapOvr>
    <a:masterClrMapping/>
  </p:clrMapOvr>
  <p:transition spd="slow"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6192688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8"/>
              <a:ext cx="511256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 -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감정 분석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88656" y="1404783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5 -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보정 사전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3910" y="4027250"/>
            <a:ext cx="59766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기능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보정 단어 텍스트 파일을 해시 테이블에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보정할 단어를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값으로 받아 보정된 단어를 리턴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다루는 정보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동사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형용사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부사의 보정 단어 텍스트</a:t>
            </a:r>
            <a:endParaRPr lang="en-US" altLang="ko-KR" sz="1600" dirty="0">
              <a:ea typeface="-윤고딕330" panose="02030504000101010101" pitchFamily="18" charset="-127"/>
            </a:endParaRPr>
          </a:p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자료구조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해시 테이블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903381"/>
            <a:ext cx="6162777" cy="201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49522"/>
      </p:ext>
    </p:extLst>
  </p:cSld>
  <p:clrMapOvr>
    <a:masterClrMapping/>
  </p:clrMapOvr>
  <p:transition spd="slow"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7092788" cy="574295"/>
            <a:chOff x="551384" y="544559"/>
            <a:chExt cx="7092788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2417"/>
              <a:ext cx="6948772" cy="41857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-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감정 분석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579169" y="1372290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모듈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6 -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감정 사전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872508"/>
            <a:ext cx="59766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기능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감정 단어 텍스트 파일을 해시 테이블에 저장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감정  단어를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key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값으로 받아 감정 수치를 리턴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다루는 정보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동사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형용사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부사의 감정 텍스트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  <a:p>
            <a:r>
              <a:rPr lang="ko-KR" altLang="en-US" dirty="0">
                <a:solidFill>
                  <a:srgbClr val="198BF3"/>
                </a:solidFill>
                <a:ea typeface="-윤고딕330" panose="02030504000101010101" pitchFamily="18" charset="-127"/>
              </a:rPr>
              <a:t>자료구조</a:t>
            </a:r>
            <a:endParaRPr lang="en-US" altLang="ko-KR" dirty="0">
              <a:solidFill>
                <a:srgbClr val="198BF3"/>
              </a:solidFill>
              <a:ea typeface="-윤고딕330" panose="02030504000101010101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-윤고딕330" panose="02030504000101010101" pitchFamily="18" charset="-127"/>
              </a:rPr>
              <a:t>해시 테이블 사용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ea typeface="-윤고딕330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25" y="1907030"/>
            <a:ext cx="5580620" cy="18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64098"/>
      </p:ext>
    </p:extLst>
  </p:cSld>
  <p:clrMapOvr>
    <a:masterClrMapping/>
  </p:clrMapOvr>
  <p:transition spd="slow" advTm="1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437751"/>
            <a:ext cx="7776864" cy="787908"/>
            <a:chOff x="551384" y="437751"/>
            <a:chExt cx="7092788" cy="78790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437751"/>
              <a:ext cx="6948772" cy="78790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 err="1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한나눔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 형태소 분석기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36" y="1938352"/>
            <a:ext cx="2448272" cy="1757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17658" y="4013124"/>
            <a:ext cx="615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특징추출 전단계에서 형태소 분석이 수행됩니다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분석을 통해 각 형태소의 품사의 정보를 구한다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31683"/>
      </p:ext>
    </p:extLst>
  </p:cSld>
  <p:clrMapOvr>
    <a:masterClrMapping/>
  </p:clrMapOvr>
  <p:transition spd="slow" advTm="1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687676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9"/>
              <a:ext cx="511256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감정 단어 목록</a:t>
              </a:r>
            </a:p>
          </p:txBody>
        </p:sp>
      </p:grpSp>
      <p:sp>
        <p:nvSpPr>
          <p:cNvPr id="40" name="내용 개체 틀 2"/>
          <p:cNvSpPr>
            <a:spLocks noGrp="1"/>
          </p:cNvSpPr>
          <p:nvPr>
            <p:ph idx="1"/>
          </p:nvPr>
        </p:nvSpPr>
        <p:spPr>
          <a:xfrm>
            <a:off x="2024063" y="1428751"/>
            <a:ext cx="8229600" cy="4716463"/>
          </a:xfrm>
        </p:spPr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한국어 감정 단어 목록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박인조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64" y="2060576"/>
            <a:ext cx="4587875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5"/>
          <p:cNvSpPr txBox="1">
            <a:spLocks noChangeArrowheads="1"/>
          </p:cNvSpPr>
          <p:nvPr/>
        </p:nvSpPr>
        <p:spPr bwMode="auto">
          <a:xfrm>
            <a:off x="7240726" y="2078832"/>
            <a:ext cx="295275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latinLnBrk="1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 논문에서 감정단어를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434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개를 선별하여 </a:t>
            </a:r>
            <a:r>
              <a:rPr lang="ko-KR" altLang="en-US" sz="1800" dirty="0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감정의 정도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나타냈다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 </a:t>
            </a:r>
          </a:p>
          <a:p>
            <a:pPr latinLnBrk="1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atinLnBrk="1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434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개의 감정 단어를 활용하여 서술어의 감정과 감정의 정도를 </a:t>
            </a:r>
            <a:r>
              <a:rPr lang="ko-KR" altLang="en-US" sz="1800" dirty="0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수치화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하여 나타낼 수 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latinLnBrk="1"/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atinLnBrk="1"/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부족한 단어는 영어 감정 단어 목록 </a:t>
            </a:r>
            <a:r>
              <a:rPr lang="en-US" altLang="ko-KR" sz="1800" dirty="0" err="1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Sentiwordnet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한글화 하여 활용한다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219852"/>
      </p:ext>
    </p:extLst>
  </p:cSld>
  <p:clrMapOvr>
    <a:masterClrMapping/>
  </p:clrMapOvr>
  <p:transition spd="slow" advTm="1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6912768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9"/>
              <a:ext cx="511256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패턴 구조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76" y="2024844"/>
            <a:ext cx="7073184" cy="1771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7828" y="4041068"/>
            <a:ext cx="277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8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가지 패턴 구조</a:t>
            </a:r>
          </a:p>
        </p:txBody>
      </p:sp>
    </p:spTree>
    <p:extLst>
      <p:ext uri="{BB962C8B-B14F-4D97-AF65-F5344CB8AC3E}">
        <p14:creationId xmlns:p14="http://schemas.microsoft.com/office/powerpoint/2010/main" val="2507832579"/>
      </p:ext>
    </p:extLst>
  </p:cSld>
  <p:clrMapOvr>
    <a:masterClrMapping/>
  </p:clrMapOvr>
  <p:transition spd="slow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0" y="544559"/>
            <a:ext cx="2432879" cy="574295"/>
            <a:chOff x="0" y="544559"/>
            <a:chExt cx="2432879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0" y="623765"/>
              <a:ext cx="2432879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목차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955540" y="1556792"/>
            <a:ext cx="4118518" cy="1183946"/>
            <a:chOff x="3899756" y="1668281"/>
            <a:chExt cx="3636404" cy="118394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763852" y="1668281"/>
              <a:ext cx="2291784" cy="3130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종합 설계 개요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955540" y="2313981"/>
            <a:ext cx="4118519" cy="1183946"/>
            <a:chOff x="3899756" y="1668281"/>
            <a:chExt cx="3636404" cy="1183946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4763852" y="1668281"/>
              <a:ext cx="2291784" cy="3130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관련 연구 및 사례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1913068" y="3033452"/>
            <a:ext cx="4118518" cy="1183946"/>
            <a:chOff x="3899756" y="1668281"/>
            <a:chExt cx="3636404" cy="1183946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763852" y="1668281"/>
              <a:ext cx="2291784" cy="3130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수행 시나리오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1929676" y="3774473"/>
            <a:ext cx="4118518" cy="1183946"/>
            <a:chOff x="3899756" y="1668281"/>
            <a:chExt cx="3636404" cy="1183946"/>
          </a:xfrm>
        </p:grpSpPr>
        <p:pic>
          <p:nvPicPr>
            <p:cNvPr id="52" name="그림 51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4763852" y="1668281"/>
              <a:ext cx="2291784" cy="3130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구성도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13068" y="4531662"/>
            <a:ext cx="4118518" cy="1183946"/>
            <a:chOff x="3899756" y="1668281"/>
            <a:chExt cx="3636404" cy="118394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4763852" y="1668281"/>
              <a:ext cx="2291784" cy="3130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시스템 모듈 상세 설계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6384032" y="1543504"/>
            <a:ext cx="4118518" cy="1175162"/>
            <a:chOff x="3899756" y="1677065"/>
            <a:chExt cx="3636404" cy="1175162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774543" y="1677065"/>
              <a:ext cx="266452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개발 환경 및 개발 방법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23540" y="2313981"/>
            <a:ext cx="4118518" cy="1183946"/>
            <a:chOff x="3899756" y="1668281"/>
            <a:chExt cx="3636404" cy="1183946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4763852" y="1668281"/>
              <a:ext cx="2291784" cy="31303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데모 환경 설계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384032" y="3079954"/>
            <a:ext cx="4118518" cy="1175162"/>
            <a:chOff x="3899756" y="1677065"/>
            <a:chExt cx="3636404" cy="1175162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업 무  분담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376142" y="3766653"/>
            <a:ext cx="4118518" cy="1175162"/>
            <a:chOff x="3899756" y="1677065"/>
            <a:chExt cx="3636404" cy="1175162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4763852" y="1677065"/>
              <a:ext cx="229178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종합 설계 수행 일정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376142" y="4540446"/>
            <a:ext cx="4118518" cy="1175162"/>
            <a:chOff x="3899756" y="1677065"/>
            <a:chExt cx="3636404" cy="1175162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 rotWithShape="1">
            <a:blip r:embed="rId3"/>
            <a:srcRect l="8029" t="73853" r="-8029" b="-73853"/>
            <a:stretch/>
          </p:blipFill>
          <p:spPr>
            <a:xfrm>
              <a:off x="3899756" y="1998713"/>
              <a:ext cx="3636404" cy="85351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763852" y="1677065"/>
              <a:ext cx="2664524" cy="29546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4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필요 기술 및 참고 문헌</a:t>
              </a:r>
              <a:endParaRPr lang="en-US" altLang="ko-KR" sz="24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98823" y="1399492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98823" y="2184090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598823" y="2888612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98823" y="3619870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598823" y="4395791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88089" y="4395791"/>
            <a:ext cx="75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54007" y="3611568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9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54007" y="2893103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41144" y="226563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ea typeface="-윤고딕330" panose="02030504000101010101" pitchFamily="18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054007" y="2148051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7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641144" y="14918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>
              <a:ea typeface="-윤고딕330" panose="0203050400010101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54007" y="1374258"/>
            <a:ext cx="5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</a:t>
            </a:r>
            <a:endParaRPr lang="ko-KR" altLang="en-US" sz="32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14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1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437751"/>
            <a:ext cx="7236804" cy="787908"/>
            <a:chOff x="551384" y="437751"/>
            <a:chExt cx="6248976" cy="787908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437751"/>
              <a:ext cx="6104960" cy="78790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패턴 추출 과정</a:t>
              </a:r>
            </a:p>
          </p:txBody>
        </p:sp>
      </p:grpSp>
      <p:sp>
        <p:nvSpPr>
          <p:cNvPr id="8" name="아래쪽 화살표 7"/>
          <p:cNvSpPr/>
          <p:nvPr/>
        </p:nvSpPr>
        <p:spPr>
          <a:xfrm>
            <a:off x="4962934" y="1758742"/>
            <a:ext cx="432048" cy="554099"/>
          </a:xfrm>
          <a:prstGeom prst="downArrow">
            <a:avLst/>
          </a:prstGeom>
          <a:ln w="285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30" panose="02030504000101010101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4962934" y="3108459"/>
            <a:ext cx="432048" cy="416741"/>
          </a:xfrm>
          <a:prstGeom prst="downArrow">
            <a:avLst/>
          </a:prstGeom>
          <a:ln w="285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30" panose="02030504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192731" y="1101845"/>
            <a:ext cx="1900072" cy="972993"/>
            <a:chOff x="4547828" y="1168270"/>
            <a:chExt cx="1899211" cy="792088"/>
          </a:xfrm>
        </p:grpSpPr>
        <p:sp>
          <p:nvSpPr>
            <p:cNvPr id="5" name="원통 4"/>
            <p:cNvSpPr/>
            <p:nvPr/>
          </p:nvSpPr>
          <p:spPr>
            <a:xfrm>
              <a:off x="4547828" y="1168270"/>
              <a:ext cx="1899211" cy="792088"/>
            </a:xfrm>
            <a:prstGeom prst="ca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4356" y="1429178"/>
              <a:ext cx="1386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리뷰 데이터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59796" y="2306725"/>
            <a:ext cx="2361272" cy="3159959"/>
            <a:chOff x="4597333" y="2523247"/>
            <a:chExt cx="2361272" cy="3159959"/>
          </a:xfrm>
        </p:grpSpPr>
        <p:sp>
          <p:nvSpPr>
            <p:cNvPr id="6" name="직사각형 5"/>
            <p:cNvSpPr/>
            <p:nvPr/>
          </p:nvSpPr>
          <p:spPr>
            <a:xfrm>
              <a:off x="4597333" y="2523247"/>
              <a:ext cx="1800200" cy="7845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6348" y="2657567"/>
              <a:ext cx="1422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특징 추출</a:t>
              </a:r>
              <a:endParaRPr lang="en-US" altLang="ko-KR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패턴 추출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27354" y="3984215"/>
              <a:ext cx="53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NO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07427" y="5313874"/>
              <a:ext cx="531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YES</a:t>
              </a:r>
            </a:p>
          </p:txBody>
        </p:sp>
      </p:grpSp>
      <p:sp>
        <p:nvSpPr>
          <p:cNvPr id="4" name="왼쪽 화살표 3"/>
          <p:cNvSpPr/>
          <p:nvPr/>
        </p:nvSpPr>
        <p:spPr>
          <a:xfrm>
            <a:off x="5964980" y="1396975"/>
            <a:ext cx="1227751" cy="263651"/>
          </a:xfrm>
          <a:prstGeom prst="lef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323103" y="1150709"/>
            <a:ext cx="1944216" cy="602302"/>
            <a:chOff x="7003976" y="1920944"/>
            <a:chExt cx="1944216" cy="602302"/>
          </a:xfrm>
        </p:grpSpPr>
        <p:sp>
          <p:nvSpPr>
            <p:cNvPr id="27" name="직사각형 26"/>
            <p:cNvSpPr/>
            <p:nvPr/>
          </p:nvSpPr>
          <p:spPr>
            <a:xfrm>
              <a:off x="7003976" y="1920944"/>
              <a:ext cx="1648308" cy="6023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3976" y="206153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형태소 분석기</a:t>
              </a:r>
            </a:p>
          </p:txBody>
        </p:sp>
      </p:grpSp>
      <p:sp>
        <p:nvSpPr>
          <p:cNvPr id="28" name="다이아몬드 27"/>
          <p:cNvSpPr/>
          <p:nvPr/>
        </p:nvSpPr>
        <p:spPr>
          <a:xfrm>
            <a:off x="3927469" y="3552816"/>
            <a:ext cx="2502978" cy="1541458"/>
          </a:xfrm>
          <a:prstGeom prst="diamond">
            <a:avLst/>
          </a:prstGeom>
          <a:noFill/>
          <a:ln w="28575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118091" y="4093394"/>
            <a:ext cx="231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ea typeface="-윤고딕330" panose="02030504000101010101" pitchFamily="18" charset="-127"/>
              </a:rPr>
              <a:t>품사 패턴 ∈ 패턴구조    </a:t>
            </a:r>
          </a:p>
        </p:txBody>
      </p:sp>
      <p:cxnSp>
        <p:nvCxnSpPr>
          <p:cNvPr id="44" name="직선 화살표 연결선 43"/>
          <p:cNvCxnSpPr>
            <a:stCxn id="31" idx="3"/>
            <a:endCxn id="5" idx="3"/>
          </p:cNvCxnSpPr>
          <p:nvPr/>
        </p:nvCxnSpPr>
        <p:spPr>
          <a:xfrm flipV="1">
            <a:off x="6430446" y="2074838"/>
            <a:ext cx="1712321" cy="2203222"/>
          </a:xfrm>
          <a:prstGeom prst="straightConnector1">
            <a:avLst/>
          </a:prstGeom>
          <a:ln w="381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/>
          <p:cNvGrpSpPr/>
          <p:nvPr/>
        </p:nvGrpSpPr>
        <p:grpSpPr>
          <a:xfrm>
            <a:off x="3920630" y="5657260"/>
            <a:ext cx="2561818" cy="602302"/>
            <a:chOff x="6849737" y="1920944"/>
            <a:chExt cx="2850476" cy="602302"/>
          </a:xfrm>
        </p:grpSpPr>
        <p:sp>
          <p:nvSpPr>
            <p:cNvPr id="52" name="직사각형 51"/>
            <p:cNvSpPr/>
            <p:nvPr/>
          </p:nvSpPr>
          <p:spPr>
            <a:xfrm>
              <a:off x="7003975" y="1920944"/>
              <a:ext cx="2554921" cy="60230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849737" y="2064601"/>
              <a:ext cx="285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2060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감정 단어 분석</a:t>
              </a:r>
            </a:p>
          </p:txBody>
        </p:sp>
      </p:grpSp>
      <p:cxnSp>
        <p:nvCxnSpPr>
          <p:cNvPr id="56" name="직선 화살표 연결선 55"/>
          <p:cNvCxnSpPr>
            <a:stCxn id="28" idx="2"/>
          </p:cNvCxnSpPr>
          <p:nvPr/>
        </p:nvCxnSpPr>
        <p:spPr>
          <a:xfrm>
            <a:off x="5178958" y="5094274"/>
            <a:ext cx="22581" cy="540578"/>
          </a:xfrm>
          <a:prstGeom prst="straightConnector1">
            <a:avLst/>
          </a:prstGeom>
          <a:ln w="381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99289"/>
      </p:ext>
    </p:extLst>
  </p:cSld>
  <p:clrMapOvr>
    <a:masterClrMapping/>
  </p:clrMapOvr>
  <p:transition spd="slow" advTm="100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759684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9"/>
              <a:ext cx="511256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 특징 추출 예시 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660" y="1124396"/>
            <a:ext cx="6037328" cy="46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49679"/>
      </p:ext>
    </p:extLst>
  </p:cSld>
  <p:clrMapOvr>
    <a:masterClrMapping/>
  </p:clrMapOvr>
  <p:transition spd="slow" advTm="10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759684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34729"/>
              <a:ext cx="5112568" cy="39395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 패턴 추출 예시 </a:t>
              </a:r>
            </a:p>
          </p:txBody>
        </p:sp>
      </p:grpSp>
      <p:sp>
        <p:nvSpPr>
          <p:cNvPr id="8" name="아래쪽 화살표 7"/>
          <p:cNvSpPr/>
          <p:nvPr/>
        </p:nvSpPr>
        <p:spPr>
          <a:xfrm>
            <a:off x="4961874" y="2630096"/>
            <a:ext cx="432048" cy="523921"/>
          </a:xfrm>
          <a:prstGeom prst="downArrow">
            <a:avLst/>
          </a:prstGeom>
          <a:ln w="285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30" panose="02030504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647728" y="1340768"/>
            <a:ext cx="3060340" cy="1289463"/>
            <a:chOff x="4597333" y="2523247"/>
            <a:chExt cx="1800200" cy="784566"/>
          </a:xfrm>
        </p:grpSpPr>
        <p:sp>
          <p:nvSpPr>
            <p:cNvPr id="6" name="직사각형 5"/>
            <p:cNvSpPr/>
            <p:nvPr/>
          </p:nvSpPr>
          <p:spPr>
            <a:xfrm>
              <a:off x="4597333" y="2523247"/>
              <a:ext cx="1800200" cy="7845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52523" y="2619801"/>
              <a:ext cx="1522269" cy="481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가격에 너무 만족함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.</a:t>
              </a:r>
            </a:p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색깔이 정말 예쁘다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.</a:t>
              </a:r>
            </a:p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디자인이 예쁘다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.</a:t>
              </a:r>
              <a:endParaRPr lang="ko-KR" altLang="en-US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631670" y="2691034"/>
            <a:ext cx="4959104" cy="2082833"/>
            <a:chOff x="4597333" y="2232807"/>
            <a:chExt cx="2444209" cy="1306616"/>
          </a:xfrm>
        </p:grpSpPr>
        <p:sp>
          <p:nvSpPr>
            <p:cNvPr id="38" name="직사각형 37"/>
            <p:cNvSpPr/>
            <p:nvPr/>
          </p:nvSpPr>
          <p:spPr>
            <a:xfrm>
              <a:off x="4597333" y="2523247"/>
              <a:ext cx="1800200" cy="7845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52523" y="2619801"/>
              <a:ext cx="1522269" cy="561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가격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/N 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에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 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너무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/Z 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만족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/N 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함</a:t>
              </a:r>
              <a:endParaRPr lang="en-US" altLang="ko-KR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색깔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/N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이 정말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/Z 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예쁘다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/A</a:t>
              </a:r>
            </a:p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디자인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/N 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이 예쁘다</a:t>
              </a:r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/A</a:t>
              </a:r>
              <a:endParaRPr lang="ko-KR" altLang="en-US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19273" y="2232807"/>
              <a:ext cx="1522269" cy="2316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형태소 분석 및 품사 </a:t>
              </a:r>
              <a:r>
                <a:rPr lang="ko-KR" altLang="en-US" dirty="0" err="1">
                  <a:solidFill>
                    <a:srgbClr val="002060"/>
                  </a:solidFill>
                  <a:ea typeface="-윤고딕330" panose="02030504000101010101" pitchFamily="18" charset="-127"/>
                </a:rPr>
                <a:t>태깅</a:t>
              </a:r>
              <a:endParaRPr lang="ko-KR" altLang="en-US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19273" y="3307731"/>
              <a:ext cx="1522269" cy="2316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패턴 구조 추출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631670" y="4854799"/>
            <a:ext cx="3544450" cy="959264"/>
            <a:chOff x="4597333" y="2590296"/>
            <a:chExt cx="1800200" cy="787627"/>
          </a:xfrm>
        </p:grpSpPr>
        <p:sp>
          <p:nvSpPr>
            <p:cNvPr id="41" name="직사각형 40"/>
            <p:cNvSpPr/>
            <p:nvPr/>
          </p:nvSpPr>
          <p:spPr>
            <a:xfrm>
              <a:off x="4597333" y="2590296"/>
              <a:ext cx="1800200" cy="78456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-윤고딕330" panose="02030504000101010101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52523" y="2619801"/>
              <a:ext cx="1522269" cy="758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NZN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패턴</a:t>
              </a:r>
              <a:endParaRPr lang="en-US" altLang="ko-KR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  <a:p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NZA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패턴</a:t>
              </a:r>
              <a:endParaRPr lang="en-US" altLang="ko-KR" dirty="0">
                <a:solidFill>
                  <a:srgbClr val="002060"/>
                </a:solidFill>
                <a:ea typeface="-윤고딕330" panose="02030504000101010101" pitchFamily="18" charset="-127"/>
              </a:endParaRPr>
            </a:p>
            <a:p>
              <a:r>
                <a:rPr lang="en-US" altLang="ko-KR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NA</a:t>
              </a:r>
              <a:r>
                <a:rPr lang="ko-KR" altLang="en-US" dirty="0">
                  <a:solidFill>
                    <a:srgbClr val="002060"/>
                  </a:solidFill>
                  <a:ea typeface="-윤고딕330" panose="02030504000101010101" pitchFamily="18" charset="-127"/>
                </a:rPr>
                <a:t>패턴</a:t>
              </a:r>
            </a:p>
          </p:txBody>
        </p:sp>
      </p:grpSp>
      <p:sp>
        <p:nvSpPr>
          <p:cNvPr id="46" name="아래쪽 화살표 45"/>
          <p:cNvSpPr/>
          <p:nvPr/>
        </p:nvSpPr>
        <p:spPr>
          <a:xfrm>
            <a:off x="4961874" y="4404534"/>
            <a:ext cx="432048" cy="459388"/>
          </a:xfrm>
          <a:prstGeom prst="downArrow">
            <a:avLst/>
          </a:prstGeom>
          <a:ln w="285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3417222"/>
      </p:ext>
    </p:extLst>
  </p:cSld>
  <p:clrMapOvr>
    <a:masterClrMapping/>
  </p:clrMapOvr>
  <p:transition spd="slow" advTm="1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240775"/>
            <a:ext cx="8856984" cy="1181862"/>
            <a:chOff x="551384" y="240775"/>
            <a:chExt cx="5256584" cy="1181862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240775"/>
              <a:ext cx="5112568" cy="118186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감정 분석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알고리즘</a:t>
              </a:r>
            </a:p>
            <a:p>
              <a:pPr>
                <a:lnSpc>
                  <a:spcPct val="80000"/>
                </a:lnSpc>
              </a:pPr>
              <a:endPara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-윤고딕33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2" b="3872"/>
          <a:stretch/>
        </p:blipFill>
        <p:spPr>
          <a:xfrm>
            <a:off x="2567608" y="976607"/>
            <a:ext cx="6996879" cy="51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31038"/>
      </p:ext>
    </p:extLst>
  </p:cSld>
  <p:clrMapOvr>
    <a:masterClrMapping/>
  </p:clrMapOvr>
  <p:transition spd="slow" advTm="1000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개발 환경</a:t>
              </a:r>
            </a:p>
          </p:txBody>
        </p:sp>
      </p:grp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847528" y="1340768"/>
            <a:ext cx="7489825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2400" dirty="0">
              <a:solidFill>
                <a:srgbClr val="00000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OS : Windows &amp; Ubuntu</a:t>
            </a: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14.04 LTS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 : MySQL </a:t>
            </a:r>
            <a:r>
              <a:rPr kumimoji="1"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WorkBench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Amazon RDS 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웹 서버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Amazon web services</a:t>
            </a:r>
            <a:endParaRPr kumimoji="1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개발언어 </a:t>
            </a: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Java, Html, PHP, JavaScript</a:t>
            </a: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en-US" altLang="ko-KR" sz="1600" dirty="0">
              <a:solidFill>
                <a:srgbClr val="4D4D4D"/>
              </a:solidFill>
              <a:ea typeface="-윤고딕330" panose="02030504000101010101" pitchFamily="18" charset="-127"/>
            </a:endParaRPr>
          </a:p>
          <a:p>
            <a:pPr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dirty="0">
              <a:solidFill>
                <a:srgbClr val="4D4D4D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936481"/>
      </p:ext>
    </p:extLst>
  </p:cSld>
  <p:clrMapOvr>
    <a:masterClrMapping/>
  </p:clrMapOvr>
  <p:transition spd="slow" advTm="1000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개발 환경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51484" y="1484784"/>
            <a:ext cx="68047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졸업작품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주소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https://github.com/zos612/Capstone.git</a:t>
            </a: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1484" y="3063413"/>
            <a:ext cx="68047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팀원별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Github ID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팀장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이승엽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ID :dltmdduq9868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팀원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윤성원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ID :ygy8756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팀원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편지용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ID : zos612</a:t>
            </a:r>
          </a:p>
          <a:p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418705"/>
      </p:ext>
    </p:extLst>
  </p:cSld>
  <p:clrMapOvr>
    <a:masterClrMapping/>
  </p:clrMapOvr>
  <p:transition spd="slow" advTm="1000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개발 방법</a:t>
              </a:r>
            </a:p>
          </p:txBody>
        </p:sp>
      </p:grpSp>
      <p:sp>
        <p:nvSpPr>
          <p:cNvPr id="7" name="내용 개체 틀 2"/>
          <p:cNvSpPr txBox="1">
            <a:spLocks/>
          </p:cNvSpPr>
          <p:nvPr/>
        </p:nvSpPr>
        <p:spPr bwMode="gray">
          <a:xfrm>
            <a:off x="1693168" y="1103810"/>
            <a:ext cx="8229600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anose="05000000000000000000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HTML, PHP, JavaScript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이용하여 웹 구현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css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이용하여 그래프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 워드 클라우드 등 시각화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처리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Jsoup</a:t>
            </a:r>
            <a:r>
              <a:rPr lang="en-US" altLang="ko-KR" sz="1800" kern="0" noProof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sz="1800" kern="0" noProof="0" dirty="0" err="1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clienthttp</a:t>
            </a:r>
            <a:r>
              <a:rPr lang="ko-KR" altLang="en-US" sz="1800" kern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 이용하여 상품 리뷰를 크롤링하여 데이터를 수집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kern="0" noProof="0" dirty="0" err="1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한나눔</a:t>
            </a:r>
            <a:r>
              <a:rPr lang="ko-KR" altLang="en-US" sz="1800" kern="0" noProof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형태소 분석기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사용하여 </a:t>
            </a: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 추출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latinLnBrk="0">
              <a:buFont typeface="Arial" panose="020B0604020202020204" pitchFamily="34" charset="0"/>
              <a:buChar char="•"/>
              <a:defRPr/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박인조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180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감정 단어 목록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en-US" altLang="ko-KR" sz="1800" dirty="0" err="1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Sentiwordnet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활용하여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감정 사전 구축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3.  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MySQL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DB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구축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571500" marR="0" lvl="1" indent="-1714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크롤링한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rPr>
              <a:t>리뷰 데이터 </a:t>
            </a:r>
            <a:r>
              <a:rPr lang="en-US" altLang="ko-KR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저장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791700"/>
      </p:ext>
    </p:extLst>
  </p:cSld>
  <p:clrMapOvr>
    <a:masterClrMapping/>
  </p:clrMapOvr>
  <p:transition spd="slow" advTm="100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데모 환경 설계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79476" y="1736812"/>
            <a:ext cx="91090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아마존 웹 서비스로 웹 서버 가동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구현한 웹 페이지를 통해 상품 정보를 입력하여 분석 결과를 보임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감정 분석의 정확성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재현률을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실제 데이터와 비교하여 보임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9235650"/>
      </p:ext>
    </p:extLst>
  </p:cSld>
  <p:clrMapOvr>
    <a:masterClrMapping/>
  </p:clrMapOvr>
  <p:transition spd="slow" advTm="1000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업무 분담</a:t>
              </a:r>
            </a:p>
          </p:txBody>
        </p:sp>
      </p:grpSp>
      <p:graphicFrame>
        <p:nvGraphicFramePr>
          <p:cNvPr id="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52737"/>
              </p:ext>
            </p:extLst>
          </p:nvPr>
        </p:nvGraphicFramePr>
        <p:xfrm>
          <a:off x="2459596" y="1412776"/>
          <a:ext cx="6950075" cy="3875088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5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이승엽</a:t>
                      </a:r>
                    </a:p>
                  </a:txBody>
                  <a:tcPr marL="94282" marR="94282" marT="49010" marB="49010" anchor="ctr" anchorCtr="1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편지용</a:t>
                      </a:r>
                    </a:p>
                  </a:txBody>
                  <a:tcPr marL="94282" marR="94282" marT="49010" marB="49010" anchor="ctr" anchorCtr="1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윤성원</a:t>
                      </a:r>
                    </a:p>
                  </a:txBody>
                  <a:tcPr marL="94282" marR="94282" marT="49010" marB="49010" anchor="ctr" anchorCtr="1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자료수집</a:t>
                      </a: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감정 분석 관련 논문 조사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2" marR="94282" marT="49019" marB="490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07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      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      현</a:t>
                      </a: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JSP,PHP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웹 구현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크롤러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설계 구현</a:t>
                      </a: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감정 사전 구축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감정 분석 알고리즘 구현</a:t>
                      </a: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DataBase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서버 구현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Web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과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DB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연동</a:t>
                      </a:r>
                      <a:endParaRPr kumimoji="1" lang="en-US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7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테스트</a:t>
                      </a:r>
                    </a:p>
                  </a:txBody>
                  <a:tcPr marL="94282" marR="94282" marT="49010" marB="49010" anchor="ctr" anchorCtr="1" horzOverflow="overflow">
                    <a:lnL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통합테스트 </a:t>
                      </a:r>
                      <a:r>
                        <a:rPr kumimoji="1" lang="en-US" altLang="ko-K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/ </a:t>
                      </a: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유지보수</a:t>
                      </a:r>
                    </a:p>
                  </a:txBody>
                  <a:tcPr marL="94282" marR="94282" marT="49010" marB="49010" anchor="ctr" horzOverflow="overflow">
                    <a:lnL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D4D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17007"/>
      </p:ext>
    </p:extLst>
  </p:cSld>
  <p:clrMapOvr>
    <a:masterClrMapping/>
  </p:clrMapOvr>
  <p:transition spd="slow" advTm="1000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종합 설계 수행 일정</a:t>
              </a: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837"/>
              </p:ext>
            </p:extLst>
          </p:nvPr>
        </p:nvGraphicFramePr>
        <p:xfrm>
          <a:off x="2135560" y="1376772"/>
          <a:ext cx="7056438" cy="4119563"/>
        </p:xfrm>
        <a:graphic>
          <a:graphicData uri="http://schemas.openxmlformats.org/drawingml/2006/table">
            <a:tbl>
              <a:tblPr firstRow="1" bandRow="1"/>
              <a:tblGrid>
                <a:gridCol w="1411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5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항목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12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6</a:t>
                      </a:r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7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</a:p>
                  </a:txBody>
                  <a:tcPr marL="91435" marR="91435" marT="45713" marB="45713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C3B7">
                        <a:lumMod val="40000"/>
                        <a:lumOff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사전조사 및 제안서 발표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설계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시스템 구현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통합 및 테스트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유지보수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30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최종 검토 및 발표</a:t>
                      </a:r>
                    </a:p>
                  </a:txBody>
                  <a:tcPr marL="91435" marR="91435" marT="45713" marB="45713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latinLnBrk="1"/>
                      <a:endParaRPr lang="ko-KR" altLang="en-US" sz="130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marL="91435" marR="91435" marT="45713" marB="45713" anchor="ctr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7C3B7">
                          <a:lumMod val="60000"/>
                          <a:lumOff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759658"/>
      </p:ext>
    </p:extLst>
  </p:cSld>
  <p:clrMapOvr>
    <a:masterClrMapping/>
  </p:clrMapOvr>
  <p:transition spd="slow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3852428" cy="574295"/>
            <a:chOff x="551384" y="544559"/>
            <a:chExt cx="3852428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3708412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종합 설계 개요</a:t>
              </a: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559496" y="1474345"/>
            <a:ext cx="8664624" cy="436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연구 개발 배경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리뷰 문서의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방대한 양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인해 구매자가 모든 리뷰를 읽고 제품에 대한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전체적인 평가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파악하는 것이 어려워지고 있다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2000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연구 개발 목표</a:t>
            </a:r>
            <a:endParaRPr lang="en-US" altLang="ko-KR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상품평을 추출하여 사용자로 하여금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상품평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다 보지 않고도 상품평들이 가진 의미를 알 수 있도록 한다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제품에 대한 상품평을 바탕으로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긍정적인 의견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부정적인 의견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판별하여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시각적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으로 보이거나 제품의 대한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종합적인 점수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제공하고 상품의 특징을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요약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해서 보여준다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  <a:p>
            <a:pPr lv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연구 개발 효과</a:t>
            </a:r>
          </a:p>
          <a:p>
            <a:pPr lvl="1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defRPr/>
            </a:pP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소비자들에게 주요 의견을 효과적인 정보의 형태로 전달하여 </a:t>
            </a:r>
            <a:r>
              <a:rPr lang="ko-KR" altLang="en-US" sz="2000" kern="0" dirty="0">
                <a:solidFill>
                  <a:srgbClr val="0070C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구매 결정</a:t>
            </a:r>
            <a:r>
              <a:rPr lang="ko-KR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에 도움을 준다</a:t>
            </a:r>
            <a:r>
              <a:rPr lang="en-US" altLang="ko-KR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8326406"/>
      </p:ext>
    </p:extLst>
  </p:cSld>
  <p:clrMapOvr>
    <a:masterClrMapping/>
  </p:clrMapOvr>
  <p:transition spd="slow" advTm="100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필요 기술 및 참고 문헌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7428" y="1592796"/>
            <a:ext cx="817290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800" dirty="0" err="1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크롤러</a:t>
            </a:r>
            <a:endParaRPr lang="en-US" altLang="ko-KR" sz="2800" dirty="0">
              <a:solidFill>
                <a:srgbClr val="198BF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Jsoup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java html parser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HttpClient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r>
              <a:rPr lang="ko-KR" altLang="en-US" sz="2800" dirty="0" err="1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텍스트마이닝</a:t>
            </a:r>
            <a:r>
              <a:rPr lang="ko-KR" altLang="en-US" sz="2800" dirty="0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감성분석 관련 연구 논문</a:t>
            </a:r>
            <a:endParaRPr lang="en-US" altLang="ko-KR" sz="2800" dirty="0">
              <a:solidFill>
                <a:srgbClr val="198BF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13-Structure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상품평에서 속성과 의견 단어 추출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k-Structure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이용한 한국어 상품 평 단어 자동 추출 방법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r>
              <a:rPr lang="ko-KR" altLang="en-US" sz="2800" dirty="0">
                <a:solidFill>
                  <a:srgbClr val="198BF3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웹 서버</a:t>
            </a:r>
            <a:endParaRPr lang="en-US" altLang="ko-KR" sz="2800" dirty="0">
              <a:solidFill>
                <a:srgbClr val="198BF3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Amazon web services</a:t>
            </a:r>
          </a:p>
          <a:p>
            <a:endParaRPr lang="ko-KR" altLang="en-US" dirty="0"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806127"/>
      </p:ext>
    </p:extLst>
  </p:cSld>
  <p:clrMapOvr>
    <a:masterClrMapping/>
  </p:clrMapOvr>
  <p:transition spd="slow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3492388" cy="574295"/>
            <a:chOff x="551384" y="544559"/>
            <a:chExt cx="3492388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3348372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관련 연구 및 사례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43772" y="1268240"/>
            <a:ext cx="2582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1. </a:t>
            </a:r>
            <a:r>
              <a:rPr kumimoji="1"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Socialmetrics</a:t>
            </a:r>
            <a:endParaRPr kumimoji="1"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1729905"/>
            <a:ext cx="5328366" cy="3054361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2099556" y="4891973"/>
            <a:ext cx="6853417" cy="1302136"/>
            <a:chOff x="1991542" y="4890324"/>
            <a:chExt cx="6853417" cy="1302136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991542" y="4890324"/>
              <a:ext cx="6840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검색을 통해</a:t>
              </a:r>
              <a:r>
                <a:rPr kumimoji="1" lang="en-US" altLang="ko-KR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kumimoji="1"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트위터와 블로그의 데이터의 의견들을 분석하여 감성 키워드와 연관 키워드</a:t>
              </a:r>
              <a:r>
                <a:rPr kumimoji="1" lang="en-US" altLang="ko-KR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,</a:t>
              </a:r>
              <a:r>
                <a:rPr kumimoji="1"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주간 급증 키워드 순위를 나타낸다</a:t>
              </a:r>
              <a:r>
                <a:rPr kumimoji="1" lang="en-US" altLang="ko-KR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kumimoji="1"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2004422" y="5546129"/>
              <a:ext cx="68405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단점 </a:t>
              </a:r>
              <a:r>
                <a:rPr kumimoji="1" lang="en-US" altLang="ko-KR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kumimoji="1"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단순 키워드의 빈도 순위만 나타내는 시스템으로 사용자가 활용하는데 한계가 있다</a:t>
              </a:r>
              <a:r>
                <a:rPr kumimoji="1" lang="en-US" altLang="ko-KR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.</a:t>
              </a:r>
              <a:endParaRPr kumimoji="1"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777430"/>
      </p:ext>
    </p:extLst>
  </p:cSld>
  <p:clrMapOvr>
    <a:masterClrMapping/>
  </p:clrMapOvr>
  <p:transition spd="slow"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3492388" cy="574295"/>
            <a:chOff x="551384" y="544559"/>
            <a:chExt cx="3492388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3348372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관련 연구 및 사례</a:t>
              </a:r>
            </a:p>
          </p:txBody>
        </p:sp>
      </p:grpSp>
      <p:pic>
        <p:nvPicPr>
          <p:cNvPr id="1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80" y="1916832"/>
            <a:ext cx="462756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3198230" y="1305644"/>
            <a:ext cx="266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ko-KR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2.pulsek</a:t>
            </a:r>
            <a:endParaRPr kumimoji="1" lang="ko-KR" altLang="en-US" sz="2400" b="0" dirty="0">
              <a:solidFill>
                <a:schemeClr val="tx1">
                  <a:lumMod val="75000"/>
                  <a:lumOff val="2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7387640" y="4509120"/>
            <a:ext cx="37129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단점 </a:t>
            </a:r>
            <a:r>
              <a:rPr kumimoji="1" lang="en-US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kumimoji="1" lang="ko-KR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이슈 분석에만 한정 되어있어서 활용 가능성이 낮다</a:t>
            </a:r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378749" y="2657526"/>
            <a:ext cx="371291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키워드 검색을 하면 </a:t>
            </a:r>
            <a:r>
              <a:rPr kumimoji="1" lang="en-US" altLang="ko-KR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SNS</a:t>
            </a:r>
            <a:r>
              <a:rPr kumimoji="1" lang="ko-KR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감정을 추출해 긍정 부정 정도를 </a:t>
            </a:r>
            <a:r>
              <a:rPr kumimoji="1" lang="ko-KR" alt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수치화하여</a:t>
            </a:r>
            <a:r>
              <a:rPr kumimoji="1" lang="ko-KR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kumimoji="1" lang="ko-KR" alt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나타내주고</a:t>
            </a:r>
            <a:endParaRPr kumimoji="1" lang="en-US" altLang="ko-KR" sz="2000" b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관련된 특징을 시각화 한다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599449"/>
      </p:ext>
    </p:extLst>
  </p:cSld>
  <p:clrMapOvr>
    <a:masterClrMapping/>
  </p:clrMapOvr>
  <p:transition spd="slow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0501" y="542965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수행 시나리오</a:t>
              </a:r>
            </a:p>
          </p:txBody>
        </p:sp>
      </p:grpSp>
      <p:pic>
        <p:nvPicPr>
          <p:cNvPr id="12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541" y="4594497"/>
            <a:ext cx="13589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284688" y="1893986"/>
            <a:ext cx="18065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관련 리뷰 수집</a:t>
            </a:r>
            <a:endParaRPr kumimoji="1" lang="en-US" altLang="ko-KR" sz="1600" b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5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72" y="4696561"/>
            <a:ext cx="21463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7119">
            <a:off x="9246813" y="4009539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08" y="2260165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654" y="5152967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47" y="5188692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1035566" y="1404926"/>
            <a:ext cx="2652713" cy="2587945"/>
            <a:chOff x="2000009" y="1342156"/>
            <a:chExt cx="2652713" cy="2587945"/>
          </a:xfrm>
        </p:grpSpPr>
        <p:sp>
          <p:nvSpPr>
            <p:cNvPr id="8" name="모서리가 둥근 직사각형 15"/>
            <p:cNvSpPr>
              <a:spLocks noChangeArrowheads="1"/>
            </p:cNvSpPr>
            <p:nvPr/>
          </p:nvSpPr>
          <p:spPr bwMode="auto">
            <a:xfrm>
              <a:off x="2184496" y="1342156"/>
              <a:ext cx="2046287" cy="16351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algn="ctr">
              <a:solidFill>
                <a:srgbClr val="4D4D4D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2000009" y="3099104"/>
              <a:ext cx="26527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크롤링하여 관련 </a:t>
              </a:r>
              <a:r>
                <a:rPr kumimoji="1" lang="en-US" altLang="ko-KR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URL</a:t>
              </a:r>
              <a:r>
                <a: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추출</a:t>
              </a:r>
              <a:endParaRPr kumimoji="1"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endParaRPr kumimoji="1" lang="ko-KR" altLang="en-US" sz="1600" b="0" dirty="0">
                <a:solidFill>
                  <a:srgbClr val="47C3B7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25" name="내용 개체 틀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86315" y="1446916"/>
              <a:ext cx="665162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그림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877" y="1451679"/>
              <a:ext cx="639763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그림 1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315" y="2243841"/>
              <a:ext cx="665162" cy="663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그림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3877" y="2247016"/>
              <a:ext cx="661988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그룹 3"/>
          <p:cNvGrpSpPr/>
          <p:nvPr/>
        </p:nvGrpSpPr>
        <p:grpSpPr>
          <a:xfrm>
            <a:off x="7362528" y="987855"/>
            <a:ext cx="4002530" cy="2824438"/>
            <a:chOff x="6062952" y="1054041"/>
            <a:chExt cx="4002530" cy="2824438"/>
          </a:xfrm>
        </p:grpSpPr>
        <p:pic>
          <p:nvPicPr>
            <p:cNvPr id="9" name="그림 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952" y="1413579"/>
              <a:ext cx="3979863" cy="213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6680932" y="3540342"/>
              <a:ext cx="33845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ko-KR" altLang="en-US" sz="16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감정 어휘 추출 및 감정 분석</a:t>
              </a:r>
            </a:p>
          </p:txBody>
        </p:sp>
        <p:pic>
          <p:nvPicPr>
            <p:cNvPr id="20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190" y="2015241"/>
              <a:ext cx="4476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315" y="1996191"/>
              <a:ext cx="44767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138289" y="1054041"/>
              <a:ext cx="1624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형태소분석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42050" y="1063835"/>
              <a:ext cx="145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패턴분석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639111" y="1073859"/>
              <a:ext cx="1130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감정 분석</a:t>
              </a:r>
            </a:p>
          </p:txBody>
        </p:sp>
      </p:grpSp>
      <p:pic>
        <p:nvPicPr>
          <p:cNvPr id="3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52" y="1592644"/>
            <a:ext cx="13589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25" y="2276872"/>
            <a:ext cx="4476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68191" y="4264530"/>
            <a:ext cx="165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시각화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43489" y="4433690"/>
            <a:ext cx="2907797" cy="156459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792952" y="3966388"/>
            <a:ext cx="2203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웹 기반 인터페이스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851656"/>
      </p:ext>
    </p:extLst>
  </p:cSld>
  <p:clrMapOvr>
    <a:masterClrMapping/>
  </p:clrMapOvr>
  <p:transition spd="slow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256584" cy="574295"/>
            <a:chOff x="551384" y="544559"/>
            <a:chExt cx="525658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3764"/>
              <a:ext cx="5112568" cy="415883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구성도</a:t>
              </a:r>
            </a:p>
          </p:txBody>
        </p:sp>
      </p:grpSp>
      <p:grpSp>
        <p:nvGrpSpPr>
          <p:cNvPr id="8" name="그룹 3"/>
          <p:cNvGrpSpPr>
            <a:grpSpLocks/>
          </p:cNvGrpSpPr>
          <p:nvPr/>
        </p:nvGrpSpPr>
        <p:grpSpPr bwMode="auto">
          <a:xfrm>
            <a:off x="1945444" y="1291358"/>
            <a:ext cx="7294563" cy="3195572"/>
            <a:chOff x="1981537" y="2146643"/>
            <a:chExt cx="7388801" cy="3172722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5440113" y="2921245"/>
              <a:ext cx="199497" cy="379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31968D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1981537" y="2231755"/>
              <a:ext cx="2127396" cy="2655810"/>
            </a:xfrm>
            <a:prstGeom prst="flowChartProcess">
              <a:avLst/>
            </a:prstGeom>
            <a:solidFill>
              <a:srgbClr val="FFCC00">
                <a:alpha val="50000"/>
              </a:srgbClr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239495" y="4285420"/>
              <a:ext cx="1611312" cy="4318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SQL DB</a:t>
              </a:r>
              <a:endParaRPr kumimoji="1" lang="ko-KR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963737" y="2816412"/>
              <a:ext cx="2952751" cy="0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979249" y="3463089"/>
              <a:ext cx="2952751" cy="0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rot="10800000">
              <a:off x="8129393" y="3767138"/>
              <a:ext cx="0" cy="252561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8273965" y="4887565"/>
              <a:ext cx="0" cy="431800"/>
            </a:xfrm>
            <a:prstGeom prst="line">
              <a:avLst/>
            </a:prstGeom>
            <a:noFill/>
            <a:ln w="38100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7C3B7"/>
                </a:solidFill>
                <a:effectLst/>
                <a:uLnTx/>
                <a:uFillTx/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263302" y="2275887"/>
              <a:ext cx="199393" cy="41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085175" y="3855188"/>
              <a:ext cx="199393" cy="41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085175" y="2275887"/>
              <a:ext cx="199393" cy="41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292246" y="3855188"/>
              <a:ext cx="199393" cy="414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592131" y="3529015"/>
              <a:ext cx="792162" cy="4318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PHP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127761" y="2731542"/>
              <a:ext cx="1778755" cy="431800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HTML/CSS/JSP</a:t>
              </a:r>
            </a:p>
          </p:txBody>
        </p:sp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7061237" y="2146643"/>
              <a:ext cx="2309101" cy="2498195"/>
            </a:xfrm>
            <a:prstGeom prst="flowChartProcess">
              <a:avLst/>
            </a:prstGeom>
            <a:solidFill>
              <a:srgbClr val="FFCC00">
                <a:alpha val="50000"/>
              </a:srgbClr>
            </a:solidFill>
            <a:ln w="9525" algn="ctr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50800" prstMaterial="legacyMatte">
              <a:bevelT w="13500" h="13500" prst="angle"/>
              <a:bevelB w="13500" h="13500" prst="angle"/>
              <a:extrusionClr>
                <a:srgbClr val="FFCC00"/>
              </a:extrusionClr>
            </a:sp3d>
          </p:spPr>
          <p:txBody>
            <a:bodyPr wrap="none" anchor="ctr">
              <a:flatTx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DDDDDD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휴먼엑스포" pitchFamily="2" charset="-127"/>
                  <a:ea typeface="휴먼엑스포" pitchFamily="2" charset="-127"/>
                </a:rPr>
                <a:t> </a:t>
              </a:r>
              <a:endPara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휴먼엑스포" pitchFamily="2" charset="-127"/>
                <a:ea typeface="휴먼엑스포" pitchFamily="2" charset="-127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7465930" y="4065680"/>
              <a:ext cx="1629989" cy="425015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Jsup</a:t>
              </a:r>
              <a:r>
                <a:rPr kumimoji="1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,</a:t>
              </a:r>
              <a:r>
                <a:rPr kumimoji="1" lang="ko-KR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구문분석기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465930" y="3258989"/>
              <a:ext cx="1452464" cy="503421"/>
            </a:xfrm>
            <a:prstGeom prst="rect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감정텍스트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 분석</a:t>
              </a:r>
              <a:endPara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247070" y="1364678"/>
            <a:ext cx="14335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rPr>
              <a:t>클라이언트</a:t>
            </a:r>
            <a:endParaRPr kumimoji="1" lang="en-US" altLang="ko-KR" sz="1600" b="1" dirty="0">
              <a:solidFill>
                <a:srgbClr val="DDDDD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휴먼엑스포" pitchFamily="2" charset="-127"/>
              <a:ea typeface="휴먼엑스포" pitchFamily="2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dirty="0">
              <a:solidFill>
                <a:srgbClr val="47C3B7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"/>
          <p:cNvSpPr txBox="1">
            <a:spLocks noChangeArrowheads="1"/>
          </p:cNvSpPr>
          <p:nvPr/>
        </p:nvSpPr>
        <p:spPr bwMode="auto">
          <a:xfrm>
            <a:off x="5048877" y="2692235"/>
            <a:ext cx="1460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접근</a:t>
            </a:r>
          </a:p>
        </p:txBody>
      </p:sp>
      <p:sp>
        <p:nvSpPr>
          <p:cNvPr id="30" name="TextBox 3"/>
          <p:cNvSpPr txBox="1">
            <a:spLocks noChangeArrowheads="1"/>
          </p:cNvSpPr>
          <p:nvPr/>
        </p:nvSpPr>
        <p:spPr bwMode="auto">
          <a:xfrm>
            <a:off x="4898195" y="1605978"/>
            <a:ext cx="1671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 전송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7387395" y="1672653"/>
            <a:ext cx="1250950" cy="434975"/>
          </a:xfrm>
          <a:prstGeom prst="rect">
            <a:avLst/>
          </a:prstGeom>
          <a:solidFill>
            <a:srgbClr val="4D4D4D"/>
          </a:solidFill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시각화</a:t>
            </a:r>
            <a:endParaRPr kumimoji="1" lang="en-US" altLang="ko-KR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74732" y="1271016"/>
            <a:ext cx="93027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 dirty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엑스포" pitchFamily="2" charset="-127"/>
                <a:ea typeface="휴먼엑스포" pitchFamily="2" charset="-127"/>
              </a:rPr>
              <a:t>서버</a:t>
            </a:r>
            <a:endParaRPr kumimoji="1" lang="en-US" altLang="ko-KR" sz="1600" b="1" dirty="0">
              <a:solidFill>
                <a:srgbClr val="DDDDD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휴먼엑스포" pitchFamily="2" charset="-127"/>
              <a:ea typeface="휴먼엑스포" pitchFamily="2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600" dirty="0">
              <a:solidFill>
                <a:srgbClr val="47C3B7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5" name="Line 12"/>
          <p:cNvSpPr>
            <a:spLocks noChangeShapeType="1"/>
          </p:cNvSpPr>
          <p:nvPr/>
        </p:nvSpPr>
        <p:spPr bwMode="auto">
          <a:xfrm rot="10800000">
            <a:off x="2859845" y="3099816"/>
            <a:ext cx="0" cy="25400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47C3B7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7" name="Line 12"/>
          <p:cNvSpPr>
            <a:spLocks noChangeShapeType="1"/>
          </p:cNvSpPr>
          <p:nvPr/>
        </p:nvSpPr>
        <p:spPr bwMode="auto">
          <a:xfrm rot="10800000">
            <a:off x="2859845" y="2366391"/>
            <a:ext cx="0" cy="255587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47C3B7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8" name="Line 12"/>
          <p:cNvSpPr>
            <a:spLocks noChangeShapeType="1"/>
          </p:cNvSpPr>
          <p:nvPr/>
        </p:nvSpPr>
        <p:spPr bwMode="auto">
          <a:xfrm rot="10800000">
            <a:off x="8000170" y="2106041"/>
            <a:ext cx="0" cy="255587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47C3B7"/>
              </a:solidFill>
              <a:effectLst/>
              <a:uLnTx/>
              <a:uFillTx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9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532" y="4531741"/>
            <a:ext cx="2403475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114955"/>
      </p:ext>
    </p:extLst>
  </p:cSld>
  <p:clrMapOvr>
    <a:masterClrMapping/>
  </p:clrMapOvr>
  <p:transition spd="slow" advTm="1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5760640" cy="574295"/>
            <a:chOff x="551384" y="544559"/>
            <a:chExt cx="5760640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5911"/>
              <a:ext cx="5616624" cy="4115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웹 </a:t>
              </a:r>
              <a:r>
                <a:rPr lang="ko-KR" altLang="en-US" sz="3200" spc="-300" dirty="0" err="1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크롤러</a:t>
              </a:r>
              <a:endPara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-윤고딕33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FF35E892-8423-43EA-8221-5B93197F3AD3}" type="slidenum">
              <a:rPr kumimoji="0" lang="ko-KR" altLang="en-US" sz="1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8</a:t>
            </a:fld>
            <a:endParaRPr kumimoji="0" lang="en-US" altLang="ko-KR" sz="1400" dirty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9" name="직사각형 6"/>
          <p:cNvSpPr>
            <a:spLocks noChangeArrowheads="1"/>
          </p:cNvSpPr>
          <p:nvPr/>
        </p:nvSpPr>
        <p:spPr bwMode="auto">
          <a:xfrm>
            <a:off x="2099556" y="5171796"/>
            <a:ext cx="87836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크롤러가</a:t>
            </a:r>
            <a:r>
              <a: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 페이지를 방문하면 해당 페이지의 모든 </a:t>
            </a:r>
            <a:r>
              <a:rPr lang="ko-KR" alt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URL을</a:t>
            </a:r>
            <a:r>
              <a: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 수집하고 목록에 추가</a:t>
            </a:r>
          </a:p>
        </p:txBody>
      </p:sp>
      <p:pic>
        <p:nvPicPr>
          <p:cNvPr id="10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19" y="2472141"/>
            <a:ext cx="715803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36919" y="2037935"/>
            <a:ext cx="4319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모듈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 – URL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과 상품단어를 이용한 탐색</a:t>
            </a:r>
          </a:p>
        </p:txBody>
      </p:sp>
    </p:spTree>
    <p:extLst>
      <p:ext uri="{BB962C8B-B14F-4D97-AF65-F5344CB8AC3E}">
        <p14:creationId xmlns:p14="http://schemas.microsoft.com/office/powerpoint/2010/main" val="1012714289"/>
      </p:ext>
    </p:extLst>
  </p:cSld>
  <p:clrMapOvr>
    <a:masterClrMapping/>
  </p:clrMapOvr>
  <p:transition spd="slow"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 flipV="1">
            <a:off x="0" y="6273316"/>
            <a:ext cx="12192000" cy="584684"/>
          </a:xfrm>
          <a:custGeom>
            <a:avLst/>
            <a:gdLst>
              <a:gd name="connsiteX0" fmla="*/ 0 w 12192000"/>
              <a:gd name="connsiteY0" fmla="*/ 584684 h 584684"/>
              <a:gd name="connsiteX1" fmla="*/ 423122 w 12192000"/>
              <a:gd name="connsiteY1" fmla="*/ 584684 h 584684"/>
              <a:gd name="connsiteX2" fmla="*/ 729157 w 12192000"/>
              <a:gd name="connsiteY2" fmla="*/ 296652 h 584684"/>
              <a:gd name="connsiteX3" fmla="*/ 1035192 w 12192000"/>
              <a:gd name="connsiteY3" fmla="*/ 584684 h 584684"/>
              <a:gd name="connsiteX4" fmla="*/ 12192000 w 12192000"/>
              <a:gd name="connsiteY4" fmla="*/ 584684 h 584684"/>
              <a:gd name="connsiteX5" fmla="*/ 12192000 w 12192000"/>
              <a:gd name="connsiteY5" fmla="*/ 0 h 584684"/>
              <a:gd name="connsiteX6" fmla="*/ 0 w 12192000"/>
              <a:gd name="connsiteY6" fmla="*/ 0 h 58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4684">
                <a:moveTo>
                  <a:pt x="0" y="584684"/>
                </a:moveTo>
                <a:lnTo>
                  <a:pt x="423122" y="584684"/>
                </a:lnTo>
                <a:lnTo>
                  <a:pt x="729157" y="296652"/>
                </a:lnTo>
                <a:lnTo>
                  <a:pt x="1035192" y="584684"/>
                </a:lnTo>
                <a:lnTo>
                  <a:pt x="12192000" y="584684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45A1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1384" y="544559"/>
            <a:ext cx="6336704" cy="574295"/>
            <a:chOff x="551384" y="544559"/>
            <a:chExt cx="6336704" cy="574295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551384" y="544559"/>
              <a:ext cx="0" cy="574295"/>
            </a:xfrm>
            <a:prstGeom prst="line">
              <a:avLst/>
            </a:prstGeom>
            <a:ln w="76200">
              <a:solidFill>
                <a:srgbClr val="45A1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5400" y="625911"/>
              <a:ext cx="6192688" cy="4115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  <a:alpha val="0"/>
                </a:schemeClr>
              </a:solidFill>
            </a:ln>
          </p:spPr>
          <p:txBody>
            <a:bodyPr wrap="square" tIns="0" bIns="0" rtlCol="0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시스템 모듈 상세 설계 </a:t>
              </a:r>
              <a:r>
                <a:rPr lang="en-US" altLang="ko-KR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– </a:t>
              </a:r>
              <a:r>
                <a:rPr lang="ko-KR" altLang="en-US" sz="3200" spc="-300" dirty="0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웹 </a:t>
              </a:r>
              <a:r>
                <a:rPr lang="ko-KR" altLang="en-US" sz="3200" spc="-300" dirty="0" err="1">
                  <a:ln>
                    <a:solidFill>
                      <a:schemeClr val="tx1">
                        <a:lumMod val="50000"/>
                        <a:lumOff val="50000"/>
                        <a:alpha val="0"/>
                      </a:schemeClr>
                    </a:solidFill>
                  </a:ln>
                  <a:solidFill>
                    <a:srgbClr val="45A1F5"/>
                  </a:solidFill>
                  <a:latin typeface="-윤고딕330" panose="02030504000101010101" pitchFamily="18" charset="-127"/>
                  <a:ea typeface="-윤고딕350" panose="02030504000101010101" pitchFamily="18" charset="-127"/>
                </a:rPr>
                <a:t>크롤러</a:t>
              </a:r>
              <a:endParaRPr lang="ko-KR" altLang="en-US" sz="3200" spc="-3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45A1F5"/>
                </a:solidFill>
                <a:latin typeface="-윤고딕33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41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382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fld id="{FF35E892-8423-43EA-8221-5B93197F3AD3}" type="slidenum">
              <a:rPr kumimoji="0" lang="ko-KR" altLang="en-US" sz="1400">
                <a:solidFill>
                  <a:schemeClr val="bg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pPr/>
              <a:t>9</a:t>
            </a:fld>
            <a:endParaRPr kumimoji="0" lang="en-US" altLang="ko-KR" sz="1400" dirty="0">
              <a:solidFill>
                <a:schemeClr val="bg1"/>
              </a:solidFill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3" name="직사각형 6"/>
          <p:cNvSpPr>
            <a:spLocks noChangeArrowheads="1"/>
          </p:cNvSpPr>
          <p:nvPr/>
        </p:nvSpPr>
        <p:spPr bwMode="auto">
          <a:xfrm>
            <a:off x="2502969" y="1561442"/>
            <a:ext cx="5737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모듈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 – HTTP 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요청 및 페이지 구문분석</a:t>
            </a:r>
            <a:r>
              <a:rPr lang="en-US" altLang="ko-KR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ko-KR" altLang="en-US" sz="1600" b="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987729"/>
            <a:ext cx="6924569" cy="294057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5" name="직사각형 8"/>
          <p:cNvSpPr>
            <a:spLocks noChangeArrowheads="1"/>
          </p:cNvSpPr>
          <p:nvPr/>
        </p:nvSpPr>
        <p:spPr bwMode="auto">
          <a:xfrm>
            <a:off x="2502969" y="5185309"/>
            <a:ext cx="60344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1. 페이지 </a:t>
            </a:r>
            <a:r>
              <a:rPr lang="ko-KR" altLang="en-US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크롤링</a:t>
            </a: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 (HTTP 요청 및 페이지 구문 분석)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2. 단어 검색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-윤고딕330" panose="02030504000101010101" pitchFamily="18" charset="-127"/>
              </a:rPr>
              <a:t>3. 페이지의 모든 링크를 반환</a:t>
            </a:r>
          </a:p>
        </p:txBody>
      </p:sp>
    </p:spTree>
    <p:extLst>
      <p:ext uri="{BB962C8B-B14F-4D97-AF65-F5344CB8AC3E}">
        <p14:creationId xmlns:p14="http://schemas.microsoft.com/office/powerpoint/2010/main" val="3068951460"/>
      </p:ext>
    </p:extLst>
  </p:cSld>
  <p:clrMapOvr>
    <a:masterClrMapping/>
  </p:clrMapOvr>
  <p:transition spd="slow" advTm="1000">
    <p:fade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1686</TotalTime>
  <Words>1079</Words>
  <Application>Microsoft Office PowerPoint</Application>
  <PresentationFormat>와이드스크린</PresentationFormat>
  <Paragraphs>246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맑은 고딕</vt:lpstr>
      <vt:lpstr>Calibri</vt:lpstr>
      <vt:lpstr>Wingdings</vt:lpstr>
      <vt:lpstr>HY견고딕</vt:lpstr>
      <vt:lpstr>휴먼엑스포</vt:lpstr>
      <vt:lpstr>굴림</vt:lpstr>
      <vt:lpstr>-윤고딕350</vt:lpstr>
      <vt:lpstr>Arial</vt:lpstr>
      <vt:lpstr>-윤고딕330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편지용</cp:lastModifiedBy>
  <cp:revision>88</cp:revision>
  <dcterms:created xsi:type="dcterms:W3CDTF">2014-04-28T10:37:01Z</dcterms:created>
  <dcterms:modified xsi:type="dcterms:W3CDTF">2017-02-20T05:06:07Z</dcterms:modified>
</cp:coreProperties>
</file>