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67" r:id="rId6"/>
    <p:sldId id="259" r:id="rId7"/>
    <p:sldId id="268" r:id="rId8"/>
    <p:sldId id="260" r:id="rId9"/>
    <p:sldId id="261" r:id="rId10"/>
    <p:sldId id="265" r:id="rId1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서울남산 장체EB" panose="02020603020101020101" pitchFamily="18" charset="-127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40D1878-950F-48BB-A6E2-E00B9DE947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6"/>
    <p:restoredTop sz="93097"/>
  </p:normalViewPr>
  <p:slideViewPr>
    <p:cSldViewPr snapToGrid="0">
      <p:cViewPr varScale="1">
        <p:scale>
          <a:sx n="74" d="100"/>
          <a:sy n="74" d="100"/>
        </p:scale>
        <p:origin x="92" y="20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43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2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231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WHO ARE YOU?</a:t>
            </a:r>
            <a:endParaRPr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F8F81-7D1C-4338-94C9-1503F0859F32}"/>
              </a:ext>
            </a:extLst>
          </p:cNvPr>
          <p:cNvSpPr txBox="1"/>
          <p:nvPr/>
        </p:nvSpPr>
        <p:spPr>
          <a:xfrm>
            <a:off x="1400175" y="3022085"/>
            <a:ext cx="682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17011757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박미희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17011811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엄단경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17011821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박소현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17011862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이세미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55560" y="66336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Team role</a:t>
            </a:r>
            <a:endParaRPr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516;p29">
            <a:extLst>
              <a:ext uri="{FF2B5EF4-FFF2-40B4-BE49-F238E27FC236}">
                <a16:creationId xmlns:a16="http://schemas.microsoft.com/office/drawing/2014/main" id="{41DFFA3F-35CE-498A-8F41-1905565E7376}"/>
              </a:ext>
            </a:extLst>
          </p:cNvPr>
          <p:cNvSpPr txBox="1">
            <a:spLocks/>
          </p:cNvSpPr>
          <p:nvPr/>
        </p:nvSpPr>
        <p:spPr>
          <a:xfrm>
            <a:off x="2009798" y="1322882"/>
            <a:ext cx="5954585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endParaRPr lang="en-US" altLang="ko-KR" b="1" dirty="0">
              <a:latin typeface="+mn-ea"/>
              <a:ea typeface="+mn-ea"/>
            </a:endParaRPr>
          </a:p>
          <a:p>
            <a:pPr marL="0" indent="0">
              <a:buFont typeface="Muli"/>
              <a:buNone/>
            </a:pP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아두이노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조도센서와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led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연결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블루투스 연결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앱인벤터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제작 및 연동</a:t>
            </a:r>
          </a:p>
          <a:p>
            <a:pPr marL="0" indent="0">
              <a:buFont typeface="Muli"/>
              <a:buNone/>
            </a:pPr>
            <a:endParaRPr lang="en-US" altLang="ko-KR" sz="1000" dirty="0"/>
          </a:p>
        </p:txBody>
      </p:sp>
      <p:sp>
        <p:nvSpPr>
          <p:cNvPr id="9" name="Google Shape;431;p22">
            <a:extLst>
              <a:ext uri="{FF2B5EF4-FFF2-40B4-BE49-F238E27FC236}">
                <a16:creationId xmlns:a16="http://schemas.microsoft.com/office/drawing/2014/main" id="{D061D9AE-1507-4210-B6DD-CEFB34EA635B}"/>
              </a:ext>
            </a:extLst>
          </p:cNvPr>
          <p:cNvSpPr/>
          <p:nvPr/>
        </p:nvSpPr>
        <p:spPr>
          <a:xfrm>
            <a:off x="838432" y="1665944"/>
            <a:ext cx="1171366" cy="4345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C6DAEC"/>
                </a:solidFill>
                <a:latin typeface="+mj-ea"/>
                <a:ea typeface="+mj-ea"/>
                <a:cs typeface="Muli"/>
                <a:sym typeface="Muli"/>
              </a:rPr>
              <a:t>박미희</a:t>
            </a:r>
            <a:endParaRPr b="1" dirty="0">
              <a:solidFill>
                <a:srgbClr val="C6DAEC"/>
              </a:solidFill>
              <a:latin typeface="+mj-ea"/>
              <a:ea typeface="+mj-ea"/>
              <a:cs typeface="Muli"/>
              <a:sym typeface="Muli"/>
            </a:endParaRPr>
          </a:p>
        </p:txBody>
      </p:sp>
      <p:sp>
        <p:nvSpPr>
          <p:cNvPr id="14" name="Google Shape;516;p29">
            <a:extLst>
              <a:ext uri="{FF2B5EF4-FFF2-40B4-BE49-F238E27FC236}">
                <a16:creationId xmlns:a16="http://schemas.microsoft.com/office/drawing/2014/main" id="{A604E623-B317-497B-B045-BE55167ECB50}"/>
              </a:ext>
            </a:extLst>
          </p:cNvPr>
          <p:cNvSpPr txBox="1">
            <a:spLocks/>
          </p:cNvSpPr>
          <p:nvPr/>
        </p:nvSpPr>
        <p:spPr>
          <a:xfrm>
            <a:off x="1874331" y="2056382"/>
            <a:ext cx="7201936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endParaRPr lang="en-US" altLang="ko-KR" b="1" dirty="0">
              <a:latin typeface="+mn-ea"/>
              <a:ea typeface="+mn-ea"/>
            </a:endParaRPr>
          </a:p>
          <a:p>
            <a:pPr marL="139700" indent="0">
              <a:buNone/>
            </a:pP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아두이노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카메라 회로 연결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아두이노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안드로이드 블루투스 연동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, python-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엑셀 연동</a:t>
            </a:r>
          </a:p>
          <a:p>
            <a:pPr marL="0" indent="0">
              <a:buFont typeface="Muli"/>
              <a:buNone/>
            </a:pP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5" name="Google Shape;431;p22">
            <a:extLst>
              <a:ext uri="{FF2B5EF4-FFF2-40B4-BE49-F238E27FC236}">
                <a16:creationId xmlns:a16="http://schemas.microsoft.com/office/drawing/2014/main" id="{1034E702-5D3C-4CBA-8308-D706B77F8E58}"/>
              </a:ext>
            </a:extLst>
          </p:cNvPr>
          <p:cNvSpPr/>
          <p:nvPr/>
        </p:nvSpPr>
        <p:spPr>
          <a:xfrm>
            <a:off x="838432" y="2376443"/>
            <a:ext cx="1171366" cy="4345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rgbClr val="C6DAEC"/>
                </a:solidFill>
                <a:latin typeface="+mj-ea"/>
                <a:ea typeface="+mj-ea"/>
                <a:cs typeface="Muli"/>
                <a:sym typeface="Muli"/>
              </a:rPr>
              <a:t>엄단경</a:t>
            </a:r>
            <a:endParaRPr b="1" dirty="0">
              <a:solidFill>
                <a:srgbClr val="C6DAEC"/>
              </a:solidFill>
              <a:latin typeface="+mj-ea"/>
              <a:ea typeface="+mj-ea"/>
              <a:cs typeface="Muli"/>
              <a:sym typeface="Muli"/>
            </a:endParaRPr>
          </a:p>
        </p:txBody>
      </p:sp>
      <p:sp>
        <p:nvSpPr>
          <p:cNvPr id="16" name="Google Shape;516;p29">
            <a:extLst>
              <a:ext uri="{FF2B5EF4-FFF2-40B4-BE49-F238E27FC236}">
                <a16:creationId xmlns:a16="http://schemas.microsoft.com/office/drawing/2014/main" id="{DFED6FC3-05C2-48F1-8329-F5E30289F3AD}"/>
              </a:ext>
            </a:extLst>
          </p:cNvPr>
          <p:cNvSpPr txBox="1">
            <a:spLocks/>
          </p:cNvSpPr>
          <p:nvPr/>
        </p:nvSpPr>
        <p:spPr>
          <a:xfrm>
            <a:off x="2009798" y="2743879"/>
            <a:ext cx="5954585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endParaRPr lang="en-US" altLang="ko-KR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아두이노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mp3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모듈 연결 및 코드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아두이노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카메라 코드 및 카메라 실행</a:t>
            </a: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Google Shape;431;p22">
            <a:extLst>
              <a:ext uri="{FF2B5EF4-FFF2-40B4-BE49-F238E27FC236}">
                <a16:creationId xmlns:a16="http://schemas.microsoft.com/office/drawing/2014/main" id="{8C3A3A38-61FA-4D3F-951C-988B13C32111}"/>
              </a:ext>
            </a:extLst>
          </p:cNvPr>
          <p:cNvSpPr/>
          <p:nvPr/>
        </p:nvSpPr>
        <p:spPr>
          <a:xfrm>
            <a:off x="838432" y="3086941"/>
            <a:ext cx="1171366" cy="4345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C6DAEC"/>
                </a:solidFill>
                <a:latin typeface="+mj-ea"/>
                <a:ea typeface="+mj-ea"/>
                <a:cs typeface="Muli"/>
                <a:sym typeface="Muli"/>
              </a:rPr>
              <a:t>박소현</a:t>
            </a:r>
            <a:endParaRPr b="1" dirty="0">
              <a:solidFill>
                <a:srgbClr val="C6DAEC"/>
              </a:solidFill>
              <a:latin typeface="+mj-ea"/>
              <a:ea typeface="+mj-ea"/>
              <a:cs typeface="Muli"/>
              <a:sym typeface="Muli"/>
            </a:endParaRPr>
          </a:p>
        </p:txBody>
      </p:sp>
      <p:sp>
        <p:nvSpPr>
          <p:cNvPr id="18" name="Google Shape;516;p29">
            <a:extLst>
              <a:ext uri="{FF2B5EF4-FFF2-40B4-BE49-F238E27FC236}">
                <a16:creationId xmlns:a16="http://schemas.microsoft.com/office/drawing/2014/main" id="{C1AB7C98-68B7-40C0-9856-AAF38F08A5CF}"/>
              </a:ext>
            </a:extLst>
          </p:cNvPr>
          <p:cNvSpPr txBox="1">
            <a:spLocks/>
          </p:cNvSpPr>
          <p:nvPr/>
        </p:nvSpPr>
        <p:spPr>
          <a:xfrm>
            <a:off x="2009798" y="3491779"/>
            <a:ext cx="5954585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endParaRPr lang="en-US" altLang="ko-KR" b="1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얼굴인식 코드 작성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진동 센서 코드 작성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총 코드 수정 및 디버깅 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9" name="Google Shape;431;p22">
            <a:extLst>
              <a:ext uri="{FF2B5EF4-FFF2-40B4-BE49-F238E27FC236}">
                <a16:creationId xmlns:a16="http://schemas.microsoft.com/office/drawing/2014/main" id="{99B7AAD3-CCC1-49D0-A563-BCE0E559412C}"/>
              </a:ext>
            </a:extLst>
          </p:cNvPr>
          <p:cNvSpPr/>
          <p:nvPr/>
        </p:nvSpPr>
        <p:spPr>
          <a:xfrm>
            <a:off x="838432" y="3834841"/>
            <a:ext cx="1171366" cy="4345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C6DAEC"/>
                </a:solidFill>
                <a:latin typeface="+mj-ea"/>
                <a:ea typeface="+mj-ea"/>
                <a:cs typeface="Muli"/>
                <a:sym typeface="Muli"/>
              </a:rPr>
              <a:t>이세미</a:t>
            </a:r>
            <a:endParaRPr b="1" dirty="0">
              <a:solidFill>
                <a:srgbClr val="C6DAEC"/>
              </a:solidFill>
              <a:latin typeface="+mj-ea"/>
              <a:ea typeface="+mj-ea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73634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55560" y="66336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Introduction of product</a:t>
            </a:r>
            <a:endParaRPr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343" name="Google Shape;343;p12"/>
          <p:cNvSpPr txBox="1"/>
          <p:nvPr/>
        </p:nvSpPr>
        <p:spPr>
          <a:xfrm>
            <a:off x="1493520" y="1431090"/>
            <a:ext cx="688086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2000" b="1">
                <a:solidFill>
                  <a:srgbClr val="00E1C6"/>
                </a:solidFill>
                <a:latin typeface="+mj-ea"/>
                <a:ea typeface="+mj-ea"/>
                <a:cs typeface="맑은 고딕 Semilight" panose="020B0502040204020203" pitchFamily="50" charset="-127"/>
                <a:sym typeface="Muli"/>
              </a:rPr>
              <a:t>안면인식장애란</a:t>
            </a:r>
            <a:r>
              <a:rPr lang="en-US" altLang="ko-KR" sz="2000" b="1" dirty="0">
                <a:solidFill>
                  <a:srgbClr val="00E1C6"/>
                </a:solidFill>
                <a:latin typeface="+mj-ea"/>
                <a:ea typeface="+mj-ea"/>
                <a:cs typeface="맑은 고딕 Semilight" panose="020B0502040204020203" pitchFamily="50" charset="-127"/>
                <a:sym typeface="Muli"/>
              </a:rPr>
              <a:t>?</a:t>
            </a:r>
            <a:endParaRPr sz="20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얼굴을 인식하지 못하는 증상이나 장애를 말한다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장소나 사물에 대한 인식 장애를 동반하는 경우가 흔하며 얼굴에 대한 인식장애만 국한되어 나타나는 경우가 많다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ko-KR" altLang="en-US" dirty="0">
              <a:solidFill>
                <a:schemeClr val="bg1"/>
              </a:solidFill>
            </a:endParaRPr>
          </a:p>
          <a:p>
            <a:pPr fontAlgn="base"/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이 환자들은 거의 매일 보는 친숙한 사람들을 인식하는 데 어려움을 겪는다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대부분의 시간을 함께 보내는 배우자나 자녀들을 인식하는 데 어려움이 있으며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심지어 자기 자신의 얼굴을 인지하는 데도 어려움이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 환자들은 얼굴 대신에 머리 스타일이나 걸음걸이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의상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목소리 등의 다른 정보들을 이용하여 사람들을 구별한다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그러나 얼굴 이외의 다른 방법으로 사람을 분별하는 것은 얼굴을 통한 방법에 비해 효과적이지 못하다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현재까지는 특별한 치료법이 없다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55560" y="66336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Introduction of product</a:t>
            </a:r>
            <a:endParaRPr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CFF269-D8F9-408E-9917-125C3ED6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807" y="1308660"/>
            <a:ext cx="4244386" cy="3620235"/>
          </a:xfrm>
          <a:prstGeom prst="hexagon">
            <a:avLst/>
          </a:prstGeom>
        </p:spPr>
      </p:pic>
    </p:spTree>
    <p:extLst>
      <p:ext uri="{BB962C8B-B14F-4D97-AF65-F5344CB8AC3E}">
        <p14:creationId xmlns:p14="http://schemas.microsoft.com/office/powerpoint/2010/main" val="41221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55560" y="663360"/>
            <a:ext cx="5792100" cy="6453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lvl="0">
              <a:defRPr lang="ko-KR" altLang="en-US"/>
            </a:pPr>
            <a:r>
              <a:rPr lang="en-US" altLang="ko-KR" dirty="0">
                <a:latin typeface="서울남산 장체EB"/>
                <a:ea typeface="서울남산 장체EB"/>
              </a:rPr>
              <a:t>Introduction of product</a:t>
            </a:r>
            <a:endParaRPr lang="ko-KR" dirty="0">
              <a:latin typeface="서울남산 장체EB"/>
              <a:ea typeface="서울남산 장체EB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4</a:t>
            </a:fld>
            <a:endParaRPr lang="en-US"/>
          </a:p>
        </p:txBody>
      </p:sp>
      <p:sp>
        <p:nvSpPr>
          <p:cNvPr id="9" name="Google Shape;478;p27"/>
          <p:cNvSpPr/>
          <p:nvPr/>
        </p:nvSpPr>
        <p:spPr>
          <a:xfrm>
            <a:off x="960191" y="1950566"/>
            <a:ext cx="2761371" cy="205325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dirty="0">
                <a:solidFill>
                  <a:srgbClr val="00E1C6"/>
                </a:solidFill>
                <a:latin typeface="+mj-ea"/>
                <a:ea typeface="+mj-ea"/>
                <a:cs typeface="맑은 고딕 Semilight"/>
                <a:sym typeface="Muli"/>
              </a:rPr>
              <a:t>미리 지인들의 사진과 이름 등 정보 저장</a:t>
            </a:r>
            <a:endParaRPr lang="ko-KR" dirty="0">
              <a:solidFill>
                <a:srgbClr val="00E1C6"/>
              </a:solidFill>
              <a:latin typeface="+mj-ea"/>
              <a:ea typeface="+mj-ea"/>
              <a:cs typeface="맑은 고딕 Semilight"/>
              <a:sym typeface="Muli"/>
            </a:endParaRPr>
          </a:p>
        </p:txBody>
      </p:sp>
      <p:sp>
        <p:nvSpPr>
          <p:cNvPr id="10" name="Google Shape;479;p27"/>
          <p:cNvSpPr/>
          <p:nvPr/>
        </p:nvSpPr>
        <p:spPr>
          <a:xfrm>
            <a:off x="3395523" y="1950566"/>
            <a:ext cx="2814581" cy="205325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>
                <a:solidFill>
                  <a:srgbClr val="19BBD5"/>
                </a:solidFill>
                <a:latin typeface="+mn-ea"/>
                <a:ea typeface="+mn-ea"/>
                <a:cs typeface="Muli"/>
                <a:sym typeface="Muli"/>
              </a:rPr>
              <a:t>사용자가 알아보고 싶은 사람이 있으면 카메라 모듈 실행</a:t>
            </a:r>
            <a:endParaRPr lang="ko-KR">
              <a:solidFill>
                <a:srgbClr val="19BBD5"/>
              </a:solidFill>
              <a:latin typeface="+mn-ea"/>
              <a:ea typeface="+mn-ea"/>
              <a:cs typeface="Muli"/>
              <a:sym typeface="Muli"/>
            </a:endParaRPr>
          </a:p>
        </p:txBody>
      </p:sp>
      <p:sp>
        <p:nvSpPr>
          <p:cNvPr id="11" name="Google Shape;480;p27"/>
          <p:cNvSpPr/>
          <p:nvPr/>
        </p:nvSpPr>
        <p:spPr>
          <a:xfrm>
            <a:off x="5830855" y="1950566"/>
            <a:ext cx="2814581" cy="205325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>
                <a:solidFill>
                  <a:srgbClr val="3292E1"/>
                </a:solidFill>
                <a:latin typeface="+mn-ea"/>
                <a:ea typeface="+mn-ea"/>
                <a:cs typeface="Muli"/>
                <a:sym typeface="Muli"/>
              </a:rPr>
              <a:t>얼굴 인식되면 </a:t>
            </a:r>
            <a:r>
              <a:rPr lang="en-US" altLang="ko-KR">
                <a:solidFill>
                  <a:srgbClr val="3292E1"/>
                </a:solidFill>
                <a:latin typeface="+mn-ea"/>
                <a:ea typeface="+mn-ea"/>
                <a:cs typeface="Muli"/>
                <a:sym typeface="Muli"/>
              </a:rPr>
              <a:t>mp3</a:t>
            </a:r>
            <a:r>
              <a:rPr lang="ko-KR" altLang="en-US">
                <a:solidFill>
                  <a:srgbClr val="3292E1"/>
                </a:solidFill>
                <a:latin typeface="+mn-ea"/>
                <a:ea typeface="+mn-ea"/>
                <a:cs typeface="Muli"/>
                <a:sym typeface="Muli"/>
              </a:rPr>
              <a:t>쉴드로 이름 을 출력하고 어플을 통해 이름, 관계, 직업을 표출하고,</a:t>
            </a:r>
            <a:r>
              <a:rPr lang="en-US" altLang="ko-KR">
                <a:solidFill>
                  <a:srgbClr val="3292E1"/>
                </a:solidFill>
                <a:latin typeface="+mn-ea"/>
                <a:ea typeface="+mn-ea"/>
                <a:cs typeface="Muli"/>
                <a:sym typeface="Muli"/>
              </a:rPr>
              <a:t> </a:t>
            </a:r>
            <a:r>
              <a:rPr lang="ko-KR" altLang="en-US">
                <a:solidFill>
                  <a:srgbClr val="3292E1"/>
                </a:solidFill>
                <a:latin typeface="+mn-ea"/>
                <a:ea typeface="+mn-ea"/>
                <a:cs typeface="Muli"/>
                <a:sym typeface="Muli"/>
              </a:rPr>
              <a:t>진동모듈로 친분관계를 나타낸다.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55560" y="663360"/>
            <a:ext cx="5792100" cy="6453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lvl="0">
              <a:defRPr lang="ko-KR" altLang="en-US"/>
            </a:pPr>
            <a:r>
              <a:rPr lang="en-US" altLang="ko-KR" dirty="0">
                <a:latin typeface="서울남산 장체EB"/>
                <a:ea typeface="서울남산 장체EB"/>
              </a:rPr>
              <a:t>Introduction of product</a:t>
            </a:r>
            <a:endParaRPr lang="ko-KR" dirty="0">
              <a:latin typeface="서울남산 장체EB"/>
              <a:ea typeface="서울남산 장체EB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5</a:t>
            </a:fld>
            <a:endParaRPr lang="en-US"/>
          </a:p>
        </p:txBody>
      </p:sp>
      <p:sp>
        <p:nvSpPr>
          <p:cNvPr id="13" name="Google Shape;431;p22"/>
          <p:cNvSpPr/>
          <p:nvPr/>
        </p:nvSpPr>
        <p:spPr>
          <a:xfrm>
            <a:off x="1062679" y="1904064"/>
            <a:ext cx="7177862" cy="882101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lvl="0" algn="ctr">
              <a:defRPr lang="ko-KR" altLang="en-US"/>
            </a:pPr>
            <a:endParaRPr lang="ko-KR" dirty="0">
              <a:solidFill>
                <a:schemeClr val="tx2"/>
              </a:solidFill>
              <a:latin typeface="+mn-ea"/>
              <a:ea typeface="+mn-ea"/>
              <a:cs typeface="Muli"/>
              <a:sym typeface="Muli"/>
            </a:endParaRPr>
          </a:p>
        </p:txBody>
      </p:sp>
      <p:sp>
        <p:nvSpPr>
          <p:cNvPr id="14" name="Google Shape;431;p22"/>
          <p:cNvSpPr/>
          <p:nvPr/>
        </p:nvSpPr>
        <p:spPr>
          <a:xfrm>
            <a:off x="1062679" y="3265070"/>
            <a:ext cx="7240617" cy="882101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algn="just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2343" y="2160674"/>
            <a:ext cx="6583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>
                <a:solidFill>
                  <a:schemeClr val="tx2"/>
                </a:solidFill>
                <a:latin typeface="+mn-ea"/>
                <a:cs typeface="함초롬바탕"/>
              </a:rPr>
              <a:t>사운드 센서를 이용하여 주변의 소음에 따라 출력되는 음성의 크기를 조절한다</a:t>
            </a:r>
            <a:r>
              <a:rPr lang="en-US" altLang="ko-KR" dirty="0">
                <a:solidFill>
                  <a:schemeClr val="tx2"/>
                </a:solidFill>
                <a:latin typeface="+mn-ea"/>
                <a:cs typeface="함초롬바탕"/>
              </a:rPr>
              <a:t>.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19791" y="3381569"/>
            <a:ext cx="6583505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defRPr lang="ko-KR" altLang="en-US"/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어두울 경우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미약하게 플래시를 틀어 사진 촬영에 어려움이 없게 한다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74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1784931" y="418251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Similar products</a:t>
            </a:r>
            <a:endParaRPr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Google Shape;417;p20">
            <a:extLst>
              <a:ext uri="{FF2B5EF4-FFF2-40B4-BE49-F238E27FC236}">
                <a16:creationId xmlns:a16="http://schemas.microsoft.com/office/drawing/2014/main" id="{A4B4B1F8-8C8A-47AE-A7A5-39A913A85B1B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07550" y="1209386"/>
            <a:ext cx="4187028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21B2A1-14D9-4D94-A629-54FDF92E5053}"/>
              </a:ext>
            </a:extLst>
          </p:cNvPr>
          <p:cNvSpPr txBox="1"/>
          <p:nvPr/>
        </p:nvSpPr>
        <p:spPr>
          <a:xfrm>
            <a:off x="1600200" y="6350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38C0C-A739-4E1D-85CB-978489CFB825}"/>
              </a:ext>
            </a:extLst>
          </p:cNvPr>
          <p:cNvSpPr txBox="1"/>
          <p:nvPr/>
        </p:nvSpPr>
        <p:spPr>
          <a:xfrm>
            <a:off x="5537931" y="4502809"/>
            <a:ext cx="235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b="1" dirty="0">
                <a:solidFill>
                  <a:srgbClr val="00E1C6"/>
                </a:solidFill>
                <a:latin typeface="+mj-ea"/>
                <a:cs typeface="맑은 고딕 Semilight" panose="020B0502040204020203" pitchFamily="50" charset="-127"/>
                <a:sym typeface="Muli"/>
              </a:rPr>
              <a:t>Google Glass</a:t>
            </a:r>
          </a:p>
        </p:txBody>
      </p:sp>
    </p:spTree>
    <p:extLst>
      <p:ext uri="{BB962C8B-B14F-4D97-AF65-F5344CB8AC3E}">
        <p14:creationId xmlns:p14="http://schemas.microsoft.com/office/powerpoint/2010/main" val="264153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1784931" y="418251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Similar products</a:t>
            </a:r>
            <a:endParaRPr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1159784" y="1606719"/>
            <a:ext cx="7087069" cy="278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altLang="ko-KR" sz="2000" dirty="0">
                <a:latin typeface="+mn-ea"/>
              </a:rPr>
              <a:t>BUT!</a:t>
            </a:r>
          </a:p>
          <a:p>
            <a:pPr marL="0" lvl="0" indent="0">
              <a:buNone/>
            </a:pPr>
            <a:r>
              <a:rPr lang="en-US" altLang="ko-KR" sz="2000" dirty="0">
                <a:latin typeface="+mn-ea"/>
              </a:rPr>
              <a:t>√</a:t>
            </a:r>
            <a:r>
              <a:rPr lang="ko-KR" altLang="en-US" sz="2000" dirty="0">
                <a:latin typeface="+mn-ea"/>
              </a:rPr>
              <a:t>안면인식장애를 위한 제품에 초점을 맞춤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0" lvl="0" indent="0">
              <a:buNone/>
            </a:pPr>
            <a:r>
              <a:rPr lang="en-US" altLang="ko-KR" sz="2000" dirty="0">
                <a:latin typeface="+mn-ea"/>
              </a:rPr>
              <a:t>√</a:t>
            </a:r>
            <a:r>
              <a:rPr lang="ko-KR" altLang="en-US" sz="2000" dirty="0">
                <a:latin typeface="+mn-ea"/>
              </a:rPr>
              <a:t>안경의 불편한 점을 고안해 제품의 디자인에 창의성 둠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0" lvl="0" indent="0">
              <a:buNone/>
            </a:pPr>
            <a:r>
              <a:rPr lang="en-US" altLang="ko-KR" sz="2000" dirty="0">
                <a:latin typeface="+mn-ea"/>
              </a:rPr>
              <a:t>√</a:t>
            </a:r>
            <a:r>
              <a:rPr lang="ko-KR" altLang="en-US" sz="2000" dirty="0">
                <a:latin typeface="+mn-ea"/>
                <a:ea typeface="+mn-ea"/>
              </a:rPr>
              <a:t>인식된 사람의 이름을 음성으로 출력함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</a:p>
          <a:p>
            <a:pPr marL="0" lvl="0" indent="0">
              <a:buNone/>
            </a:pPr>
            <a:r>
              <a:rPr lang="en-US" altLang="ko-KR" sz="2000" dirty="0">
                <a:latin typeface="+mn-ea"/>
              </a:rPr>
              <a:t>√</a:t>
            </a:r>
            <a:r>
              <a:rPr lang="ko-KR" altLang="en-US" sz="2000" dirty="0">
                <a:latin typeface="+mn-ea"/>
                <a:ea typeface="+mn-ea"/>
              </a:rPr>
              <a:t>친밀도에 따라 사용자의 태도를 결정지을 수 있음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</a:p>
        </p:txBody>
      </p:sp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21B2A1-14D9-4D94-A629-54FDF92E5053}"/>
              </a:ext>
            </a:extLst>
          </p:cNvPr>
          <p:cNvSpPr txBox="1"/>
          <p:nvPr/>
        </p:nvSpPr>
        <p:spPr>
          <a:xfrm>
            <a:off x="1600200" y="6350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92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55560" y="66336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Used parts</a:t>
            </a:r>
            <a:endParaRPr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_x170770544" descr="EMB000022f846ad">
            <a:extLst>
              <a:ext uri="{FF2B5EF4-FFF2-40B4-BE49-F238E27FC236}">
                <a16:creationId xmlns:a16="http://schemas.microsoft.com/office/drawing/2014/main" id="{6825A6FF-1711-4E37-83DE-EFFB31A90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7" y="1501747"/>
            <a:ext cx="1080000" cy="98114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9AA9B8-AFA4-4E40-A1A5-42099AE816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7" y="3980979"/>
            <a:ext cx="1080000" cy="983496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CFBB1-F736-413D-8AB3-48EF48E48FFE}"/>
              </a:ext>
            </a:extLst>
          </p:cNvPr>
          <p:cNvSpPr txBox="1"/>
          <p:nvPr/>
        </p:nvSpPr>
        <p:spPr>
          <a:xfrm>
            <a:off x="1947928" y="4318640"/>
            <a:ext cx="235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E1C6"/>
                </a:solidFill>
                <a:latin typeface="Muli"/>
                <a:cs typeface="맑은 고딕 Semilight" panose="020B0502040204020203" pitchFamily="50" charset="-127"/>
                <a:sym typeface="Muli"/>
              </a:rPr>
              <a:t>블루투스모듈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7221B-FDA2-4670-B5C5-12783E7D8003}"/>
              </a:ext>
            </a:extLst>
          </p:cNvPr>
          <p:cNvSpPr txBox="1"/>
          <p:nvPr/>
        </p:nvSpPr>
        <p:spPr>
          <a:xfrm>
            <a:off x="1947928" y="1620157"/>
            <a:ext cx="2352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b="1" dirty="0">
                <a:solidFill>
                  <a:srgbClr val="00E1C6"/>
                </a:solidFill>
                <a:latin typeface="+mj-ea"/>
                <a:cs typeface="맑은 고딕 Semilight" panose="020B0502040204020203" pitchFamily="50" charset="-127"/>
                <a:sym typeface="Muli"/>
              </a:rPr>
              <a:t>OV7670 </a:t>
            </a:r>
          </a:p>
          <a:p>
            <a:pPr>
              <a:spcBef>
                <a:spcPts val="600"/>
              </a:spcBef>
            </a:pPr>
            <a:r>
              <a:rPr lang="ko-KR" altLang="en-US" b="1" dirty="0">
                <a:solidFill>
                  <a:srgbClr val="00E1C6"/>
                </a:solidFill>
                <a:latin typeface="+mj-ea"/>
                <a:cs typeface="맑은 고딕 Semilight" panose="020B0502040204020203" pitchFamily="50" charset="-127"/>
                <a:sym typeface="Muli"/>
              </a:rPr>
              <a:t>카메라 모듈</a:t>
            </a:r>
          </a:p>
          <a:p>
            <a:pPr>
              <a:spcBef>
                <a:spcPts val="600"/>
              </a:spcBef>
            </a:pPr>
            <a:r>
              <a:rPr lang="en-US" altLang="ko-KR" sz="1000" dirty="0">
                <a:solidFill>
                  <a:schemeClr val="bg1"/>
                </a:solidFill>
                <a:latin typeface="+mj-ea"/>
                <a:cs typeface="맑은 고딕 Semilight" panose="020B0502040204020203" pitchFamily="50" charset="-127"/>
                <a:sym typeface="Muli"/>
              </a:rPr>
              <a:t>5100</a:t>
            </a:r>
            <a:r>
              <a:rPr lang="ko-KR" altLang="en-US" sz="1000" dirty="0">
                <a:solidFill>
                  <a:schemeClr val="bg1"/>
                </a:solidFill>
                <a:latin typeface="+mj-ea"/>
                <a:cs typeface="맑은 고딕 Semilight" panose="020B0502040204020203" pitchFamily="50" charset="-127"/>
                <a:sym typeface="Muli"/>
              </a:rPr>
              <a:t>원</a:t>
            </a:r>
            <a:endParaRPr lang="en-US" altLang="ko-KR" sz="1000" dirty="0">
              <a:solidFill>
                <a:schemeClr val="bg1"/>
              </a:solidFill>
              <a:latin typeface="+mj-ea"/>
              <a:cs typeface="맑은 고딕 Semilight" panose="020B0502040204020203" pitchFamily="50" charset="-127"/>
              <a:sym typeface="Mul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840720-1537-4AD4-8105-16CA91A54973}"/>
              </a:ext>
            </a:extLst>
          </p:cNvPr>
          <p:cNvSpPr txBox="1"/>
          <p:nvPr/>
        </p:nvSpPr>
        <p:spPr>
          <a:xfrm>
            <a:off x="7547660" y="1881768"/>
            <a:ext cx="235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E1C6"/>
                </a:solidFill>
                <a:latin typeface="Muli"/>
                <a:cs typeface="맑은 고딕 Semilight" panose="020B0502040204020203" pitchFamily="50" charset="-127"/>
                <a:sym typeface="Muli"/>
              </a:rPr>
              <a:t>사운드 센서 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22704-591C-46D2-BCFB-01ECE4100053}"/>
              </a:ext>
            </a:extLst>
          </p:cNvPr>
          <p:cNvSpPr txBox="1"/>
          <p:nvPr/>
        </p:nvSpPr>
        <p:spPr>
          <a:xfrm>
            <a:off x="4982384" y="1854090"/>
            <a:ext cx="235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E1C6"/>
                </a:solidFill>
                <a:latin typeface="Muli"/>
                <a:cs typeface="맑은 고딕 Semilight" panose="020B0502040204020203" pitchFamily="50" charset="-127"/>
                <a:sym typeface="Muli"/>
              </a:rPr>
              <a:t>조도센서 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D48E92-A3FF-4FC8-9DCD-5FE7F4CD4F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398" y="2657820"/>
            <a:ext cx="1080000" cy="983496"/>
          </a:xfrm>
          <a:prstGeom prst="ellipse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D34D49-C7FE-4AF4-BB67-445AB82D9846}"/>
              </a:ext>
            </a:extLst>
          </p:cNvPr>
          <p:cNvSpPr txBox="1"/>
          <p:nvPr/>
        </p:nvSpPr>
        <p:spPr>
          <a:xfrm>
            <a:off x="5002735" y="2932647"/>
            <a:ext cx="1419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E1C6"/>
                </a:solidFill>
                <a:latin typeface="Muli"/>
                <a:cs typeface="맑은 고딕 Semilight" panose="020B0502040204020203" pitchFamily="50" charset="-127"/>
                <a:sym typeface="Muli"/>
              </a:rPr>
              <a:t>LED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C05506-E51E-45E5-B4ED-8F31D2540B7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4" t="27518" r="2076" b="22631"/>
          <a:stretch/>
        </p:blipFill>
        <p:spPr>
          <a:xfrm>
            <a:off x="6323063" y="1545084"/>
            <a:ext cx="1080000" cy="981146"/>
          </a:xfrm>
          <a:prstGeom prst="ellipse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E851B8E-7E16-4102-A4F4-EE90D7084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257" y="2698323"/>
            <a:ext cx="1080000" cy="982380"/>
          </a:xfrm>
          <a:prstGeom prst="ellips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E2CA29-6415-4C5F-9D64-1ED69425D5F2}"/>
              </a:ext>
            </a:extLst>
          </p:cNvPr>
          <p:cNvSpPr txBox="1"/>
          <p:nvPr/>
        </p:nvSpPr>
        <p:spPr>
          <a:xfrm>
            <a:off x="1947928" y="2800121"/>
            <a:ext cx="2352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E1C6"/>
                </a:solidFill>
                <a:latin typeface="Muli"/>
                <a:cs typeface="맑은 고딕 Semilight" panose="020B0502040204020203" pitchFamily="50" charset="-127"/>
                <a:sym typeface="Muli"/>
              </a:rPr>
              <a:t>아두이노</a:t>
            </a:r>
            <a:r>
              <a:rPr lang="ko-KR" altLang="en-US" b="1" dirty="0">
                <a:solidFill>
                  <a:srgbClr val="00E1C6"/>
                </a:solidFill>
                <a:latin typeface="Muli"/>
                <a:cs typeface="맑은 고딕 Semilight" panose="020B0502040204020203" pitchFamily="50" charset="-127"/>
                <a:sym typeface="Muli"/>
              </a:rPr>
              <a:t> </a:t>
            </a:r>
            <a:r>
              <a:rPr lang="en-US" altLang="ko-KR" b="1" dirty="0">
                <a:solidFill>
                  <a:srgbClr val="00E1C6"/>
                </a:solidFill>
                <a:latin typeface="Muli"/>
                <a:cs typeface="맑은 고딕 Semilight" panose="020B0502040204020203" pitchFamily="50" charset="-127"/>
                <a:sym typeface="Muli"/>
              </a:rPr>
              <a:t>MP3 </a:t>
            </a:r>
          </a:p>
          <a:p>
            <a:r>
              <a:rPr lang="ko-KR" altLang="en-US" b="1" dirty="0">
                <a:solidFill>
                  <a:srgbClr val="00E1C6"/>
                </a:solidFill>
                <a:latin typeface="Muli"/>
                <a:cs typeface="맑은 고딕 Semilight" panose="020B0502040204020203" pitchFamily="50" charset="-127"/>
                <a:sym typeface="Muli"/>
              </a:rPr>
              <a:t>플레이어 </a:t>
            </a:r>
            <a:r>
              <a:rPr lang="ko-KR" altLang="en-US" b="1" dirty="0" err="1">
                <a:solidFill>
                  <a:srgbClr val="00E1C6"/>
                </a:solidFill>
                <a:latin typeface="Muli"/>
                <a:cs typeface="맑은 고딕 Semilight" panose="020B0502040204020203" pitchFamily="50" charset="-127"/>
                <a:sym typeface="Muli"/>
              </a:rPr>
              <a:t>쉴드</a:t>
            </a:r>
            <a:r>
              <a:rPr lang="ko-KR" altLang="en-US" b="1" dirty="0">
                <a:solidFill>
                  <a:srgbClr val="00E1C6"/>
                </a:solidFill>
                <a:latin typeface="Muli"/>
                <a:cs typeface="맑은 고딕 Semilight" panose="020B0502040204020203" pitchFamily="50" charset="-127"/>
                <a:sym typeface="Muli"/>
              </a:rPr>
              <a:t> </a:t>
            </a:r>
            <a:endParaRPr lang="en-US" altLang="ko-KR" b="1" dirty="0">
              <a:solidFill>
                <a:srgbClr val="00E1C6"/>
              </a:solidFill>
              <a:latin typeface="Muli"/>
              <a:cs typeface="맑은 고딕 Semilight" panose="020B0502040204020203" pitchFamily="50" charset="-127"/>
              <a:sym typeface="Muli"/>
            </a:endParaRPr>
          </a:p>
          <a:p>
            <a:r>
              <a:rPr lang="en-US" altLang="ko-KR" b="1" dirty="0">
                <a:solidFill>
                  <a:srgbClr val="00E1C6"/>
                </a:solidFill>
                <a:latin typeface="Muli"/>
                <a:cs typeface="맑은 고딕 Semilight" panose="020B0502040204020203" pitchFamily="50" charset="-127"/>
                <a:sym typeface="Muli"/>
              </a:rPr>
              <a:t>VS1053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+mj-ea"/>
                <a:cs typeface="맑은 고딕 Semilight" panose="020B0502040204020203" pitchFamily="50" charset="-127"/>
                <a:sym typeface="Muli"/>
              </a:rPr>
              <a:t>22000</a:t>
            </a:r>
            <a:r>
              <a:rPr lang="ko-KR" altLang="en-US" sz="1000" dirty="0">
                <a:solidFill>
                  <a:schemeClr val="bg1"/>
                </a:solidFill>
                <a:latin typeface="+mj-ea"/>
                <a:cs typeface="맑은 고딕 Semilight" panose="020B0502040204020203" pitchFamily="50" charset="-127"/>
                <a:sym typeface="Muli"/>
              </a:rPr>
              <a:t>원</a:t>
            </a:r>
            <a:endParaRPr lang="en-US" altLang="ko-KR" sz="1000" dirty="0">
              <a:solidFill>
                <a:schemeClr val="bg1"/>
              </a:solidFill>
              <a:latin typeface="+mj-ea"/>
              <a:cs typeface="맑은 고딕 Semilight" panose="020B0502040204020203" pitchFamily="50" charset="-127"/>
              <a:sym typeface="Muli"/>
            </a:endParaRPr>
          </a:p>
          <a:p>
            <a:endParaRPr lang="en-US" altLang="ko-KR" b="1" dirty="0">
              <a:solidFill>
                <a:srgbClr val="FFC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8A80B7-2FFE-4253-BCB0-E1B30FB89D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3398" y="3980979"/>
            <a:ext cx="1080000" cy="983103"/>
          </a:xfrm>
          <a:prstGeom prst="ellipse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11EA4E-621D-4CC0-B890-070CF305CC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6673" y="1507658"/>
            <a:ext cx="1080000" cy="983496"/>
          </a:xfrm>
          <a:prstGeom prst="ellipse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E7A26C-80A1-4A71-B329-B417FCC553BD}"/>
              </a:ext>
            </a:extLst>
          </p:cNvPr>
          <p:cNvSpPr txBox="1"/>
          <p:nvPr/>
        </p:nvSpPr>
        <p:spPr>
          <a:xfrm>
            <a:off x="4982384" y="4241695"/>
            <a:ext cx="235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E1C6"/>
                </a:solidFill>
                <a:latin typeface="Muli"/>
                <a:cs typeface="맑은 고딕 Semilight" panose="020B0502040204020203" pitchFamily="50" charset="-127"/>
                <a:sym typeface="Muli"/>
              </a:rPr>
              <a:t>진동 모듈</a:t>
            </a:r>
            <a:endParaRPr lang="en-US" altLang="ko-KR" b="1" dirty="0">
              <a:solidFill>
                <a:srgbClr val="00E1C6"/>
              </a:solidFill>
              <a:latin typeface="Muli"/>
              <a:cs typeface="맑은 고딕 Semilight" panose="020B0502040204020203" pitchFamily="50" charset="-127"/>
              <a:sym typeface="Muli"/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3000</a:t>
            </a:r>
            <a:r>
              <a:rPr lang="ko-KR" altLang="en-US" sz="1000" dirty="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19" name="Google Shape;431;p22">
            <a:extLst>
              <a:ext uri="{FF2B5EF4-FFF2-40B4-BE49-F238E27FC236}">
                <a16:creationId xmlns:a16="http://schemas.microsoft.com/office/drawing/2014/main" id="{25B877AE-75B7-43B7-BA96-36480910849D}"/>
              </a:ext>
            </a:extLst>
          </p:cNvPr>
          <p:cNvSpPr/>
          <p:nvPr/>
        </p:nvSpPr>
        <p:spPr>
          <a:xfrm>
            <a:off x="6438545" y="3139093"/>
            <a:ext cx="1587091" cy="1281608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lvl="0" algn="ctr">
              <a:defRPr lang="ko-KR" altLang="en-US"/>
            </a:pPr>
            <a:endParaRPr lang="ko-KR">
              <a:solidFill>
                <a:schemeClr val="tx2"/>
              </a:solidFill>
              <a:latin typeface="+mn-ea"/>
              <a:ea typeface="+mn-ea"/>
              <a:cs typeface="Muli"/>
              <a:sym typeface="Mul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CAD35C-7964-4067-BE86-68D6831BD1A7}"/>
              </a:ext>
            </a:extLst>
          </p:cNvPr>
          <p:cNvSpPr txBox="1"/>
          <p:nvPr/>
        </p:nvSpPr>
        <p:spPr>
          <a:xfrm>
            <a:off x="6832141" y="3527501"/>
            <a:ext cx="10058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>
                <a:solidFill>
                  <a:schemeClr val="tx2"/>
                </a:solidFill>
                <a:latin typeface="+mn-ea"/>
                <a:cs typeface="함초롬바탕"/>
              </a:rPr>
              <a:t>총 가격 </a:t>
            </a:r>
            <a:r>
              <a:rPr lang="en-US" altLang="ko-KR" dirty="0">
                <a:solidFill>
                  <a:schemeClr val="tx2"/>
                </a:solidFill>
                <a:latin typeface="+mn-ea"/>
                <a:cs typeface="함초롬바탕"/>
              </a:rPr>
              <a:t> 30100</a:t>
            </a:r>
            <a:r>
              <a:rPr lang="ko-KR" altLang="en-US" dirty="0">
                <a:solidFill>
                  <a:schemeClr val="tx2"/>
                </a:solidFill>
                <a:latin typeface="+mn-ea"/>
                <a:cs typeface="함초롬바탕"/>
              </a:rPr>
              <a:t>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79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55560" y="66336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Product design</a:t>
            </a:r>
            <a:endParaRPr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화면 녹화 2">
            <a:hlinkClick r:id="" action="ppaction://media"/>
            <a:extLst>
              <a:ext uri="{FF2B5EF4-FFF2-40B4-BE49-F238E27FC236}">
                <a16:creationId xmlns:a16="http://schemas.microsoft.com/office/drawing/2014/main" id="{779A3FCC-0727-4DED-A0C6-CC317DCE78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55560" y="1260632"/>
            <a:ext cx="5626943" cy="371246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80671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1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317</Words>
  <Application>Microsoft Office PowerPoint</Application>
  <PresentationFormat>화면 슬라이드 쇼(16:9)</PresentationFormat>
  <Paragraphs>63</Paragraphs>
  <Slides>10</Slides>
  <Notes>10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Helvetica Neue</vt:lpstr>
      <vt:lpstr>Nixie One</vt:lpstr>
      <vt:lpstr>맑은 고딕</vt:lpstr>
      <vt:lpstr>Arial</vt:lpstr>
      <vt:lpstr>Muli</vt:lpstr>
      <vt:lpstr>서울남산 장체EB</vt:lpstr>
      <vt:lpstr>Imogen template</vt:lpstr>
      <vt:lpstr>WHO ARE YOU?</vt:lpstr>
      <vt:lpstr>Introduction of product</vt:lpstr>
      <vt:lpstr>Introduction of product</vt:lpstr>
      <vt:lpstr>Introduction of product</vt:lpstr>
      <vt:lpstr>Introduction of product</vt:lpstr>
      <vt:lpstr>Similar products</vt:lpstr>
      <vt:lpstr>Similar products</vt:lpstr>
      <vt:lpstr>Used parts</vt:lpstr>
      <vt:lpstr>Product design</vt:lpstr>
      <vt:lpstr>Team role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ARE YOU?</dc:title>
  <dc:creator>박미희</dc:creator>
  <cp:lastModifiedBy>미희 박</cp:lastModifiedBy>
  <cp:revision>25</cp:revision>
  <dcterms:modified xsi:type="dcterms:W3CDTF">2018-12-20T06:45:34Z</dcterms:modified>
  <cp:version>0906.0100.01</cp:version>
</cp:coreProperties>
</file>